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tl="1" saveSubsetFonts="1">
  <p:sldMasterIdLst>
    <p:sldMasterId id="2147483648" r:id="rId1"/>
  </p:sldMasterIdLst>
  <p:notesMasterIdLst>
    <p:notesMasterId r:id="rId33"/>
  </p:notesMasterIdLst>
  <p:handoutMasterIdLst>
    <p:handoutMasterId r:id="rId34"/>
  </p:handoutMasterIdLst>
  <p:sldIdLst>
    <p:sldId id="260" r:id="rId2"/>
    <p:sldId id="270" r:id="rId3"/>
    <p:sldId id="268" r:id="rId4"/>
    <p:sldId id="271" r:id="rId5"/>
    <p:sldId id="272" r:id="rId6"/>
    <p:sldId id="274" r:id="rId7"/>
    <p:sldId id="275" r:id="rId8"/>
    <p:sldId id="292" r:id="rId9"/>
    <p:sldId id="276" r:id="rId10"/>
    <p:sldId id="277" r:id="rId11"/>
    <p:sldId id="278" r:id="rId12"/>
    <p:sldId id="279" r:id="rId13"/>
    <p:sldId id="280" r:id="rId14"/>
    <p:sldId id="281" r:id="rId15"/>
    <p:sldId id="282" r:id="rId16"/>
    <p:sldId id="283" r:id="rId17"/>
    <p:sldId id="293" r:id="rId18"/>
    <p:sldId id="294" r:id="rId19"/>
    <p:sldId id="284" r:id="rId20"/>
    <p:sldId id="295" r:id="rId21"/>
    <p:sldId id="285" r:id="rId22"/>
    <p:sldId id="296" r:id="rId23"/>
    <p:sldId id="297" r:id="rId24"/>
    <p:sldId id="298" r:id="rId25"/>
    <p:sldId id="286" r:id="rId26"/>
    <p:sldId id="288" r:id="rId27"/>
    <p:sldId id="289" r:id="rId28"/>
    <p:sldId id="287" r:id="rId29"/>
    <p:sldId id="290" r:id="rId30"/>
    <p:sldId id="291" r:id="rId31"/>
    <p:sldId id="259" r:id="rId32"/>
  </p:sldIdLst>
  <p:sldSz cx="12192000" cy="6858000"/>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953" autoAdjust="0"/>
    <p:restoredTop sz="94660"/>
  </p:normalViewPr>
  <p:slideViewPr>
    <p:cSldViewPr snapToGrid="0">
      <p:cViewPr varScale="1">
        <p:scale>
          <a:sx n="70" d="100"/>
          <a:sy n="70" d="100"/>
        </p:scale>
        <p:origin x="738"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image" Target="../media/image1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sz="quarter" idx="1"/>
          </p:nvPr>
        </p:nvSpPr>
        <p:spPr>
          <a:xfrm>
            <a:off x="1588" y="0"/>
            <a:ext cx="2971800" cy="458788"/>
          </a:xfrm>
          <a:prstGeom prst="rect">
            <a:avLst/>
          </a:prstGeom>
        </p:spPr>
        <p:txBody>
          <a:bodyPr vert="horz" lIns="91440" tIns="45720" rIns="91440" bIns="45720" rtlCol="1"/>
          <a:lstStyle>
            <a:lvl1pPr algn="l">
              <a:defRPr sz="1200"/>
            </a:lvl1pPr>
          </a:lstStyle>
          <a:p>
            <a:fld id="{017942E8-FA4B-4E7D-960A-6CCBB8332737}" type="datetime1">
              <a:rPr lang="en-US" smtClean="0"/>
              <a:t>9/3/2017</a:t>
            </a:fld>
            <a:endParaRPr lang="fa-IR"/>
          </a:p>
        </p:txBody>
      </p:sp>
      <p:sp>
        <p:nvSpPr>
          <p:cNvPr id="4" name="Footer Placeholder 3"/>
          <p:cNvSpPr>
            <a:spLocks noGrp="1"/>
          </p:cNvSpPr>
          <p:nvPr>
            <p:ph type="ftr" sz="quarter" idx="2"/>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fa-IR"/>
          </a:p>
        </p:txBody>
      </p:sp>
      <p:sp>
        <p:nvSpPr>
          <p:cNvPr id="5" name="Slide Number Placeholder 4"/>
          <p:cNvSpPr>
            <a:spLocks noGrp="1"/>
          </p:cNvSpPr>
          <p:nvPr>
            <p:ph type="sldNum" sz="quarter" idx="3"/>
          </p:nvPr>
        </p:nvSpPr>
        <p:spPr>
          <a:xfrm>
            <a:off x="1588" y="8685213"/>
            <a:ext cx="2971800" cy="458787"/>
          </a:xfrm>
          <a:prstGeom prst="rect">
            <a:avLst/>
          </a:prstGeom>
        </p:spPr>
        <p:txBody>
          <a:bodyPr vert="horz" lIns="91440" tIns="45720" rIns="91440" bIns="45720" rtlCol="1" anchor="b"/>
          <a:lstStyle>
            <a:lvl1pPr algn="l">
              <a:defRPr sz="1200"/>
            </a:lvl1pPr>
          </a:lstStyle>
          <a:p>
            <a:fld id="{AF03DA1D-7DD1-4D23-8DAE-788484F5E664}" type="slidenum">
              <a:rPr lang="fa-IR" smtClean="0"/>
              <a:t>‹#›</a:t>
            </a:fld>
            <a:endParaRPr lang="fa-IR"/>
          </a:p>
        </p:txBody>
      </p:sp>
    </p:spTree>
    <p:extLst>
      <p:ext uri="{BB962C8B-B14F-4D97-AF65-F5344CB8AC3E}">
        <p14:creationId xmlns:p14="http://schemas.microsoft.com/office/powerpoint/2010/main" val="769661788"/>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AF903BFC-7DBA-4F52-B4E7-4FCF65AC7121}" type="datetime1">
              <a:rPr lang="en-US" smtClean="0"/>
              <a:t>9/3/2017</a:t>
            </a:fld>
            <a:endParaRPr lang="fa-I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CF52E603-9E5D-4911-B9E6-B4A488EA7D03}" type="slidenum">
              <a:rPr lang="fa-IR" smtClean="0"/>
              <a:t>‹#›</a:t>
            </a:fld>
            <a:endParaRPr lang="fa-IR"/>
          </a:p>
        </p:txBody>
      </p:sp>
    </p:spTree>
    <p:extLst>
      <p:ext uri="{BB962C8B-B14F-4D97-AF65-F5344CB8AC3E}">
        <p14:creationId xmlns:p14="http://schemas.microsoft.com/office/powerpoint/2010/main" val="3827855063"/>
      </p:ext>
    </p:extLst>
  </p:cSld>
  <p:clrMap bg1="lt1" tx1="dk1" bg2="lt2" tx2="dk2" accent1="accent1" accent2="accent2" accent3="accent3" accent4="accent4" accent5="accent5" accent6="accent6" hlink="hlink" folHlink="folHlink"/>
  <p:hf sldNum="0" hdr="0" dt="0"/>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dirty="0"/>
          </a:p>
        </p:txBody>
      </p:sp>
      <p:sp>
        <p:nvSpPr>
          <p:cNvPr id="4" name="Footer Placeholder 3"/>
          <p:cNvSpPr>
            <a:spLocks noGrp="1"/>
          </p:cNvSpPr>
          <p:nvPr>
            <p:ph type="ftr" sz="quarter" idx="10"/>
          </p:nvPr>
        </p:nvSpPr>
        <p:spPr/>
        <p:txBody>
          <a:bodyPr/>
          <a:lstStyle/>
          <a:p>
            <a:endParaRPr lang="fa-IR"/>
          </a:p>
        </p:txBody>
      </p:sp>
    </p:spTree>
    <p:extLst>
      <p:ext uri="{BB962C8B-B14F-4D97-AF65-F5344CB8AC3E}">
        <p14:creationId xmlns:p14="http://schemas.microsoft.com/office/powerpoint/2010/main" val="3158483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Footer Placeholder 3"/>
          <p:cNvSpPr>
            <a:spLocks noGrp="1"/>
          </p:cNvSpPr>
          <p:nvPr>
            <p:ph type="ftr" sz="quarter" idx="10"/>
          </p:nvPr>
        </p:nvSpPr>
        <p:spPr/>
        <p:txBody>
          <a:bodyPr/>
          <a:lstStyle/>
          <a:p>
            <a:endParaRPr lang="fa-IR"/>
          </a:p>
        </p:txBody>
      </p:sp>
    </p:spTree>
    <p:extLst>
      <p:ext uri="{BB962C8B-B14F-4D97-AF65-F5344CB8AC3E}">
        <p14:creationId xmlns:p14="http://schemas.microsoft.com/office/powerpoint/2010/main" val="8000729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Footer Placeholder 3"/>
          <p:cNvSpPr>
            <a:spLocks noGrp="1"/>
          </p:cNvSpPr>
          <p:nvPr>
            <p:ph type="ftr" sz="quarter" idx="10"/>
          </p:nvPr>
        </p:nvSpPr>
        <p:spPr/>
        <p:txBody>
          <a:bodyPr/>
          <a:lstStyle/>
          <a:p>
            <a:endParaRPr lang="fa-IR"/>
          </a:p>
        </p:txBody>
      </p:sp>
    </p:spTree>
    <p:extLst>
      <p:ext uri="{BB962C8B-B14F-4D97-AF65-F5344CB8AC3E}">
        <p14:creationId xmlns:p14="http://schemas.microsoft.com/office/powerpoint/2010/main" val="14166684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6004038C-790E-4E1F-AFA3-7A2D322ABF52}" type="slidenum">
              <a:rPr lang="fa-IR" smtClean="0"/>
              <a:t>‹#›</a:t>
            </a:fld>
            <a:endParaRPr lang="fa-IR"/>
          </a:p>
        </p:txBody>
      </p:sp>
    </p:spTree>
    <p:extLst>
      <p:ext uri="{BB962C8B-B14F-4D97-AF65-F5344CB8AC3E}">
        <p14:creationId xmlns:p14="http://schemas.microsoft.com/office/powerpoint/2010/main" val="209128304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6_Blank">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1333949"/>
          </a:xfrm>
          <a:prstGeom prst="rect">
            <a:avLst/>
          </a:prstGeom>
        </p:spPr>
      </p:pic>
      <p:sp>
        <p:nvSpPr>
          <p:cNvPr id="7" name="Text Placeholder 6"/>
          <p:cNvSpPr>
            <a:spLocks noGrp="1"/>
          </p:cNvSpPr>
          <p:nvPr>
            <p:ph type="body" sz="quarter" idx="13"/>
          </p:nvPr>
        </p:nvSpPr>
        <p:spPr>
          <a:xfrm>
            <a:off x="817581" y="1484556"/>
            <a:ext cx="10693101" cy="4658060"/>
          </a:xfrm>
        </p:spPr>
        <p:txBody>
          <a:bodyPr>
            <a:normAutofit/>
          </a:bodyPr>
          <a:lstStyle>
            <a:lvl1pPr marL="0" indent="0" algn="l" rtl="0">
              <a:buNone/>
              <a:defRPr sz="2800" baseline="0"/>
            </a:lvl1pPr>
          </a:lstStyle>
          <a:p>
            <a:pPr lvl="0"/>
            <a:endParaRPr lang="fa-IR" dirty="0"/>
          </a:p>
        </p:txBody>
      </p:sp>
      <p:sp>
        <p:nvSpPr>
          <p:cNvPr id="8" name="Slide Number Placeholder 20"/>
          <p:cNvSpPr>
            <a:spLocks noGrp="1"/>
          </p:cNvSpPr>
          <p:nvPr>
            <p:ph type="sldNum" sz="quarter" idx="20"/>
          </p:nvPr>
        </p:nvSpPr>
        <p:spPr>
          <a:xfrm>
            <a:off x="11359178" y="6356251"/>
            <a:ext cx="495748" cy="365125"/>
          </a:xfrm>
        </p:spPr>
        <p:txBody>
          <a:bodyPr/>
          <a:lstStyle>
            <a:lvl1pPr algn="l" rtl="0">
              <a:defRPr/>
            </a:lvl1pPr>
          </a:lstStyle>
          <a:p>
            <a:fld id="{6004038C-790E-4E1F-AFA3-7A2D322ABF52}" type="slidenum">
              <a:rPr lang="fa-IR" smtClean="0"/>
              <a:pPr/>
              <a:t>‹#›</a:t>
            </a:fld>
            <a:endParaRPr lang="fa-IR" dirty="0"/>
          </a:p>
        </p:txBody>
      </p:sp>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23582" y="6191136"/>
            <a:ext cx="2723029" cy="666864"/>
          </a:xfrm>
          <a:prstGeom prst="rect">
            <a:avLst/>
          </a:prstGeom>
        </p:spPr>
      </p:pic>
      <p:sp>
        <p:nvSpPr>
          <p:cNvPr id="9" name="Rectangle 8"/>
          <p:cNvSpPr/>
          <p:nvPr userDrawn="1"/>
        </p:nvSpPr>
        <p:spPr>
          <a:xfrm>
            <a:off x="3449619" y="6180315"/>
            <a:ext cx="5292762" cy="743059"/>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12" name="TextBox 11"/>
          <p:cNvSpPr txBox="1"/>
          <p:nvPr userDrawn="1"/>
        </p:nvSpPr>
        <p:spPr>
          <a:xfrm>
            <a:off x="4229548" y="6389070"/>
            <a:ext cx="3732904" cy="276999"/>
          </a:xfrm>
          <a:prstGeom prst="rect">
            <a:avLst/>
          </a:prstGeom>
          <a:noFill/>
        </p:spPr>
        <p:txBody>
          <a:bodyPr wrap="square" rtlCol="1">
            <a:spAutoFit/>
          </a:bodyPr>
          <a:lstStyle/>
          <a:p>
            <a:pPr algn="ctr" rtl="0"/>
            <a:r>
              <a:rPr lang="en-US" sz="1200" dirty="0" smtClean="0"/>
              <a:t>Murat G. </a:t>
            </a:r>
            <a:r>
              <a:rPr lang="en-US" sz="1200" dirty="0" err="1" smtClean="0"/>
              <a:t>Kirdar</a:t>
            </a:r>
            <a:endParaRPr lang="fa-IR" sz="1200" dirty="0"/>
          </a:p>
        </p:txBody>
      </p:sp>
    </p:spTree>
    <p:extLst>
      <p:ext uri="{BB962C8B-B14F-4D97-AF65-F5344CB8AC3E}">
        <p14:creationId xmlns:p14="http://schemas.microsoft.com/office/powerpoint/2010/main" val="2285033265"/>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3_Blank">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4673" y="-225911"/>
            <a:ext cx="12272330" cy="7220365"/>
          </a:xfrm>
          <a:prstGeom prst="rect">
            <a:avLst/>
          </a:prstGeom>
        </p:spPr>
      </p:pic>
    </p:spTree>
    <p:extLst>
      <p:ext uri="{BB962C8B-B14F-4D97-AF65-F5344CB8AC3E}">
        <p14:creationId xmlns:p14="http://schemas.microsoft.com/office/powerpoint/2010/main" val="1380948132"/>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6004038C-790E-4E1F-AFA3-7A2D322ABF52}" type="slidenum">
              <a:rPr lang="fa-IR" smtClean="0"/>
              <a:t>‹#›</a:t>
            </a:fld>
            <a:endParaRPr lang="fa-IR"/>
          </a:p>
        </p:txBody>
      </p:sp>
    </p:spTree>
    <p:extLst>
      <p:ext uri="{BB962C8B-B14F-4D97-AF65-F5344CB8AC3E}">
        <p14:creationId xmlns:p14="http://schemas.microsoft.com/office/powerpoint/2010/main" val="2086067148"/>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6004038C-790E-4E1F-AFA3-7A2D322ABF52}" type="slidenum">
              <a:rPr lang="fa-IR" smtClean="0"/>
              <a:t>‹#›</a:t>
            </a:fld>
            <a:endParaRPr lang="fa-IR"/>
          </a:p>
        </p:txBody>
      </p:sp>
    </p:spTree>
    <p:extLst>
      <p:ext uri="{BB962C8B-B14F-4D97-AF65-F5344CB8AC3E}">
        <p14:creationId xmlns:p14="http://schemas.microsoft.com/office/powerpoint/2010/main" val="489979630"/>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6004038C-790E-4E1F-AFA3-7A2D322ABF52}" type="slidenum">
              <a:rPr lang="fa-IR" smtClean="0"/>
              <a:t>‹#›</a:t>
            </a:fld>
            <a:endParaRPr lang="fa-IR"/>
          </a:p>
        </p:txBody>
      </p:sp>
    </p:spTree>
    <p:extLst>
      <p:ext uri="{BB962C8B-B14F-4D97-AF65-F5344CB8AC3E}">
        <p14:creationId xmlns:p14="http://schemas.microsoft.com/office/powerpoint/2010/main" val="1407107627"/>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6004038C-790E-4E1F-AFA3-7A2D322ABF52}" type="slidenum">
              <a:rPr lang="fa-IR" smtClean="0"/>
              <a:t>‹#›</a:t>
            </a:fld>
            <a:endParaRPr lang="fa-IR"/>
          </a:p>
        </p:txBody>
      </p:sp>
    </p:spTree>
    <p:extLst>
      <p:ext uri="{BB962C8B-B14F-4D97-AF65-F5344CB8AC3E}">
        <p14:creationId xmlns:p14="http://schemas.microsoft.com/office/powerpoint/2010/main" val="286589140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lvl1pPr marL="0" indent="0">
              <a:buNone/>
              <a:defRPr/>
            </a:lvl1pPr>
          </a:lstStyle>
          <a:p>
            <a:pPr lvl="0"/>
            <a:endParaRPr lang="fa-IR" dirty="0"/>
          </a:p>
        </p:txBody>
      </p:sp>
      <p:sp>
        <p:nvSpPr>
          <p:cNvPr id="4" name="Date Placeholder 3"/>
          <p:cNvSpPr>
            <a:spLocks noGrp="1"/>
          </p:cNvSpPr>
          <p:nvPr>
            <p:ph type="dt" sz="half" idx="10"/>
          </p:nvPr>
        </p:nvSpPr>
        <p:spPr/>
        <p:txBody>
          <a:bodyPr/>
          <a:lstStyle/>
          <a:p>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6004038C-790E-4E1F-AFA3-7A2D322ABF52}" type="slidenum">
              <a:rPr lang="fa-IR" smtClean="0"/>
              <a:t>‹#›</a:t>
            </a:fld>
            <a:endParaRPr lang="fa-IR"/>
          </a:p>
        </p:txBody>
      </p:sp>
    </p:spTree>
    <p:extLst>
      <p:ext uri="{BB962C8B-B14F-4D97-AF65-F5344CB8AC3E}">
        <p14:creationId xmlns:p14="http://schemas.microsoft.com/office/powerpoint/2010/main" val="192179540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6004038C-790E-4E1F-AFA3-7A2D322ABF52}" type="slidenum">
              <a:rPr lang="fa-IR" smtClean="0"/>
              <a:t>‹#›</a:t>
            </a:fld>
            <a:endParaRPr lang="fa-IR"/>
          </a:p>
        </p:txBody>
      </p:sp>
    </p:spTree>
    <p:extLst>
      <p:ext uri="{BB962C8B-B14F-4D97-AF65-F5344CB8AC3E}">
        <p14:creationId xmlns:p14="http://schemas.microsoft.com/office/powerpoint/2010/main" val="167960105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6004038C-790E-4E1F-AFA3-7A2D322ABF52}" type="slidenum">
              <a:rPr lang="fa-IR" smtClean="0"/>
              <a:t>‹#›</a:t>
            </a:fld>
            <a:endParaRPr lang="fa-IR"/>
          </a:p>
        </p:txBody>
      </p:sp>
    </p:spTree>
    <p:extLst>
      <p:ext uri="{BB962C8B-B14F-4D97-AF65-F5344CB8AC3E}">
        <p14:creationId xmlns:p14="http://schemas.microsoft.com/office/powerpoint/2010/main" val="313152367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fa-IR" dirty="0"/>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6004038C-790E-4E1F-AFA3-7A2D322ABF52}" type="slidenum">
              <a:rPr lang="fa-IR" smtClean="0"/>
              <a:t>‹#›</a:t>
            </a:fld>
            <a:endParaRPr lang="fa-IR" dirty="0"/>
          </a:p>
        </p:txBody>
      </p:sp>
    </p:spTree>
    <p:extLst>
      <p:ext uri="{BB962C8B-B14F-4D97-AF65-F5344CB8AC3E}">
        <p14:creationId xmlns:p14="http://schemas.microsoft.com/office/powerpoint/2010/main" val="746883243"/>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6004038C-790E-4E1F-AFA3-7A2D322ABF52}" type="slidenum">
              <a:rPr lang="fa-IR" smtClean="0"/>
              <a:t>‹#›</a:t>
            </a:fld>
            <a:endParaRPr lang="fa-IR"/>
          </a:p>
        </p:txBody>
      </p:sp>
    </p:spTree>
    <p:extLst>
      <p:ext uri="{BB962C8B-B14F-4D97-AF65-F5344CB8AC3E}">
        <p14:creationId xmlns:p14="http://schemas.microsoft.com/office/powerpoint/2010/main" val="389193061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5_Blank">
    <p:spTree>
      <p:nvGrpSpPr>
        <p:cNvPr id="1" name=""/>
        <p:cNvGrpSpPr/>
        <p:nvPr/>
      </p:nvGrpSpPr>
      <p:grpSpPr>
        <a:xfrm>
          <a:off x="0" y="0"/>
          <a:ext cx="0" cy="0"/>
          <a:chOff x="0" y="0"/>
          <a:chExt cx="0" cy="0"/>
        </a:xfrm>
      </p:grpSpPr>
      <p:sp>
        <p:nvSpPr>
          <p:cNvPr id="6" name="Text Placeholder 2"/>
          <p:cNvSpPr>
            <a:spLocks noGrp="1"/>
          </p:cNvSpPr>
          <p:nvPr>
            <p:ph type="body" idx="1" hasCustomPrompt="1"/>
          </p:nvPr>
        </p:nvSpPr>
        <p:spPr>
          <a:xfrm>
            <a:off x="452513" y="1663665"/>
            <a:ext cx="3586087" cy="631731"/>
          </a:xfrm>
        </p:spPr>
        <p:txBody>
          <a:bodyPr anchor="ctr"/>
          <a:lstStyle>
            <a:lvl1pPr marL="0" indent="0" algn="ctr">
              <a:buNone/>
              <a:defRPr sz="2400" b="1"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First And Last Name</a:t>
            </a:r>
          </a:p>
        </p:txBody>
      </p:sp>
      <p:sp>
        <p:nvSpPr>
          <p:cNvPr id="9" name="Text Placeholder 2"/>
          <p:cNvSpPr>
            <a:spLocks noGrp="1"/>
          </p:cNvSpPr>
          <p:nvPr>
            <p:ph type="body" idx="13" hasCustomPrompt="1"/>
          </p:nvPr>
        </p:nvSpPr>
        <p:spPr>
          <a:xfrm>
            <a:off x="4389119" y="1663665"/>
            <a:ext cx="7465807" cy="631731"/>
          </a:xfrm>
        </p:spPr>
        <p:txBody>
          <a:bodyPr anchor="ctr"/>
          <a:lstStyle>
            <a:lvl1pPr marL="0" indent="0" algn="ctr">
              <a:buNone/>
              <a:defRPr sz="2400" b="1"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Affiliate</a:t>
            </a:r>
          </a:p>
        </p:txBody>
      </p:sp>
      <p:graphicFrame>
        <p:nvGraphicFramePr>
          <p:cNvPr id="10" name="Table 9"/>
          <p:cNvGraphicFramePr>
            <a:graphicFrameLocks noGrp="1"/>
          </p:cNvGraphicFramePr>
          <p:nvPr userDrawn="1">
            <p:extLst>
              <p:ext uri="{D42A27DB-BD31-4B8C-83A1-F6EECF244321}">
                <p14:modId xmlns:p14="http://schemas.microsoft.com/office/powerpoint/2010/main" val="525619144"/>
              </p:ext>
            </p:extLst>
          </p:nvPr>
        </p:nvGraphicFramePr>
        <p:xfrm>
          <a:off x="4038600" y="2423640"/>
          <a:ext cx="7923904" cy="3751249"/>
        </p:xfrm>
        <a:graphic>
          <a:graphicData uri="http://schemas.openxmlformats.org/drawingml/2006/table">
            <a:tbl>
              <a:tblPr rtl="1" bandRow="1">
                <a:tableStyleId>{5C22544A-7EE6-4342-B048-85BDC9FD1C3A}</a:tableStyleId>
              </a:tblPr>
              <a:tblGrid>
                <a:gridCol w="5904379"/>
                <a:gridCol w="2019525"/>
              </a:tblGrid>
              <a:tr h="838078">
                <a:tc>
                  <a:txBody>
                    <a:bodyPr/>
                    <a:lstStyle/>
                    <a:p>
                      <a:pPr algn="ctr" rtl="1"/>
                      <a:endParaRPr lang="fa-IR" dirty="0"/>
                    </a:p>
                  </a:txBody>
                  <a:tcPr anchor="ctr"/>
                </a:tc>
                <a:tc>
                  <a:txBody>
                    <a:bodyPr/>
                    <a:lstStyle/>
                    <a:p>
                      <a:pPr algn="ctr" rtl="0"/>
                      <a:r>
                        <a:rPr lang="en-US" dirty="0" smtClean="0"/>
                        <a:t>Education</a:t>
                      </a:r>
                      <a:endParaRPr lang="fa-IR" dirty="0"/>
                    </a:p>
                  </a:txBody>
                  <a:tcPr anchor="ctr"/>
                </a:tc>
              </a:tr>
              <a:tr h="1073614">
                <a:tc>
                  <a:txBody>
                    <a:bodyPr/>
                    <a:lstStyle/>
                    <a:p>
                      <a:pPr algn="ctr" rtl="1"/>
                      <a:endParaRPr lang="fa-IR" dirty="0"/>
                    </a:p>
                  </a:txBody>
                  <a:tcPr anchor="ctr"/>
                </a:tc>
                <a:tc>
                  <a:txBody>
                    <a:bodyPr/>
                    <a:lstStyle/>
                    <a:p>
                      <a:pPr algn="ctr" rtl="0"/>
                      <a:r>
                        <a:rPr lang="en-US" dirty="0" smtClean="0"/>
                        <a:t>Research Interests</a:t>
                      </a:r>
                      <a:endParaRPr lang="fa-IR" dirty="0"/>
                    </a:p>
                  </a:txBody>
                  <a:tcPr anchor="ctr"/>
                </a:tc>
              </a:tr>
              <a:tr h="1839557">
                <a:tc>
                  <a:txBody>
                    <a:bodyPr/>
                    <a:lstStyle/>
                    <a:p>
                      <a:pPr algn="ctr" rtl="1"/>
                      <a:endParaRPr lang="fa-IR"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Key Professional Activities</a:t>
                      </a:r>
                      <a:endParaRPr lang="fa-IR" dirty="0" smtClean="0"/>
                    </a:p>
                  </a:txBody>
                  <a:tcPr anchor="ctr"/>
                </a:tc>
              </a:tr>
            </a:tbl>
          </a:graphicData>
        </a:graphic>
      </p:graphicFrame>
      <p:sp>
        <p:nvSpPr>
          <p:cNvPr id="17" name="Text Placeholder 16"/>
          <p:cNvSpPr>
            <a:spLocks noGrp="1"/>
          </p:cNvSpPr>
          <p:nvPr>
            <p:ph type="body" sz="quarter" idx="14" hasCustomPrompt="1"/>
          </p:nvPr>
        </p:nvSpPr>
        <p:spPr>
          <a:xfrm>
            <a:off x="6099175" y="2444586"/>
            <a:ext cx="5755751" cy="771690"/>
          </a:xfrm>
        </p:spPr>
        <p:txBody>
          <a:bodyPr anchor="ctr">
            <a:normAutofit/>
          </a:bodyPr>
          <a:lstStyle>
            <a:lvl1pPr marL="0" indent="0" algn="ctr" rtl="0">
              <a:buNone/>
              <a:defRPr sz="1800" baseline="0"/>
            </a:lvl1pPr>
          </a:lstStyle>
          <a:p>
            <a:pPr lvl="0"/>
            <a:r>
              <a:rPr lang="en-US" dirty="0" smtClean="0"/>
              <a:t>Add text</a:t>
            </a:r>
            <a:endParaRPr lang="fa-IR" dirty="0"/>
          </a:p>
        </p:txBody>
      </p:sp>
      <p:sp>
        <p:nvSpPr>
          <p:cNvPr id="18" name="Text Placeholder 16"/>
          <p:cNvSpPr>
            <a:spLocks noGrp="1"/>
          </p:cNvSpPr>
          <p:nvPr>
            <p:ph type="body" sz="quarter" idx="15" hasCustomPrompt="1"/>
          </p:nvPr>
        </p:nvSpPr>
        <p:spPr>
          <a:xfrm>
            <a:off x="6099175" y="3365466"/>
            <a:ext cx="5755751" cy="937593"/>
          </a:xfrm>
        </p:spPr>
        <p:txBody>
          <a:bodyPr anchor="ctr">
            <a:normAutofit/>
          </a:bodyPr>
          <a:lstStyle>
            <a:lvl1pPr marL="0" indent="0" algn="ctr" rtl="0">
              <a:buNone/>
              <a:defRPr sz="1800" baseline="0"/>
            </a:lvl1pPr>
          </a:lstStyle>
          <a:p>
            <a:pPr lvl="0"/>
            <a:r>
              <a:rPr lang="en-US" dirty="0" smtClean="0"/>
              <a:t>Add text</a:t>
            </a:r>
            <a:endParaRPr lang="fa-IR" dirty="0"/>
          </a:p>
        </p:txBody>
      </p:sp>
      <p:sp>
        <p:nvSpPr>
          <p:cNvPr id="20" name="Text Placeholder 16"/>
          <p:cNvSpPr>
            <a:spLocks noGrp="1"/>
          </p:cNvSpPr>
          <p:nvPr>
            <p:ph type="body" sz="quarter" idx="16" hasCustomPrompt="1"/>
          </p:nvPr>
        </p:nvSpPr>
        <p:spPr>
          <a:xfrm>
            <a:off x="6099175" y="4452249"/>
            <a:ext cx="5755751" cy="1640575"/>
          </a:xfrm>
        </p:spPr>
        <p:txBody>
          <a:bodyPr anchor="ctr">
            <a:normAutofit/>
          </a:bodyPr>
          <a:lstStyle>
            <a:lvl1pPr marL="0" indent="0" algn="ctr" rtl="0">
              <a:buNone/>
              <a:defRPr sz="1800" baseline="0"/>
            </a:lvl1pPr>
          </a:lstStyle>
          <a:p>
            <a:pPr lvl="0"/>
            <a:r>
              <a:rPr lang="en-US" dirty="0" smtClean="0"/>
              <a:t>Add text</a:t>
            </a:r>
            <a:endParaRPr lang="fa-IR" dirty="0"/>
          </a:p>
        </p:txBody>
      </p:sp>
      <p:sp>
        <p:nvSpPr>
          <p:cNvPr id="22" name="Picture Placeholder 21"/>
          <p:cNvSpPr>
            <a:spLocks noGrp="1"/>
          </p:cNvSpPr>
          <p:nvPr>
            <p:ph type="pic" sz="quarter" idx="17" hasCustomPrompt="1"/>
          </p:nvPr>
        </p:nvSpPr>
        <p:spPr>
          <a:xfrm>
            <a:off x="592138" y="2444750"/>
            <a:ext cx="3183796" cy="3740897"/>
          </a:xfrm>
        </p:spPr>
        <p:txBody>
          <a:bodyPr anchor="ctr"/>
          <a:lstStyle>
            <a:lvl1pPr marL="0" indent="0" algn="ctr" rtl="0">
              <a:buFontTx/>
              <a:buNone/>
              <a:defRPr baseline="0"/>
            </a:lvl1pPr>
          </a:lstStyle>
          <a:p>
            <a:r>
              <a:rPr lang="en-US" dirty="0" smtClean="0"/>
              <a:t>Insert your picture here</a:t>
            </a:r>
            <a:endParaRPr lang="fa-IR" dirty="0"/>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12191156" cy="1514476"/>
          </a:xfrm>
          <a:prstGeom prst="rect">
            <a:avLst/>
          </a:prstGeom>
        </p:spPr>
      </p:pic>
      <p:sp>
        <p:nvSpPr>
          <p:cNvPr id="21" name="Slide Number Placeholder 20"/>
          <p:cNvSpPr>
            <a:spLocks noGrp="1"/>
          </p:cNvSpPr>
          <p:nvPr>
            <p:ph type="sldNum" sz="quarter" idx="20"/>
          </p:nvPr>
        </p:nvSpPr>
        <p:spPr>
          <a:xfrm>
            <a:off x="11359178" y="6356251"/>
            <a:ext cx="495748" cy="365125"/>
          </a:xfrm>
        </p:spPr>
        <p:txBody>
          <a:bodyPr/>
          <a:lstStyle>
            <a:lvl1pPr algn="l" rtl="0">
              <a:defRPr/>
            </a:lvl1pPr>
          </a:lstStyle>
          <a:p>
            <a:fld id="{6004038C-790E-4E1F-AFA3-7A2D322ABF52}" type="slidenum">
              <a:rPr lang="fa-IR" smtClean="0"/>
              <a:pPr/>
              <a:t>‹#›</a:t>
            </a:fld>
            <a:endParaRPr lang="fa-IR" dirty="0"/>
          </a:p>
        </p:txBody>
      </p:sp>
    </p:spTree>
    <p:extLst>
      <p:ext uri="{BB962C8B-B14F-4D97-AF65-F5344CB8AC3E}">
        <p14:creationId xmlns:p14="http://schemas.microsoft.com/office/powerpoint/2010/main" val="271683699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_Blank">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1514476"/>
          </a:xfrm>
          <a:prstGeom prst="rect">
            <a:avLst/>
          </a:prstGeom>
        </p:spPr>
      </p:pic>
      <p:pic>
        <p:nvPicPr>
          <p:cNvPr id="5" name="Pictur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0"/>
            <a:ext cx="12191156" cy="1514476"/>
          </a:xfrm>
          <a:prstGeom prst="rect">
            <a:avLst/>
          </a:prstGeom>
        </p:spPr>
      </p:pic>
      <p:sp>
        <p:nvSpPr>
          <p:cNvPr id="11" name="Text Placeholder 10"/>
          <p:cNvSpPr>
            <a:spLocks noGrp="1"/>
          </p:cNvSpPr>
          <p:nvPr>
            <p:ph type="body" sz="quarter" idx="13" hasCustomPrompt="1"/>
          </p:nvPr>
        </p:nvSpPr>
        <p:spPr>
          <a:xfrm>
            <a:off x="838201" y="1764254"/>
            <a:ext cx="10515599" cy="1158334"/>
          </a:xfrm>
        </p:spPr>
        <p:txBody>
          <a:bodyPr anchor="ctr">
            <a:noAutofit/>
          </a:bodyPr>
          <a:lstStyle>
            <a:lvl1pPr marL="0" indent="0" algn="ctr" rtl="0">
              <a:buNone/>
              <a:defRPr sz="3200" b="1" baseline="0">
                <a:latin typeface="+mj-lt"/>
                <a:cs typeface="+mj-cs"/>
              </a:defRPr>
            </a:lvl1pPr>
          </a:lstStyle>
          <a:p>
            <a:pPr lvl="0"/>
            <a:r>
              <a:rPr lang="en-US" dirty="0" smtClean="0"/>
              <a:t>Insert Article’s Title Here</a:t>
            </a:r>
            <a:endParaRPr lang="fa-IR" dirty="0"/>
          </a:p>
        </p:txBody>
      </p:sp>
      <p:sp>
        <p:nvSpPr>
          <p:cNvPr id="13" name="Text Placeholder 12"/>
          <p:cNvSpPr>
            <a:spLocks noGrp="1"/>
          </p:cNvSpPr>
          <p:nvPr>
            <p:ph type="body" sz="quarter" idx="14" hasCustomPrompt="1"/>
          </p:nvPr>
        </p:nvSpPr>
        <p:spPr>
          <a:xfrm>
            <a:off x="3095997" y="3408363"/>
            <a:ext cx="5999162" cy="1054100"/>
          </a:xfrm>
        </p:spPr>
        <p:txBody>
          <a:bodyPr anchor="ctr">
            <a:normAutofit/>
          </a:bodyPr>
          <a:lstStyle>
            <a:lvl1pPr marL="0" indent="0" algn="ctr" rtl="0">
              <a:buNone/>
              <a:defRPr sz="2000" b="0"/>
            </a:lvl1pPr>
          </a:lstStyle>
          <a:p>
            <a:pPr lvl="0"/>
            <a:r>
              <a:rPr lang="en-US" b="0" dirty="0" smtClean="0"/>
              <a:t>Add Full Name Of Authors Here</a:t>
            </a:r>
            <a:endParaRPr lang="fa-IR" dirty="0"/>
          </a:p>
        </p:txBody>
      </p:sp>
      <p:sp>
        <p:nvSpPr>
          <p:cNvPr id="16" name="Text Placeholder 15"/>
          <p:cNvSpPr>
            <a:spLocks noGrp="1"/>
          </p:cNvSpPr>
          <p:nvPr>
            <p:ph type="body" sz="quarter" idx="15" hasCustomPrompt="1"/>
          </p:nvPr>
        </p:nvSpPr>
        <p:spPr>
          <a:xfrm>
            <a:off x="1103684" y="4876653"/>
            <a:ext cx="9983788" cy="1290637"/>
          </a:xfrm>
        </p:spPr>
        <p:txBody>
          <a:bodyPr anchor="ctr">
            <a:normAutofit/>
          </a:bodyPr>
          <a:lstStyle>
            <a:lvl1pPr marL="0" indent="0" algn="ctr" rtl="0">
              <a:buNone/>
              <a:defRPr sz="1800" baseline="0"/>
            </a:lvl1pPr>
          </a:lstStyle>
          <a:p>
            <a:pPr lvl="0"/>
            <a:r>
              <a:rPr lang="en-US" dirty="0" smtClean="0"/>
              <a:t>Add Article’s Base Lines </a:t>
            </a:r>
            <a:endParaRPr lang="fa-IR" dirty="0"/>
          </a:p>
        </p:txBody>
      </p:sp>
      <p:sp>
        <p:nvSpPr>
          <p:cNvPr id="9" name="Slide Number Placeholder 20"/>
          <p:cNvSpPr>
            <a:spLocks noGrp="1"/>
          </p:cNvSpPr>
          <p:nvPr>
            <p:ph type="sldNum" sz="quarter" idx="20"/>
          </p:nvPr>
        </p:nvSpPr>
        <p:spPr>
          <a:xfrm>
            <a:off x="11359178" y="6356251"/>
            <a:ext cx="495748" cy="365125"/>
          </a:xfrm>
        </p:spPr>
        <p:txBody>
          <a:bodyPr/>
          <a:lstStyle>
            <a:lvl1pPr algn="l" rtl="0">
              <a:defRPr/>
            </a:lvl1pPr>
          </a:lstStyle>
          <a:p>
            <a:fld id="{6004038C-790E-4E1F-AFA3-7A2D322ABF52}" type="slidenum">
              <a:rPr lang="fa-IR" smtClean="0"/>
              <a:pPr/>
              <a:t>‹#›</a:t>
            </a:fld>
            <a:endParaRPr lang="fa-IR" dirty="0"/>
          </a:p>
        </p:txBody>
      </p:sp>
    </p:spTree>
    <p:extLst>
      <p:ext uri="{BB962C8B-B14F-4D97-AF65-F5344CB8AC3E}">
        <p14:creationId xmlns:p14="http://schemas.microsoft.com/office/powerpoint/2010/main" val="3270925827"/>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1333949"/>
          </a:xfrm>
          <a:prstGeom prst="rect">
            <a:avLst/>
          </a:prstGeom>
        </p:spPr>
      </p:pic>
      <p:sp>
        <p:nvSpPr>
          <p:cNvPr id="8" name="Text Placeholder 7"/>
          <p:cNvSpPr>
            <a:spLocks noGrp="1"/>
          </p:cNvSpPr>
          <p:nvPr>
            <p:ph type="body" sz="quarter" idx="13" hasCustomPrompt="1"/>
          </p:nvPr>
        </p:nvSpPr>
        <p:spPr>
          <a:xfrm>
            <a:off x="1689100" y="269559"/>
            <a:ext cx="7745356" cy="817562"/>
          </a:xfrm>
        </p:spPr>
        <p:txBody>
          <a:bodyPr anchor="ctr"/>
          <a:lstStyle>
            <a:lvl1pPr marL="0" indent="0" algn="l" rtl="0">
              <a:buNone/>
              <a:defRPr b="1" baseline="0">
                <a:solidFill>
                  <a:schemeClr val="accent4">
                    <a:lumMod val="60000"/>
                    <a:lumOff val="40000"/>
                  </a:schemeClr>
                </a:solidFill>
                <a:latin typeface="+mj-lt"/>
                <a:ea typeface="A Hayat" panose="020B0800040000020004" pitchFamily="34" charset="-78"/>
                <a:cs typeface="+mn-cs"/>
              </a:defRPr>
            </a:lvl1pPr>
          </a:lstStyle>
          <a:p>
            <a:pPr lvl="0"/>
            <a:r>
              <a:rPr lang="en-US" dirty="0" smtClean="0"/>
              <a:t>Add Title Here</a:t>
            </a:r>
            <a:endParaRPr lang="fa-IR" dirty="0"/>
          </a:p>
        </p:txBody>
      </p:sp>
      <p:sp>
        <p:nvSpPr>
          <p:cNvPr id="9" name="Text Placeholder 6"/>
          <p:cNvSpPr>
            <a:spLocks noGrp="1"/>
          </p:cNvSpPr>
          <p:nvPr>
            <p:ph type="body" sz="quarter" idx="14"/>
          </p:nvPr>
        </p:nvSpPr>
        <p:spPr>
          <a:xfrm>
            <a:off x="817581" y="1484556"/>
            <a:ext cx="10693101" cy="4636059"/>
          </a:xfrm>
        </p:spPr>
        <p:txBody>
          <a:bodyPr>
            <a:normAutofit/>
          </a:bodyPr>
          <a:lstStyle>
            <a:lvl1pPr marL="0" indent="0" algn="l" rtl="0">
              <a:buNone/>
              <a:defRPr sz="2800" baseline="0"/>
            </a:lvl1pPr>
          </a:lstStyle>
          <a:p>
            <a:pPr lvl="0"/>
            <a:endParaRPr lang="fa-IR" dirty="0"/>
          </a:p>
        </p:txBody>
      </p:sp>
      <p:sp>
        <p:nvSpPr>
          <p:cNvPr id="7" name="Slide Number Placeholder 20"/>
          <p:cNvSpPr>
            <a:spLocks noGrp="1"/>
          </p:cNvSpPr>
          <p:nvPr>
            <p:ph type="sldNum" sz="quarter" idx="20"/>
          </p:nvPr>
        </p:nvSpPr>
        <p:spPr>
          <a:xfrm>
            <a:off x="11359178" y="6356251"/>
            <a:ext cx="495748" cy="365125"/>
          </a:xfrm>
        </p:spPr>
        <p:txBody>
          <a:bodyPr/>
          <a:lstStyle>
            <a:lvl1pPr algn="l" rtl="0">
              <a:defRPr/>
            </a:lvl1pPr>
          </a:lstStyle>
          <a:p>
            <a:fld id="{6004038C-790E-4E1F-AFA3-7A2D322ABF52}" type="slidenum">
              <a:rPr lang="fa-IR" smtClean="0"/>
              <a:pPr/>
              <a:t>‹#›</a:t>
            </a:fld>
            <a:endParaRPr lang="fa-IR" dirty="0"/>
          </a:p>
        </p:txBody>
      </p:sp>
      <p:pic>
        <p:nvPicPr>
          <p:cNvPr id="4" name="Picture 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23582" y="6191136"/>
            <a:ext cx="2723029" cy="666864"/>
          </a:xfrm>
          <a:prstGeom prst="rect">
            <a:avLst/>
          </a:prstGeom>
        </p:spPr>
      </p:pic>
      <p:sp>
        <p:nvSpPr>
          <p:cNvPr id="10" name="Rectangle 9"/>
          <p:cNvSpPr/>
          <p:nvPr userDrawn="1"/>
        </p:nvSpPr>
        <p:spPr>
          <a:xfrm>
            <a:off x="3449619" y="6180315"/>
            <a:ext cx="5292762" cy="743059"/>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12" name="TextBox 11"/>
          <p:cNvSpPr txBox="1"/>
          <p:nvPr userDrawn="1"/>
        </p:nvSpPr>
        <p:spPr>
          <a:xfrm>
            <a:off x="4229548" y="6389070"/>
            <a:ext cx="3732904" cy="276999"/>
          </a:xfrm>
          <a:prstGeom prst="rect">
            <a:avLst/>
          </a:prstGeom>
          <a:noFill/>
        </p:spPr>
        <p:txBody>
          <a:bodyPr wrap="square" rtlCol="1">
            <a:spAutoFit/>
          </a:bodyPr>
          <a:lstStyle/>
          <a:p>
            <a:pPr algn="ctr" rtl="0"/>
            <a:r>
              <a:rPr lang="en-US" sz="1200" dirty="0" smtClean="0"/>
              <a:t>Murat G. </a:t>
            </a:r>
            <a:r>
              <a:rPr lang="en-US" sz="1200" dirty="0" err="1" smtClean="0"/>
              <a:t>Kirdar</a:t>
            </a:r>
            <a:endParaRPr lang="fa-IR" sz="1200" dirty="0"/>
          </a:p>
        </p:txBody>
      </p:sp>
    </p:spTree>
    <p:extLst>
      <p:ext uri="{BB962C8B-B14F-4D97-AF65-F5344CB8AC3E}">
        <p14:creationId xmlns:p14="http://schemas.microsoft.com/office/powerpoint/2010/main" val="158605212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6004038C-790E-4E1F-AFA3-7A2D322ABF52}" type="slidenum">
              <a:rPr lang="fa-IR" smtClean="0"/>
              <a:t>‹#›</a:t>
            </a:fld>
            <a:endParaRPr lang="fa-IR"/>
          </a:p>
        </p:txBody>
      </p:sp>
    </p:spTree>
    <p:extLst>
      <p:ext uri="{BB962C8B-B14F-4D97-AF65-F5344CB8AC3E}">
        <p14:creationId xmlns:p14="http://schemas.microsoft.com/office/powerpoint/2010/main" val="12324495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73" r:id="rId5"/>
    <p:sldLayoutId id="2147483654" r:id="rId6"/>
    <p:sldLayoutId id="2147483689" r:id="rId7"/>
    <p:sldLayoutId id="2147483688" r:id="rId8"/>
    <p:sldLayoutId id="2147483686" r:id="rId9"/>
    <p:sldLayoutId id="2147483690" r:id="rId10"/>
    <p:sldLayoutId id="2147483687" r:id="rId11"/>
    <p:sldLayoutId id="2147483656" r:id="rId12"/>
    <p:sldLayoutId id="2147483657" r:id="rId13"/>
    <p:sldLayoutId id="2147483658" r:id="rId14"/>
    <p:sldLayoutId id="2147483659" r:id="rId15"/>
  </p:sldLayoutIdLst>
  <p:timing>
    <p:tnLst>
      <p:par>
        <p:cTn id="1" dur="indefinite" restart="never" nodeType="tmRoot"/>
      </p:par>
    </p:tnLst>
  </p:timing>
  <p:hf hdr="0" ftr="0" dt="0"/>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0.xml"/><Relationship Id="rId1" Type="http://schemas.openxmlformats.org/officeDocument/2006/relationships/vmlDrawing" Target="../drawings/vmlDrawing1.vml"/><Relationship Id="rId6" Type="http://schemas.openxmlformats.org/officeDocument/2006/relationships/image" Target="../media/image15.wmf"/><Relationship Id="rId5" Type="http://schemas.openxmlformats.org/officeDocument/2006/relationships/oleObject" Target="../embeddings/oleObject2.bin"/><Relationship Id="rId4" Type="http://schemas.openxmlformats.org/officeDocument/2006/relationships/image" Target="../media/image14.w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Text Placeholder 45"/>
          <p:cNvSpPr>
            <a:spLocks noGrp="1"/>
          </p:cNvSpPr>
          <p:nvPr>
            <p:ph type="body" idx="1"/>
          </p:nvPr>
        </p:nvSpPr>
        <p:spPr>
          <a:xfrm>
            <a:off x="533400" y="1663665"/>
            <a:ext cx="3322320" cy="631731"/>
          </a:xfrm>
        </p:spPr>
        <p:txBody>
          <a:bodyPr>
            <a:normAutofit/>
          </a:bodyPr>
          <a:lstStyle/>
          <a:p>
            <a:r>
              <a:rPr lang="en-US" dirty="0"/>
              <a:t>Murat </a:t>
            </a:r>
            <a:r>
              <a:rPr lang="en-US" dirty="0" err="1"/>
              <a:t>Güray</a:t>
            </a:r>
            <a:r>
              <a:rPr lang="en-US" dirty="0"/>
              <a:t> </a:t>
            </a:r>
            <a:r>
              <a:rPr lang="en-US" dirty="0" err="1"/>
              <a:t>Kirdar</a:t>
            </a:r>
            <a:endParaRPr lang="fa-IR" dirty="0"/>
          </a:p>
        </p:txBody>
      </p:sp>
      <p:sp>
        <p:nvSpPr>
          <p:cNvPr id="47" name="Text Placeholder 46"/>
          <p:cNvSpPr>
            <a:spLocks noGrp="1"/>
          </p:cNvSpPr>
          <p:nvPr>
            <p:ph type="body" idx="13"/>
          </p:nvPr>
        </p:nvSpPr>
        <p:spPr/>
        <p:txBody>
          <a:bodyPr>
            <a:normAutofit/>
          </a:bodyPr>
          <a:lstStyle/>
          <a:p>
            <a:r>
              <a:rPr lang="en-US" dirty="0" smtClean="0"/>
              <a:t>Professor</a:t>
            </a:r>
            <a:r>
              <a:rPr lang="en-US" dirty="0"/>
              <a:t>, </a:t>
            </a:r>
            <a:r>
              <a:rPr lang="en-US" dirty="0" err="1"/>
              <a:t>Boğaziçi</a:t>
            </a:r>
            <a:r>
              <a:rPr lang="en-US" dirty="0"/>
              <a:t> University</a:t>
            </a:r>
            <a:endParaRPr lang="fa-IR" dirty="0"/>
          </a:p>
        </p:txBody>
      </p:sp>
      <p:sp>
        <p:nvSpPr>
          <p:cNvPr id="48" name="Text Placeholder 47"/>
          <p:cNvSpPr>
            <a:spLocks noGrp="1"/>
          </p:cNvSpPr>
          <p:nvPr>
            <p:ph type="body" sz="quarter" idx="14"/>
          </p:nvPr>
        </p:nvSpPr>
        <p:spPr>
          <a:xfrm>
            <a:off x="6099175" y="2459826"/>
            <a:ext cx="5755751" cy="771690"/>
          </a:xfrm>
        </p:spPr>
        <p:txBody>
          <a:bodyPr/>
          <a:lstStyle/>
          <a:p>
            <a:r>
              <a:rPr lang="en-US" dirty="0"/>
              <a:t>Ph.D. in Economics, University of Pennsylvania</a:t>
            </a:r>
            <a:endParaRPr lang="fa-IR" dirty="0"/>
          </a:p>
        </p:txBody>
      </p:sp>
      <p:sp>
        <p:nvSpPr>
          <p:cNvPr id="49" name="Text Placeholder 48"/>
          <p:cNvSpPr>
            <a:spLocks noGrp="1"/>
          </p:cNvSpPr>
          <p:nvPr>
            <p:ph type="body" sz="quarter" idx="15"/>
          </p:nvPr>
        </p:nvSpPr>
        <p:spPr/>
        <p:txBody>
          <a:bodyPr/>
          <a:lstStyle/>
          <a:p>
            <a:r>
              <a:rPr lang="en-US" dirty="0"/>
              <a:t>Development Economics, Labor Economics</a:t>
            </a:r>
          </a:p>
        </p:txBody>
      </p:sp>
      <p:sp>
        <p:nvSpPr>
          <p:cNvPr id="50" name="Text Placeholder 49"/>
          <p:cNvSpPr>
            <a:spLocks noGrp="1"/>
          </p:cNvSpPr>
          <p:nvPr>
            <p:ph type="body" sz="quarter" idx="16"/>
          </p:nvPr>
        </p:nvSpPr>
        <p:spPr/>
        <p:txBody>
          <a:bodyPr/>
          <a:lstStyle/>
          <a:p>
            <a:endParaRPr lang="fa-IR" dirty="0"/>
          </a:p>
        </p:txBody>
      </p:sp>
      <p:sp>
        <p:nvSpPr>
          <p:cNvPr id="53" name="Slide Number Placeholder 52"/>
          <p:cNvSpPr>
            <a:spLocks noGrp="1"/>
          </p:cNvSpPr>
          <p:nvPr>
            <p:ph type="sldNum" sz="quarter" idx="20"/>
          </p:nvPr>
        </p:nvSpPr>
        <p:spPr/>
        <p:txBody>
          <a:bodyPr/>
          <a:lstStyle/>
          <a:p>
            <a:fld id="{6004038C-790E-4E1F-AFA3-7A2D322ABF52}" type="slidenum">
              <a:rPr lang="fa-IR" smtClean="0"/>
              <a:pPr/>
              <a:t>1</a:t>
            </a:fld>
            <a:endParaRPr lang="fa-IR" dirty="0"/>
          </a:p>
        </p:txBody>
      </p:sp>
      <p:pic>
        <p:nvPicPr>
          <p:cNvPr id="6" name="Picture Placeholder 5"/>
          <p:cNvPicPr>
            <a:picLocks noGrp="1" noChangeAspect="1"/>
          </p:cNvPicPr>
          <p:nvPr>
            <p:ph type="pic" sz="quarter" idx="17"/>
          </p:nvPr>
        </p:nvPicPr>
        <p:blipFill>
          <a:blip r:embed="rId3">
            <a:extLst>
              <a:ext uri="{28A0092B-C50C-407E-A947-70E740481C1C}">
                <a14:useLocalDpi xmlns:a14="http://schemas.microsoft.com/office/drawing/2010/main" val="0"/>
              </a:ext>
            </a:extLst>
          </a:blip>
          <a:srcRect l="483" r="483"/>
          <a:stretch>
            <a:fillRect/>
          </a:stretch>
        </p:blipFill>
        <p:spPr/>
      </p:pic>
    </p:spTree>
    <p:extLst>
      <p:ext uri="{BB962C8B-B14F-4D97-AF65-F5344CB8AC3E}">
        <p14:creationId xmlns:p14="http://schemas.microsoft.com/office/powerpoint/2010/main" val="13067947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en-US" sz="2000" dirty="0"/>
              <a:t>Distribution of Years of Schooling for the Treated Birth Cohorts in the Sample (1978-1987) </a:t>
            </a:r>
          </a:p>
        </p:txBody>
      </p:sp>
      <p:sp>
        <p:nvSpPr>
          <p:cNvPr id="4" name="Text Placeholder 3"/>
          <p:cNvSpPr>
            <a:spLocks noGrp="1"/>
          </p:cNvSpPr>
          <p:nvPr>
            <p:ph type="body" sz="quarter" idx="14"/>
          </p:nvPr>
        </p:nvSpPr>
        <p:spPr/>
        <p:txBody>
          <a:bodyPr/>
          <a:lstStyle/>
          <a:p>
            <a:r>
              <a:rPr lang="en-US" dirty="0" smtClean="0"/>
              <a:t> </a:t>
            </a:r>
            <a:endParaRPr lang="fa-IR" dirty="0"/>
          </a:p>
        </p:txBody>
      </p:sp>
      <p:sp>
        <p:nvSpPr>
          <p:cNvPr id="3" name="Slide Number Placeholder 2"/>
          <p:cNvSpPr>
            <a:spLocks noGrp="1"/>
          </p:cNvSpPr>
          <p:nvPr>
            <p:ph type="sldNum" sz="quarter" idx="20"/>
          </p:nvPr>
        </p:nvSpPr>
        <p:spPr/>
        <p:txBody>
          <a:bodyPr/>
          <a:lstStyle/>
          <a:p>
            <a:fld id="{6004038C-790E-4E1F-AFA3-7A2D322ABF52}" type="slidenum">
              <a:rPr lang="fa-IR" smtClean="0"/>
              <a:pPr/>
              <a:t>10</a:t>
            </a:fld>
            <a:endParaRPr lang="fa-IR" dirty="0"/>
          </a:p>
        </p:txBody>
      </p:sp>
      <p:pic>
        <p:nvPicPr>
          <p:cNvPr id="5" name="Picture 4"/>
          <p:cNvPicPr>
            <a:picLocks noChangeAspect="1"/>
          </p:cNvPicPr>
          <p:nvPr/>
        </p:nvPicPr>
        <p:blipFill>
          <a:blip r:embed="rId2"/>
          <a:stretch>
            <a:fillRect/>
          </a:stretch>
        </p:blipFill>
        <p:spPr>
          <a:xfrm>
            <a:off x="2237589" y="1428111"/>
            <a:ext cx="7853084" cy="4693591"/>
          </a:xfrm>
          <a:prstGeom prst="rect">
            <a:avLst/>
          </a:prstGeom>
        </p:spPr>
      </p:pic>
    </p:spTree>
    <p:extLst>
      <p:ext uri="{BB962C8B-B14F-4D97-AF65-F5344CB8AC3E}">
        <p14:creationId xmlns:p14="http://schemas.microsoft.com/office/powerpoint/2010/main" val="22404536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en-US" sz="2400" dirty="0"/>
              <a:t>Mean Years of Schooling for Females and </a:t>
            </a:r>
            <a:r>
              <a:rPr lang="en-US" sz="2400" dirty="0" smtClean="0"/>
              <a:t>Males</a:t>
            </a:r>
            <a:endParaRPr lang="tr-TR" sz="2400" dirty="0"/>
          </a:p>
        </p:txBody>
      </p:sp>
      <p:sp>
        <p:nvSpPr>
          <p:cNvPr id="4" name="Text Placeholder 3"/>
          <p:cNvSpPr>
            <a:spLocks noGrp="1"/>
          </p:cNvSpPr>
          <p:nvPr>
            <p:ph type="body" sz="quarter" idx="14"/>
          </p:nvPr>
        </p:nvSpPr>
        <p:spPr/>
        <p:txBody>
          <a:bodyPr/>
          <a:lstStyle/>
          <a:p>
            <a:r>
              <a:rPr lang="en-US" dirty="0" smtClean="0"/>
              <a:t> </a:t>
            </a:r>
            <a:endParaRPr lang="fa-IR" dirty="0"/>
          </a:p>
        </p:txBody>
      </p:sp>
      <p:sp>
        <p:nvSpPr>
          <p:cNvPr id="3" name="Slide Number Placeholder 2"/>
          <p:cNvSpPr>
            <a:spLocks noGrp="1"/>
          </p:cNvSpPr>
          <p:nvPr>
            <p:ph type="sldNum" sz="quarter" idx="20"/>
          </p:nvPr>
        </p:nvSpPr>
        <p:spPr/>
        <p:txBody>
          <a:bodyPr/>
          <a:lstStyle/>
          <a:p>
            <a:fld id="{6004038C-790E-4E1F-AFA3-7A2D322ABF52}" type="slidenum">
              <a:rPr lang="fa-IR" smtClean="0"/>
              <a:pPr/>
              <a:t>11</a:t>
            </a:fld>
            <a:endParaRPr lang="fa-IR" dirty="0"/>
          </a:p>
        </p:txBody>
      </p:sp>
      <p:pic>
        <p:nvPicPr>
          <p:cNvPr id="5" name="Picture 4"/>
          <p:cNvPicPr>
            <a:picLocks noChangeAspect="1"/>
          </p:cNvPicPr>
          <p:nvPr/>
        </p:nvPicPr>
        <p:blipFill>
          <a:blip r:embed="rId2"/>
          <a:stretch>
            <a:fillRect/>
          </a:stretch>
        </p:blipFill>
        <p:spPr>
          <a:xfrm>
            <a:off x="2391819" y="1326781"/>
            <a:ext cx="7544623" cy="4827701"/>
          </a:xfrm>
          <a:prstGeom prst="rect">
            <a:avLst/>
          </a:prstGeom>
        </p:spPr>
      </p:pic>
    </p:spTree>
    <p:extLst>
      <p:ext uri="{BB962C8B-B14F-4D97-AF65-F5344CB8AC3E}">
        <p14:creationId xmlns:p14="http://schemas.microsoft.com/office/powerpoint/2010/main" val="17320063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normAutofit/>
          </a:bodyPr>
          <a:lstStyle/>
          <a:p>
            <a:r>
              <a:rPr lang="en-US" sz="2400" dirty="0"/>
              <a:t>Fraction Completing Primary School for Females and </a:t>
            </a:r>
            <a:r>
              <a:rPr lang="en-US" sz="2400" dirty="0" smtClean="0"/>
              <a:t>Males</a:t>
            </a:r>
            <a:endParaRPr lang="tr-TR" sz="2400" dirty="0"/>
          </a:p>
        </p:txBody>
      </p:sp>
      <p:sp>
        <p:nvSpPr>
          <p:cNvPr id="4" name="Text Placeholder 3"/>
          <p:cNvSpPr>
            <a:spLocks noGrp="1"/>
          </p:cNvSpPr>
          <p:nvPr>
            <p:ph type="body" sz="quarter" idx="14"/>
          </p:nvPr>
        </p:nvSpPr>
        <p:spPr/>
        <p:txBody>
          <a:bodyPr/>
          <a:lstStyle/>
          <a:p>
            <a:r>
              <a:rPr lang="en-US" dirty="0" smtClean="0"/>
              <a:t> </a:t>
            </a:r>
            <a:endParaRPr lang="fa-IR" dirty="0"/>
          </a:p>
        </p:txBody>
      </p:sp>
      <p:sp>
        <p:nvSpPr>
          <p:cNvPr id="3" name="Slide Number Placeholder 2"/>
          <p:cNvSpPr>
            <a:spLocks noGrp="1"/>
          </p:cNvSpPr>
          <p:nvPr>
            <p:ph type="sldNum" sz="quarter" idx="20"/>
          </p:nvPr>
        </p:nvSpPr>
        <p:spPr/>
        <p:txBody>
          <a:bodyPr/>
          <a:lstStyle/>
          <a:p>
            <a:fld id="{6004038C-790E-4E1F-AFA3-7A2D322ABF52}" type="slidenum">
              <a:rPr lang="fa-IR" smtClean="0"/>
              <a:pPr/>
              <a:t>12</a:t>
            </a:fld>
            <a:endParaRPr lang="fa-IR" dirty="0"/>
          </a:p>
        </p:txBody>
      </p:sp>
      <p:pic>
        <p:nvPicPr>
          <p:cNvPr id="5" name="Picture 4"/>
          <p:cNvPicPr>
            <a:picLocks noChangeAspect="1"/>
          </p:cNvPicPr>
          <p:nvPr/>
        </p:nvPicPr>
        <p:blipFill>
          <a:blip r:embed="rId2"/>
          <a:stretch>
            <a:fillRect/>
          </a:stretch>
        </p:blipFill>
        <p:spPr>
          <a:xfrm>
            <a:off x="2394533" y="1349655"/>
            <a:ext cx="7404222" cy="4793538"/>
          </a:xfrm>
          <a:prstGeom prst="rect">
            <a:avLst/>
          </a:prstGeom>
        </p:spPr>
      </p:pic>
    </p:spTree>
    <p:extLst>
      <p:ext uri="{BB962C8B-B14F-4D97-AF65-F5344CB8AC3E}">
        <p14:creationId xmlns:p14="http://schemas.microsoft.com/office/powerpoint/2010/main" val="3954786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en-US" sz="2400" dirty="0"/>
              <a:t>Fraction Completing Middle School for Females and </a:t>
            </a:r>
            <a:r>
              <a:rPr lang="en-US" sz="2400" dirty="0" smtClean="0"/>
              <a:t>Males</a:t>
            </a:r>
            <a:endParaRPr lang="tr-TR" sz="2400" dirty="0"/>
          </a:p>
        </p:txBody>
      </p:sp>
      <p:sp>
        <p:nvSpPr>
          <p:cNvPr id="4" name="Text Placeholder 3"/>
          <p:cNvSpPr>
            <a:spLocks noGrp="1"/>
          </p:cNvSpPr>
          <p:nvPr>
            <p:ph type="body" sz="quarter" idx="14"/>
          </p:nvPr>
        </p:nvSpPr>
        <p:spPr/>
        <p:txBody>
          <a:bodyPr/>
          <a:lstStyle/>
          <a:p>
            <a:r>
              <a:rPr lang="en-US" dirty="0" smtClean="0"/>
              <a:t> </a:t>
            </a:r>
            <a:endParaRPr lang="fa-IR" dirty="0"/>
          </a:p>
        </p:txBody>
      </p:sp>
      <p:sp>
        <p:nvSpPr>
          <p:cNvPr id="3" name="Slide Number Placeholder 2"/>
          <p:cNvSpPr>
            <a:spLocks noGrp="1"/>
          </p:cNvSpPr>
          <p:nvPr>
            <p:ph type="sldNum" sz="quarter" idx="20"/>
          </p:nvPr>
        </p:nvSpPr>
        <p:spPr/>
        <p:txBody>
          <a:bodyPr/>
          <a:lstStyle/>
          <a:p>
            <a:fld id="{6004038C-790E-4E1F-AFA3-7A2D322ABF52}" type="slidenum">
              <a:rPr lang="fa-IR" smtClean="0"/>
              <a:pPr/>
              <a:t>13</a:t>
            </a:fld>
            <a:endParaRPr lang="fa-IR" dirty="0"/>
          </a:p>
        </p:txBody>
      </p:sp>
      <p:pic>
        <p:nvPicPr>
          <p:cNvPr id="5" name="Picture 4"/>
          <p:cNvPicPr>
            <a:picLocks noChangeAspect="1"/>
          </p:cNvPicPr>
          <p:nvPr/>
        </p:nvPicPr>
        <p:blipFill>
          <a:blip r:embed="rId2"/>
          <a:stretch>
            <a:fillRect/>
          </a:stretch>
        </p:blipFill>
        <p:spPr>
          <a:xfrm>
            <a:off x="2004969" y="1365639"/>
            <a:ext cx="8318323" cy="4828736"/>
          </a:xfrm>
          <a:prstGeom prst="rect">
            <a:avLst/>
          </a:prstGeom>
        </p:spPr>
      </p:pic>
    </p:spTree>
    <p:extLst>
      <p:ext uri="{BB962C8B-B14F-4D97-AF65-F5344CB8AC3E}">
        <p14:creationId xmlns:p14="http://schemas.microsoft.com/office/powerpoint/2010/main" val="38135569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en-US" sz="2400" dirty="0"/>
              <a:t>Fraction Completing High School for Females and </a:t>
            </a:r>
            <a:r>
              <a:rPr lang="en-US" sz="2400" dirty="0" smtClean="0"/>
              <a:t>Males</a:t>
            </a:r>
            <a:endParaRPr lang="tr-TR" sz="2400" dirty="0"/>
          </a:p>
        </p:txBody>
      </p:sp>
      <p:sp>
        <p:nvSpPr>
          <p:cNvPr id="4" name="Text Placeholder 3"/>
          <p:cNvSpPr>
            <a:spLocks noGrp="1"/>
          </p:cNvSpPr>
          <p:nvPr>
            <p:ph type="body" sz="quarter" idx="14"/>
          </p:nvPr>
        </p:nvSpPr>
        <p:spPr/>
        <p:txBody>
          <a:bodyPr/>
          <a:lstStyle/>
          <a:p>
            <a:r>
              <a:rPr lang="en-US" dirty="0" smtClean="0"/>
              <a:t> </a:t>
            </a:r>
            <a:endParaRPr lang="fa-IR" dirty="0"/>
          </a:p>
        </p:txBody>
      </p:sp>
      <p:sp>
        <p:nvSpPr>
          <p:cNvPr id="3" name="Slide Number Placeholder 2"/>
          <p:cNvSpPr>
            <a:spLocks noGrp="1"/>
          </p:cNvSpPr>
          <p:nvPr>
            <p:ph type="sldNum" sz="quarter" idx="20"/>
          </p:nvPr>
        </p:nvSpPr>
        <p:spPr/>
        <p:txBody>
          <a:bodyPr/>
          <a:lstStyle/>
          <a:p>
            <a:fld id="{6004038C-790E-4E1F-AFA3-7A2D322ABF52}" type="slidenum">
              <a:rPr lang="fa-IR" smtClean="0"/>
              <a:pPr/>
              <a:t>14</a:t>
            </a:fld>
            <a:endParaRPr lang="fa-IR" dirty="0"/>
          </a:p>
        </p:txBody>
      </p:sp>
      <p:pic>
        <p:nvPicPr>
          <p:cNvPr id="5" name="Picture 4"/>
          <p:cNvPicPr>
            <a:picLocks noChangeAspect="1"/>
          </p:cNvPicPr>
          <p:nvPr/>
        </p:nvPicPr>
        <p:blipFill>
          <a:blip r:embed="rId2"/>
          <a:stretch>
            <a:fillRect/>
          </a:stretch>
        </p:blipFill>
        <p:spPr>
          <a:xfrm>
            <a:off x="2522636" y="1394012"/>
            <a:ext cx="7197097" cy="4715483"/>
          </a:xfrm>
          <a:prstGeom prst="rect">
            <a:avLst/>
          </a:prstGeom>
        </p:spPr>
      </p:pic>
    </p:spTree>
    <p:extLst>
      <p:ext uri="{BB962C8B-B14F-4D97-AF65-F5344CB8AC3E}">
        <p14:creationId xmlns:p14="http://schemas.microsoft.com/office/powerpoint/2010/main" val="21044056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normAutofit/>
          </a:bodyPr>
          <a:lstStyle/>
          <a:p>
            <a:r>
              <a:rPr lang="en-US" dirty="0"/>
              <a:t>Identification and </a:t>
            </a:r>
            <a:r>
              <a:rPr lang="en-US" dirty="0" smtClean="0"/>
              <a:t>Estimation</a:t>
            </a:r>
            <a:endParaRPr lang="en-US" dirty="0"/>
          </a:p>
        </p:txBody>
      </p:sp>
      <p:sp>
        <p:nvSpPr>
          <p:cNvPr id="4" name="Text Placeholder 3"/>
          <p:cNvSpPr>
            <a:spLocks noGrp="1"/>
          </p:cNvSpPr>
          <p:nvPr>
            <p:ph type="body" sz="quarter" idx="14"/>
          </p:nvPr>
        </p:nvSpPr>
        <p:spPr>
          <a:xfrm>
            <a:off x="656705" y="1484557"/>
            <a:ext cx="11305310" cy="4716738"/>
          </a:xfrm>
        </p:spPr>
        <p:txBody>
          <a:bodyPr>
            <a:normAutofit fontScale="85000" lnSpcReduction="10000"/>
          </a:bodyPr>
          <a:lstStyle/>
          <a:p>
            <a:pPr marL="285750" indent="-285750">
              <a:lnSpc>
                <a:spcPct val="110000"/>
              </a:lnSpc>
              <a:spcBef>
                <a:spcPts val="600"/>
              </a:spcBef>
              <a:spcAft>
                <a:spcPts val="900"/>
              </a:spcAft>
              <a:buFont typeface="Arial" panose="020B0604020202020204" pitchFamily="34" charset="0"/>
              <a:buChar char="•"/>
            </a:pPr>
            <a:r>
              <a:rPr lang="en-US" dirty="0"/>
              <a:t>Schooling is endogenous due to omitted variables like ability, motivation, parental connections, and so forth.</a:t>
            </a:r>
          </a:p>
          <a:p>
            <a:pPr marL="285750" indent="-285750">
              <a:lnSpc>
                <a:spcPct val="110000"/>
              </a:lnSpc>
              <a:spcBef>
                <a:spcPts val="600"/>
              </a:spcBef>
              <a:spcAft>
                <a:spcPts val="900"/>
              </a:spcAft>
              <a:buFont typeface="Arial" panose="020B0604020202020204" pitchFamily="34" charset="0"/>
              <a:buChar char="•"/>
            </a:pPr>
            <a:r>
              <a:rPr lang="en-US" dirty="0"/>
              <a:t>We use the reduction in compulsory schooling in Egypt as a source of exogenous variation in schooling. </a:t>
            </a:r>
          </a:p>
          <a:p>
            <a:pPr marL="285750" indent="-285750">
              <a:lnSpc>
                <a:spcPct val="110000"/>
              </a:lnSpc>
              <a:spcBef>
                <a:spcPts val="600"/>
              </a:spcBef>
              <a:spcAft>
                <a:spcPts val="900"/>
              </a:spcAft>
              <a:buFont typeface="Arial" panose="020B0604020202020204" pitchFamily="34" charset="0"/>
              <a:buChar char="•"/>
            </a:pPr>
            <a:r>
              <a:rPr lang="en-US" dirty="0"/>
              <a:t>We define a policy dummy, which is equal to one for those born in 1978 or later and zero for earlier birth cohorts. This policy dummy is used as an instrument for schooling. </a:t>
            </a:r>
          </a:p>
          <a:p>
            <a:pPr marL="285750" indent="-285750">
              <a:lnSpc>
                <a:spcPct val="110000"/>
              </a:lnSpc>
              <a:spcBef>
                <a:spcPts val="600"/>
              </a:spcBef>
              <a:spcAft>
                <a:spcPts val="900"/>
              </a:spcAft>
              <a:buFont typeface="Arial" panose="020B0604020202020204" pitchFamily="34" charset="0"/>
              <a:buChar char="•"/>
            </a:pPr>
            <a:r>
              <a:rPr lang="en-US" dirty="0"/>
              <a:t>The structure of our data fits a regression discontinuity design as the schooling variable is roughly continuous over month-year of birth and there is a jump in 1978.</a:t>
            </a:r>
          </a:p>
          <a:p>
            <a:pPr marL="285750" indent="-285750">
              <a:lnSpc>
                <a:spcPct val="110000"/>
              </a:lnSpc>
              <a:spcBef>
                <a:spcPts val="600"/>
              </a:spcBef>
              <a:spcAft>
                <a:spcPts val="900"/>
              </a:spcAft>
              <a:buFont typeface="Arial" panose="020B0604020202020204" pitchFamily="34" charset="0"/>
              <a:buChar char="•"/>
            </a:pPr>
            <a:r>
              <a:rPr lang="en-US" dirty="0"/>
              <a:t>Since there is imperfect compliance with the policy (early/late school start and grade repetition), we use a fuzzy regression discontinuity design</a:t>
            </a:r>
            <a:r>
              <a:rPr lang="en-US" dirty="0" smtClean="0"/>
              <a:t>.</a:t>
            </a:r>
          </a:p>
          <a:p>
            <a:pPr>
              <a:lnSpc>
                <a:spcPct val="120000"/>
              </a:lnSpc>
              <a:spcBef>
                <a:spcPts val="600"/>
              </a:spcBef>
              <a:spcAft>
                <a:spcPts val="600"/>
              </a:spcAft>
            </a:pPr>
            <a:endParaRPr lang="en-US" dirty="0"/>
          </a:p>
        </p:txBody>
      </p:sp>
      <p:sp>
        <p:nvSpPr>
          <p:cNvPr id="3" name="Slide Number Placeholder 2"/>
          <p:cNvSpPr>
            <a:spLocks noGrp="1"/>
          </p:cNvSpPr>
          <p:nvPr>
            <p:ph type="sldNum" sz="quarter" idx="20"/>
          </p:nvPr>
        </p:nvSpPr>
        <p:spPr/>
        <p:txBody>
          <a:bodyPr/>
          <a:lstStyle/>
          <a:p>
            <a:fld id="{6004038C-790E-4E1F-AFA3-7A2D322ABF52}" type="slidenum">
              <a:rPr lang="fa-IR" smtClean="0"/>
              <a:pPr/>
              <a:t>15</a:t>
            </a:fld>
            <a:endParaRPr lang="fa-IR" dirty="0"/>
          </a:p>
        </p:txBody>
      </p:sp>
    </p:spTree>
    <p:extLst>
      <p:ext uri="{BB962C8B-B14F-4D97-AF65-F5344CB8AC3E}">
        <p14:creationId xmlns:p14="http://schemas.microsoft.com/office/powerpoint/2010/main" val="123794702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573579" y="1484556"/>
            <a:ext cx="11101866" cy="4742852"/>
          </a:xfrm>
        </p:spPr>
        <p:txBody>
          <a:bodyPr>
            <a:normAutofit/>
          </a:bodyPr>
          <a:lstStyle/>
          <a:p>
            <a:r>
              <a:rPr lang="en-US" sz="2400" dirty="0"/>
              <a:t>Fuzzy regression discontinuity design is in fact IV estimation.</a:t>
            </a:r>
          </a:p>
          <a:p>
            <a:endParaRPr lang="en-US" sz="2400" dirty="0"/>
          </a:p>
          <a:p>
            <a:endParaRPr lang="en-US" sz="2400" dirty="0"/>
          </a:p>
          <a:p>
            <a:endParaRPr lang="en-US" sz="2400" dirty="0"/>
          </a:p>
          <a:p>
            <a:pPr marL="342900" indent="-342900">
              <a:spcBef>
                <a:spcPts val="900"/>
              </a:spcBef>
              <a:buFont typeface="Arial" panose="020B0604020202020204" pitchFamily="34" charset="0"/>
              <a:buChar char="•"/>
            </a:pPr>
            <a:r>
              <a:rPr lang="en-US" sz="2400" i="1" dirty="0"/>
              <a:t>s</a:t>
            </a:r>
            <a:r>
              <a:rPr lang="en-US" sz="2400" dirty="0"/>
              <a:t> denotes the years of schooling</a:t>
            </a:r>
          </a:p>
          <a:p>
            <a:pPr marL="342900" indent="-342900">
              <a:spcBef>
                <a:spcPts val="900"/>
              </a:spcBef>
              <a:buFont typeface="Arial" panose="020B0604020202020204" pitchFamily="34" charset="0"/>
              <a:buChar char="•"/>
            </a:pPr>
            <a:r>
              <a:rPr lang="en-US" sz="2400" i="1" dirty="0"/>
              <a:t>D</a:t>
            </a:r>
            <a:r>
              <a:rPr lang="en-US" sz="2400" dirty="0"/>
              <a:t> is a dummy variable for the policy   </a:t>
            </a:r>
          </a:p>
          <a:p>
            <a:pPr marL="342900" indent="-342900">
              <a:spcBef>
                <a:spcPts val="900"/>
              </a:spcBef>
              <a:buFont typeface="Arial" panose="020B0604020202020204" pitchFamily="34" charset="0"/>
              <a:buChar char="•"/>
            </a:pPr>
            <a:r>
              <a:rPr lang="en-US" sz="2400" i="1" dirty="0"/>
              <a:t>w</a:t>
            </a:r>
            <a:r>
              <a:rPr lang="en-US" sz="2400" dirty="0"/>
              <a:t> denotes the wage rate</a:t>
            </a:r>
          </a:p>
          <a:p>
            <a:pPr marL="342900" indent="-342900">
              <a:spcBef>
                <a:spcPts val="900"/>
              </a:spcBef>
              <a:buFont typeface="Arial" panose="020B0604020202020204" pitchFamily="34" charset="0"/>
              <a:buChar char="•"/>
            </a:pPr>
            <a:r>
              <a:rPr lang="en-US" sz="2400" dirty="0"/>
              <a:t>x is month-year of birth — which is the running variable</a:t>
            </a:r>
          </a:p>
          <a:p>
            <a:pPr marL="342900" indent="-342900">
              <a:spcBef>
                <a:spcPts val="900"/>
              </a:spcBef>
              <a:buFont typeface="Arial" panose="020B0604020202020204" pitchFamily="34" charset="0"/>
              <a:buChar char="•"/>
            </a:pPr>
            <a:r>
              <a:rPr lang="en-US" sz="2400" dirty="0"/>
              <a:t>Covariates are shown by </a:t>
            </a:r>
            <a:r>
              <a:rPr lang="en-US" sz="2400" i="1" dirty="0"/>
              <a:t>X</a:t>
            </a:r>
            <a:r>
              <a:rPr lang="en-US" sz="2400" dirty="0"/>
              <a:t>, which include dummies for birth month, dummies for birth of governorate, a dummy for urban/rural status of birth place, and dummies for father’s educational attainment. </a:t>
            </a:r>
          </a:p>
        </p:txBody>
      </p:sp>
      <p:sp>
        <p:nvSpPr>
          <p:cNvPr id="3" name="Slide Number Placeholder 2"/>
          <p:cNvSpPr>
            <a:spLocks noGrp="1"/>
          </p:cNvSpPr>
          <p:nvPr>
            <p:ph type="sldNum" sz="quarter" idx="20"/>
          </p:nvPr>
        </p:nvSpPr>
        <p:spPr/>
        <p:txBody>
          <a:bodyPr/>
          <a:lstStyle/>
          <a:p>
            <a:fld id="{6004038C-790E-4E1F-AFA3-7A2D322ABF52}" type="slidenum">
              <a:rPr lang="fa-IR" smtClean="0"/>
              <a:pPr/>
              <a:t>16</a:t>
            </a:fld>
            <a:endParaRPr lang="fa-IR" dirty="0"/>
          </a:p>
        </p:txBody>
      </p:sp>
      <p:graphicFrame>
        <p:nvGraphicFramePr>
          <p:cNvPr id="5" name="Object 4"/>
          <p:cNvGraphicFramePr>
            <a:graphicFrameLocks noChangeAspect="1"/>
          </p:cNvGraphicFramePr>
          <p:nvPr>
            <p:extLst>
              <p:ext uri="{D42A27DB-BD31-4B8C-83A1-F6EECF244321}">
                <p14:modId xmlns:p14="http://schemas.microsoft.com/office/powerpoint/2010/main" val="3941203923"/>
              </p:ext>
            </p:extLst>
          </p:nvPr>
        </p:nvGraphicFramePr>
        <p:xfrm>
          <a:off x="3634305" y="2002305"/>
          <a:ext cx="4800600" cy="533400"/>
        </p:xfrm>
        <a:graphic>
          <a:graphicData uri="http://schemas.openxmlformats.org/presentationml/2006/ole">
            <mc:AlternateContent xmlns:mc="http://schemas.openxmlformats.org/markup-compatibility/2006">
              <mc:Choice xmlns:v="urn:schemas-microsoft-com:vml" Requires="v">
                <p:oleObj spid="_x0000_s1112" r:id="rId3" imgW="2527300" imgH="254000" progId="Equation.DSMT4">
                  <p:embed/>
                </p:oleObj>
              </mc:Choice>
              <mc:Fallback>
                <p:oleObj r:id="rId3" imgW="2527300" imgH="25400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34305" y="2002305"/>
                        <a:ext cx="4800600" cy="533400"/>
                      </a:xfrm>
                      <a:prstGeom prst="rect">
                        <a:avLst/>
                      </a:prstGeom>
                      <a:noFill/>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454244067"/>
              </p:ext>
            </p:extLst>
          </p:nvPr>
        </p:nvGraphicFramePr>
        <p:xfrm>
          <a:off x="3253305" y="2602207"/>
          <a:ext cx="5562600" cy="520635"/>
        </p:xfrm>
        <a:graphic>
          <a:graphicData uri="http://schemas.openxmlformats.org/presentationml/2006/ole">
            <mc:AlternateContent xmlns:mc="http://schemas.openxmlformats.org/markup-compatibility/2006">
              <mc:Choice xmlns:v="urn:schemas-microsoft-com:vml" Requires="v">
                <p:oleObj spid="_x0000_s1113" r:id="rId5" imgW="2667000" imgH="254000" progId="Equation.DSMT4">
                  <p:embed/>
                </p:oleObj>
              </mc:Choice>
              <mc:Fallback>
                <p:oleObj r:id="rId5" imgW="2667000" imgH="25400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53305" y="2602207"/>
                        <a:ext cx="5562600" cy="520635"/>
                      </a:xfrm>
                      <a:prstGeom prst="rect">
                        <a:avLst/>
                      </a:prstGeom>
                      <a:noFill/>
                    </p:spPr>
                  </p:pic>
                </p:oleObj>
              </mc:Fallback>
            </mc:AlternateContent>
          </a:graphicData>
        </a:graphic>
      </p:graphicFrame>
    </p:spTree>
    <p:extLst>
      <p:ext uri="{BB962C8B-B14F-4D97-AF65-F5344CB8AC3E}">
        <p14:creationId xmlns:p14="http://schemas.microsoft.com/office/powerpoint/2010/main" val="9468685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778502" y="1554480"/>
            <a:ext cx="10828550" cy="4704514"/>
          </a:xfrm>
        </p:spPr>
        <p:txBody>
          <a:bodyPr>
            <a:normAutofit fontScale="55000" lnSpcReduction="20000"/>
          </a:bodyPr>
          <a:lstStyle/>
          <a:p>
            <a:pPr marL="457200" indent="-457200">
              <a:lnSpc>
                <a:spcPct val="120000"/>
              </a:lnSpc>
              <a:spcBef>
                <a:spcPts val="600"/>
              </a:spcBef>
              <a:buFont typeface="Arial" panose="020B0604020202020204" pitchFamily="34" charset="0"/>
              <a:buChar char="•"/>
            </a:pPr>
            <a:r>
              <a:rPr lang="en-US" sz="4400" u="sng" dirty="0"/>
              <a:t>Critical Issue</a:t>
            </a:r>
            <a:r>
              <a:rPr lang="en-US" sz="4400" dirty="0"/>
              <a:t>: Disentangling the jump from the time trends in the running variable</a:t>
            </a:r>
          </a:p>
          <a:p>
            <a:pPr>
              <a:lnSpc>
                <a:spcPct val="120000"/>
              </a:lnSpc>
              <a:spcBef>
                <a:spcPts val="0"/>
              </a:spcBef>
            </a:pPr>
            <a:endParaRPr lang="en-US" sz="4400" dirty="0"/>
          </a:p>
          <a:p>
            <a:pPr marL="457200" indent="-457200">
              <a:lnSpc>
                <a:spcPct val="120000"/>
              </a:lnSpc>
              <a:spcBef>
                <a:spcPts val="600"/>
              </a:spcBef>
              <a:buFont typeface="Arial" panose="020B0604020202020204" pitchFamily="34" charset="0"/>
              <a:buChar char="•"/>
            </a:pPr>
            <a:r>
              <a:rPr lang="en-US" sz="4400" dirty="0"/>
              <a:t>We use (1) global (parametric) and (2) the state-of-art local (nonparametric) methods developed by </a:t>
            </a:r>
            <a:r>
              <a:rPr lang="en-US" sz="4400" dirty="0" err="1"/>
              <a:t>Calonico</a:t>
            </a:r>
            <a:r>
              <a:rPr lang="en-US" sz="4400" dirty="0"/>
              <a:t>, </a:t>
            </a:r>
            <a:r>
              <a:rPr lang="en-US" sz="4400" dirty="0" err="1"/>
              <a:t>Cattaneo</a:t>
            </a:r>
            <a:r>
              <a:rPr lang="en-US" sz="4400" dirty="0"/>
              <a:t> and </a:t>
            </a:r>
            <a:r>
              <a:rPr lang="en-US" sz="4400" dirty="0" err="1"/>
              <a:t>Titiunik</a:t>
            </a:r>
            <a:r>
              <a:rPr lang="en-US" sz="4400" dirty="0"/>
              <a:t> (CCT).</a:t>
            </a:r>
          </a:p>
          <a:p>
            <a:pPr>
              <a:lnSpc>
                <a:spcPct val="120000"/>
              </a:lnSpc>
              <a:spcBef>
                <a:spcPts val="600"/>
              </a:spcBef>
            </a:pPr>
            <a:endParaRPr lang="en-US" sz="4400" dirty="0"/>
          </a:p>
          <a:p>
            <a:pPr marL="514350" indent="-514350">
              <a:lnSpc>
                <a:spcPct val="120000"/>
              </a:lnSpc>
              <a:spcBef>
                <a:spcPts val="600"/>
              </a:spcBef>
              <a:spcAft>
                <a:spcPts val="600"/>
              </a:spcAft>
              <a:buAutoNum type="arabicParenR"/>
            </a:pPr>
            <a:r>
              <a:rPr lang="en-US" sz="4400" dirty="0"/>
              <a:t>Global (parametric) method: </a:t>
            </a:r>
          </a:p>
          <a:p>
            <a:pPr marL="457200" indent="-457200">
              <a:lnSpc>
                <a:spcPct val="120000"/>
              </a:lnSpc>
              <a:spcBef>
                <a:spcPts val="600"/>
              </a:spcBef>
              <a:spcAft>
                <a:spcPts val="600"/>
              </a:spcAft>
              <a:buFont typeface="Arial" panose="020B0604020202020204" pitchFamily="34" charset="0"/>
              <a:buChar char="•"/>
            </a:pPr>
            <a:r>
              <a:rPr lang="en-US" sz="4400" dirty="0"/>
              <a:t>Use all or a wide time window but allow for high-order polynomials in the running variable (up to 4</a:t>
            </a:r>
            <a:r>
              <a:rPr lang="en-US" sz="4400" baseline="30000" dirty="0"/>
              <a:t>th</a:t>
            </a:r>
            <a:r>
              <a:rPr lang="en-US" sz="4400" dirty="0"/>
              <a:t> order)</a:t>
            </a:r>
          </a:p>
          <a:p>
            <a:pPr marL="457200" indent="-457200">
              <a:lnSpc>
                <a:spcPct val="120000"/>
              </a:lnSpc>
              <a:spcBef>
                <a:spcPts val="600"/>
              </a:spcBef>
              <a:spcAft>
                <a:spcPts val="600"/>
              </a:spcAft>
              <a:buFont typeface="Arial" panose="020B0604020202020204" pitchFamily="34" charset="0"/>
              <a:buChar char="•"/>
            </a:pPr>
            <a:r>
              <a:rPr lang="en-US" sz="4400" dirty="0"/>
              <a:t>Go from global to local by restricting the time windows around the cutoff and assess the robustness of our </a:t>
            </a:r>
            <a:r>
              <a:rPr lang="en-US" sz="4400" dirty="0" smtClean="0"/>
              <a:t>findings</a:t>
            </a:r>
            <a:endParaRPr lang="en-US" sz="4400" dirty="0"/>
          </a:p>
        </p:txBody>
      </p:sp>
      <p:sp>
        <p:nvSpPr>
          <p:cNvPr id="3" name="Slide Number Placeholder 2"/>
          <p:cNvSpPr>
            <a:spLocks noGrp="1"/>
          </p:cNvSpPr>
          <p:nvPr>
            <p:ph type="sldNum" sz="quarter" idx="20"/>
          </p:nvPr>
        </p:nvSpPr>
        <p:spPr/>
        <p:txBody>
          <a:bodyPr/>
          <a:lstStyle/>
          <a:p>
            <a:fld id="{6004038C-790E-4E1F-AFA3-7A2D322ABF52}" type="slidenum">
              <a:rPr lang="fa-IR" smtClean="0"/>
              <a:pPr/>
              <a:t>17</a:t>
            </a:fld>
            <a:endParaRPr lang="fa-IR" dirty="0"/>
          </a:p>
        </p:txBody>
      </p:sp>
    </p:spTree>
    <p:extLst>
      <p:ext uri="{BB962C8B-B14F-4D97-AF65-F5344CB8AC3E}">
        <p14:creationId xmlns:p14="http://schemas.microsoft.com/office/powerpoint/2010/main" val="34253068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913951" y="1631689"/>
            <a:ext cx="10693101" cy="4658060"/>
          </a:xfrm>
        </p:spPr>
        <p:txBody>
          <a:bodyPr>
            <a:normAutofit/>
          </a:bodyPr>
          <a:lstStyle/>
          <a:p>
            <a:r>
              <a:rPr lang="en-US" sz="2400" dirty="0"/>
              <a:t>(2) Local (non-parametric) methods by CCT</a:t>
            </a:r>
          </a:p>
          <a:p>
            <a:endParaRPr lang="en-US" sz="2400" dirty="0"/>
          </a:p>
          <a:p>
            <a:pPr marL="457200" indent="-457200">
              <a:lnSpc>
                <a:spcPct val="100000"/>
              </a:lnSpc>
              <a:spcAft>
                <a:spcPts val="1200"/>
              </a:spcAft>
              <a:buFont typeface="Arial" panose="020B0604020202020204" pitchFamily="34" charset="0"/>
              <a:buChar char="•"/>
            </a:pPr>
            <a:r>
              <a:rPr lang="en-US" sz="2400" dirty="0"/>
              <a:t>CCT allows for data-driven bandwidths </a:t>
            </a:r>
          </a:p>
          <a:p>
            <a:pPr marL="457200" indent="-457200">
              <a:lnSpc>
                <a:spcPct val="100000"/>
              </a:lnSpc>
              <a:spcAft>
                <a:spcPts val="1200"/>
              </a:spcAft>
              <a:buFont typeface="Arial" panose="020B0604020202020204" pitchFamily="34" charset="0"/>
              <a:buChar char="•"/>
            </a:pPr>
            <a:r>
              <a:rPr lang="en-US" sz="2400" dirty="0"/>
              <a:t>The key feature of CCT is robust bias-corrected inference.</a:t>
            </a:r>
          </a:p>
          <a:p>
            <a:pPr marL="457200" indent="-457200">
              <a:lnSpc>
                <a:spcPct val="100000"/>
              </a:lnSpc>
              <a:spcAft>
                <a:spcPts val="1200"/>
              </a:spcAft>
              <a:buFont typeface="Arial" panose="020B0604020202020204" pitchFamily="34" charset="0"/>
              <a:buChar char="•"/>
            </a:pPr>
            <a:r>
              <a:rPr lang="en-US" sz="2400" dirty="0"/>
              <a:t>CCT conducts covariate-adjusted bandwidth selection, covariate-adjusted point estimation, and covariate-adjusted robust bias-corrected inference.</a:t>
            </a:r>
          </a:p>
          <a:p>
            <a:pPr marL="457200" indent="-457200">
              <a:lnSpc>
                <a:spcPct val="100000"/>
              </a:lnSpc>
              <a:spcAft>
                <a:spcPts val="1200"/>
              </a:spcAft>
              <a:buFont typeface="Arial" panose="020B0604020202020204" pitchFamily="34" charset="0"/>
              <a:buChar char="•"/>
            </a:pPr>
            <a:r>
              <a:rPr lang="en-US" sz="2400" dirty="0"/>
              <a:t>CCT allows for different bandwidths for control and treatment groups and coverage error rate optimal bandwidths.</a:t>
            </a:r>
          </a:p>
          <a:p>
            <a:endParaRPr lang="tr-TR" dirty="0"/>
          </a:p>
        </p:txBody>
      </p:sp>
      <p:sp>
        <p:nvSpPr>
          <p:cNvPr id="3" name="Slide Number Placeholder 2"/>
          <p:cNvSpPr>
            <a:spLocks noGrp="1"/>
          </p:cNvSpPr>
          <p:nvPr>
            <p:ph type="sldNum" sz="quarter" idx="20"/>
          </p:nvPr>
        </p:nvSpPr>
        <p:spPr/>
        <p:txBody>
          <a:bodyPr/>
          <a:lstStyle/>
          <a:p>
            <a:fld id="{6004038C-790E-4E1F-AFA3-7A2D322ABF52}" type="slidenum">
              <a:rPr lang="fa-IR" smtClean="0"/>
              <a:pPr/>
              <a:t>18</a:t>
            </a:fld>
            <a:endParaRPr lang="fa-IR" dirty="0"/>
          </a:p>
        </p:txBody>
      </p:sp>
    </p:spTree>
    <p:extLst>
      <p:ext uri="{BB962C8B-B14F-4D97-AF65-F5344CB8AC3E}">
        <p14:creationId xmlns:p14="http://schemas.microsoft.com/office/powerpoint/2010/main" val="22303436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193040" y="0"/>
            <a:ext cx="9875521" cy="1396538"/>
          </a:xfrm>
        </p:spPr>
        <p:txBody>
          <a:bodyPr>
            <a:normAutofit/>
          </a:bodyPr>
          <a:lstStyle/>
          <a:p>
            <a:r>
              <a:rPr lang="en-US" dirty="0" smtClean="0"/>
              <a:t>RESULTS</a:t>
            </a:r>
            <a:endParaRPr lang="en-US" b="1" dirty="0" smtClean="0"/>
          </a:p>
          <a:p>
            <a:r>
              <a:rPr lang="en-US" b="1" dirty="0" smtClean="0"/>
              <a:t>Policy </a:t>
            </a:r>
            <a:r>
              <a:rPr lang="en-US" b="1" dirty="0"/>
              <a:t>Effect on Years of Schooling of </a:t>
            </a:r>
            <a:r>
              <a:rPr lang="en-US" b="1" dirty="0" smtClean="0"/>
              <a:t>Men – Global Polynomials</a:t>
            </a:r>
            <a:endParaRPr lang="en-US" b="1" dirty="0"/>
          </a:p>
        </p:txBody>
      </p:sp>
      <p:sp>
        <p:nvSpPr>
          <p:cNvPr id="4" name="Text Placeholder 3"/>
          <p:cNvSpPr>
            <a:spLocks noGrp="1"/>
          </p:cNvSpPr>
          <p:nvPr>
            <p:ph type="body" sz="quarter" idx="14"/>
          </p:nvPr>
        </p:nvSpPr>
        <p:spPr/>
        <p:txBody>
          <a:bodyPr/>
          <a:lstStyle/>
          <a:p>
            <a:r>
              <a:rPr lang="en-US" dirty="0" smtClean="0"/>
              <a:t> </a:t>
            </a:r>
            <a:endParaRPr lang="fa-IR" dirty="0"/>
          </a:p>
        </p:txBody>
      </p:sp>
      <p:sp>
        <p:nvSpPr>
          <p:cNvPr id="3" name="Slide Number Placeholder 2"/>
          <p:cNvSpPr>
            <a:spLocks noGrp="1"/>
          </p:cNvSpPr>
          <p:nvPr>
            <p:ph type="sldNum" sz="quarter" idx="20"/>
          </p:nvPr>
        </p:nvSpPr>
        <p:spPr/>
        <p:txBody>
          <a:bodyPr/>
          <a:lstStyle/>
          <a:p>
            <a:fld id="{6004038C-790E-4E1F-AFA3-7A2D322ABF52}" type="slidenum">
              <a:rPr lang="fa-IR" smtClean="0"/>
              <a:pPr/>
              <a:t>19</a:t>
            </a:fld>
            <a:endParaRPr lang="fa-IR" dirty="0"/>
          </a:p>
        </p:txBody>
      </p:sp>
      <p:pic>
        <p:nvPicPr>
          <p:cNvPr id="7" name="Picture 6"/>
          <p:cNvPicPr>
            <a:picLocks noChangeAspect="1"/>
          </p:cNvPicPr>
          <p:nvPr/>
        </p:nvPicPr>
        <p:blipFill>
          <a:blip r:embed="rId2"/>
          <a:stretch>
            <a:fillRect/>
          </a:stretch>
        </p:blipFill>
        <p:spPr>
          <a:xfrm>
            <a:off x="432536" y="2078280"/>
            <a:ext cx="11220951" cy="3022040"/>
          </a:xfrm>
          <a:prstGeom prst="rect">
            <a:avLst/>
          </a:prstGeom>
        </p:spPr>
      </p:pic>
    </p:spTree>
    <p:extLst>
      <p:ext uri="{BB962C8B-B14F-4D97-AF65-F5344CB8AC3E}">
        <p14:creationId xmlns:p14="http://schemas.microsoft.com/office/powerpoint/2010/main" val="36323540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p:cNvSpPr>
            <a:spLocks noGrp="1"/>
          </p:cNvSpPr>
          <p:nvPr>
            <p:ph type="body" sz="quarter" idx="13"/>
          </p:nvPr>
        </p:nvSpPr>
        <p:spPr>
          <a:xfrm>
            <a:off x="943087" y="1931893"/>
            <a:ext cx="10911839" cy="1158334"/>
          </a:xfrm>
        </p:spPr>
        <p:txBody>
          <a:bodyPr/>
          <a:lstStyle/>
          <a:p>
            <a:pPr>
              <a:lnSpc>
                <a:spcPct val="100000"/>
              </a:lnSpc>
            </a:pPr>
            <a:r>
              <a:rPr lang="en-US" sz="2800" dirty="0"/>
              <a:t>Estimating Returns to Schooling when Average and Local Average Treatment Effects are almost </a:t>
            </a:r>
            <a:r>
              <a:rPr lang="en-US" sz="2800" dirty="0" smtClean="0"/>
              <a:t>Equal</a:t>
            </a:r>
            <a:endParaRPr lang="en-US" sz="2800" dirty="0"/>
          </a:p>
        </p:txBody>
      </p:sp>
      <p:sp>
        <p:nvSpPr>
          <p:cNvPr id="8" name="Text Placeholder 7"/>
          <p:cNvSpPr>
            <a:spLocks noGrp="1"/>
          </p:cNvSpPr>
          <p:nvPr>
            <p:ph type="body" sz="quarter" idx="14"/>
          </p:nvPr>
        </p:nvSpPr>
        <p:spPr>
          <a:xfrm>
            <a:off x="3080756" y="3090227"/>
            <a:ext cx="6561084" cy="3631149"/>
          </a:xfrm>
        </p:spPr>
        <p:txBody>
          <a:bodyPr>
            <a:noAutofit/>
          </a:bodyPr>
          <a:lstStyle/>
          <a:p>
            <a:r>
              <a:rPr lang="en-US" sz="1800" dirty="0" err="1"/>
              <a:t>Ragui</a:t>
            </a:r>
            <a:r>
              <a:rPr lang="en-US" sz="1800" dirty="0"/>
              <a:t> </a:t>
            </a:r>
            <a:r>
              <a:rPr lang="en-US" sz="1800" dirty="0" err="1" smtClean="0"/>
              <a:t>Assaad</a:t>
            </a:r>
            <a:r>
              <a:rPr lang="en-US" sz="1800" dirty="0" smtClean="0"/>
              <a:t>, </a:t>
            </a:r>
            <a:r>
              <a:rPr lang="en-US" sz="1600" dirty="0" smtClean="0"/>
              <a:t>University </a:t>
            </a:r>
            <a:r>
              <a:rPr lang="en-US" sz="1600" dirty="0"/>
              <a:t>of </a:t>
            </a:r>
            <a:r>
              <a:rPr lang="en-US" sz="1600" dirty="0" smtClean="0"/>
              <a:t>Minnesota</a:t>
            </a:r>
          </a:p>
          <a:p>
            <a:endParaRPr lang="en-US" sz="1800" dirty="0"/>
          </a:p>
          <a:p>
            <a:r>
              <a:rPr lang="en-US" sz="1800" dirty="0"/>
              <a:t>Abdurrahman </a:t>
            </a:r>
            <a:r>
              <a:rPr lang="en-US" sz="1800" dirty="0" err="1" smtClean="0"/>
              <a:t>Aydemir</a:t>
            </a:r>
            <a:r>
              <a:rPr lang="en-US" sz="1800" dirty="0" smtClean="0"/>
              <a:t>, </a:t>
            </a:r>
            <a:r>
              <a:rPr lang="en-US" sz="1600" dirty="0" err="1" smtClean="0"/>
              <a:t>Sabanc</a:t>
            </a:r>
            <a:r>
              <a:rPr lang="tr-TR" sz="1600" dirty="0"/>
              <a:t>ı</a:t>
            </a:r>
            <a:r>
              <a:rPr lang="en-US" sz="1600" dirty="0"/>
              <a:t> </a:t>
            </a:r>
            <a:r>
              <a:rPr lang="en-US" sz="1600" dirty="0" smtClean="0"/>
              <a:t>University</a:t>
            </a:r>
          </a:p>
          <a:p>
            <a:endParaRPr lang="en-US" sz="1800" dirty="0"/>
          </a:p>
          <a:p>
            <a:r>
              <a:rPr lang="en-US" sz="1800" dirty="0" err="1"/>
              <a:t>Meltem</a:t>
            </a:r>
            <a:r>
              <a:rPr lang="en-US" sz="1800" dirty="0"/>
              <a:t> </a:t>
            </a:r>
            <a:r>
              <a:rPr lang="en-US" sz="1800" dirty="0" err="1" smtClean="0"/>
              <a:t>Dayioglu-Tayfur</a:t>
            </a:r>
            <a:r>
              <a:rPr lang="en-US" sz="1800" dirty="0" smtClean="0"/>
              <a:t>, </a:t>
            </a:r>
            <a:r>
              <a:rPr lang="en-US" sz="1600" dirty="0" smtClean="0"/>
              <a:t>Middle </a:t>
            </a:r>
            <a:r>
              <a:rPr lang="en-US" sz="1600" dirty="0"/>
              <a:t>East Technical </a:t>
            </a:r>
            <a:r>
              <a:rPr lang="en-US" sz="1600" dirty="0" smtClean="0"/>
              <a:t>University</a:t>
            </a:r>
          </a:p>
          <a:p>
            <a:endParaRPr lang="en-US" sz="1800" dirty="0"/>
          </a:p>
          <a:p>
            <a:r>
              <a:rPr lang="en-US" sz="1800" dirty="0"/>
              <a:t>Murat G</a:t>
            </a:r>
            <a:r>
              <a:rPr lang="tr-TR" sz="1800" dirty="0"/>
              <a:t>ü</a:t>
            </a:r>
            <a:r>
              <a:rPr lang="en-US" sz="1800" dirty="0"/>
              <a:t>ray </a:t>
            </a:r>
            <a:r>
              <a:rPr lang="en-US" sz="1800" dirty="0" err="1" smtClean="0"/>
              <a:t>Kırdar</a:t>
            </a:r>
            <a:r>
              <a:rPr lang="en-US" sz="1800" dirty="0" smtClean="0"/>
              <a:t>, </a:t>
            </a:r>
            <a:r>
              <a:rPr lang="tr-TR" sz="1600" dirty="0" smtClean="0"/>
              <a:t>Boğaziçi </a:t>
            </a:r>
            <a:r>
              <a:rPr lang="tr-TR" sz="1600" dirty="0"/>
              <a:t>University</a:t>
            </a:r>
            <a:endParaRPr lang="en-US" sz="1600" dirty="0"/>
          </a:p>
        </p:txBody>
      </p:sp>
      <p:sp>
        <p:nvSpPr>
          <p:cNvPr id="2" name="Slide Number Placeholder 1"/>
          <p:cNvSpPr>
            <a:spLocks noGrp="1"/>
          </p:cNvSpPr>
          <p:nvPr>
            <p:ph type="sldNum" sz="quarter" idx="20"/>
          </p:nvPr>
        </p:nvSpPr>
        <p:spPr/>
        <p:txBody>
          <a:bodyPr/>
          <a:lstStyle/>
          <a:p>
            <a:fld id="{6004038C-790E-4E1F-AFA3-7A2D322ABF52}" type="slidenum">
              <a:rPr lang="fa-IR" smtClean="0"/>
              <a:pPr/>
              <a:t>2</a:t>
            </a:fld>
            <a:endParaRPr lang="fa-IR" dirty="0"/>
          </a:p>
        </p:txBody>
      </p:sp>
    </p:spTree>
    <p:extLst>
      <p:ext uri="{BB962C8B-B14F-4D97-AF65-F5344CB8AC3E}">
        <p14:creationId xmlns:p14="http://schemas.microsoft.com/office/powerpoint/2010/main" val="142804998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4"/>
          </p:nvPr>
        </p:nvSpPr>
        <p:spPr/>
        <p:txBody>
          <a:bodyPr/>
          <a:lstStyle/>
          <a:p>
            <a:r>
              <a:rPr lang="en-US" dirty="0" smtClean="0"/>
              <a:t> </a:t>
            </a:r>
            <a:endParaRPr lang="tr-TR" dirty="0"/>
          </a:p>
        </p:txBody>
      </p:sp>
      <p:sp>
        <p:nvSpPr>
          <p:cNvPr id="4" name="Slide Number Placeholder 3"/>
          <p:cNvSpPr>
            <a:spLocks noGrp="1"/>
          </p:cNvSpPr>
          <p:nvPr>
            <p:ph type="sldNum" sz="quarter" idx="20"/>
          </p:nvPr>
        </p:nvSpPr>
        <p:spPr/>
        <p:txBody>
          <a:bodyPr/>
          <a:lstStyle/>
          <a:p>
            <a:fld id="{6004038C-790E-4E1F-AFA3-7A2D322ABF52}" type="slidenum">
              <a:rPr lang="fa-IR" smtClean="0"/>
              <a:pPr/>
              <a:t>20</a:t>
            </a:fld>
            <a:endParaRPr lang="fa-IR" dirty="0"/>
          </a:p>
        </p:txBody>
      </p:sp>
      <p:pic>
        <p:nvPicPr>
          <p:cNvPr id="6" name="Picture 5"/>
          <p:cNvPicPr>
            <a:picLocks noChangeAspect="1"/>
          </p:cNvPicPr>
          <p:nvPr/>
        </p:nvPicPr>
        <p:blipFill>
          <a:blip r:embed="rId2"/>
          <a:stretch>
            <a:fillRect/>
          </a:stretch>
        </p:blipFill>
        <p:spPr>
          <a:xfrm>
            <a:off x="2299104" y="1469815"/>
            <a:ext cx="7445131" cy="4650800"/>
          </a:xfrm>
          <a:prstGeom prst="rect">
            <a:avLst/>
          </a:prstGeom>
        </p:spPr>
      </p:pic>
      <p:sp>
        <p:nvSpPr>
          <p:cNvPr id="8" name="Text Placeholder 1"/>
          <p:cNvSpPr>
            <a:spLocks noGrp="1"/>
          </p:cNvSpPr>
          <p:nvPr>
            <p:ph type="body" sz="quarter" idx="13"/>
          </p:nvPr>
        </p:nvSpPr>
        <p:spPr>
          <a:xfrm>
            <a:off x="2299104" y="88018"/>
            <a:ext cx="6930311" cy="1396538"/>
          </a:xfrm>
        </p:spPr>
        <p:txBody>
          <a:bodyPr>
            <a:normAutofit/>
          </a:bodyPr>
          <a:lstStyle/>
          <a:p>
            <a:r>
              <a:rPr lang="en-US" b="1" dirty="0" smtClean="0"/>
              <a:t>Policy </a:t>
            </a:r>
            <a:r>
              <a:rPr lang="en-US" b="1" dirty="0"/>
              <a:t>Effect on Years of Schooling of </a:t>
            </a:r>
            <a:r>
              <a:rPr lang="en-US" b="1" dirty="0" smtClean="0"/>
              <a:t>Men </a:t>
            </a:r>
          </a:p>
          <a:p>
            <a:r>
              <a:rPr lang="en-US" b="1" dirty="0" smtClean="0"/>
              <a:t>Global to Local Polynomials</a:t>
            </a:r>
            <a:endParaRPr lang="en-US" b="1" dirty="0"/>
          </a:p>
        </p:txBody>
      </p:sp>
    </p:spTree>
    <p:extLst>
      <p:ext uri="{BB962C8B-B14F-4D97-AF65-F5344CB8AC3E}">
        <p14:creationId xmlns:p14="http://schemas.microsoft.com/office/powerpoint/2010/main" val="16176016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1859280" y="340679"/>
            <a:ext cx="8424897" cy="817562"/>
          </a:xfrm>
        </p:spPr>
        <p:txBody>
          <a:bodyPr>
            <a:noAutofit/>
          </a:bodyPr>
          <a:lstStyle/>
          <a:p>
            <a:r>
              <a:rPr lang="en-US" b="1" dirty="0"/>
              <a:t>Policy Effect on Years of Schooling of Men </a:t>
            </a:r>
            <a:endParaRPr lang="en-US" dirty="0"/>
          </a:p>
          <a:p>
            <a:r>
              <a:rPr lang="en-US" b="1" dirty="0" smtClean="0"/>
              <a:t>Local </a:t>
            </a:r>
            <a:r>
              <a:rPr lang="en-US" b="1" dirty="0"/>
              <a:t>Polynomials (CCT) </a:t>
            </a:r>
          </a:p>
        </p:txBody>
      </p:sp>
      <p:sp>
        <p:nvSpPr>
          <p:cNvPr id="4" name="Text Placeholder 3"/>
          <p:cNvSpPr>
            <a:spLocks noGrp="1"/>
          </p:cNvSpPr>
          <p:nvPr>
            <p:ph type="body" sz="quarter" idx="14"/>
          </p:nvPr>
        </p:nvSpPr>
        <p:spPr/>
        <p:txBody>
          <a:bodyPr/>
          <a:lstStyle/>
          <a:p>
            <a:r>
              <a:rPr lang="en-US" dirty="0" smtClean="0"/>
              <a:t> </a:t>
            </a:r>
            <a:endParaRPr lang="fa-IR" dirty="0"/>
          </a:p>
        </p:txBody>
      </p:sp>
      <p:sp>
        <p:nvSpPr>
          <p:cNvPr id="3" name="Slide Number Placeholder 2"/>
          <p:cNvSpPr>
            <a:spLocks noGrp="1"/>
          </p:cNvSpPr>
          <p:nvPr>
            <p:ph type="sldNum" sz="quarter" idx="20"/>
          </p:nvPr>
        </p:nvSpPr>
        <p:spPr/>
        <p:txBody>
          <a:bodyPr/>
          <a:lstStyle/>
          <a:p>
            <a:fld id="{6004038C-790E-4E1F-AFA3-7A2D322ABF52}" type="slidenum">
              <a:rPr lang="fa-IR" smtClean="0"/>
              <a:pPr/>
              <a:t>21</a:t>
            </a:fld>
            <a:endParaRPr lang="fa-IR" dirty="0"/>
          </a:p>
        </p:txBody>
      </p:sp>
      <p:pic>
        <p:nvPicPr>
          <p:cNvPr id="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56539" y="1484556"/>
            <a:ext cx="9567456" cy="46360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4169658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1615440" y="205154"/>
            <a:ext cx="7778376" cy="979361"/>
          </a:xfrm>
        </p:spPr>
        <p:txBody>
          <a:bodyPr/>
          <a:lstStyle/>
          <a:p>
            <a:endParaRPr lang="en-US" dirty="0"/>
          </a:p>
          <a:p>
            <a:endParaRPr lang="tr-TR" dirty="0"/>
          </a:p>
        </p:txBody>
      </p:sp>
      <p:pic>
        <p:nvPicPr>
          <p:cNvPr id="9" name="Picture 8"/>
          <p:cNvPicPr>
            <a:picLocks noChangeAspect="1"/>
          </p:cNvPicPr>
          <p:nvPr/>
        </p:nvPicPr>
        <p:blipFill>
          <a:blip r:embed="rId2"/>
          <a:stretch>
            <a:fillRect/>
          </a:stretch>
        </p:blipFill>
        <p:spPr>
          <a:xfrm>
            <a:off x="913951" y="1808480"/>
            <a:ext cx="10693101" cy="3718559"/>
          </a:xfrm>
          <a:prstGeom prst="rect">
            <a:avLst/>
          </a:prstGeom>
        </p:spPr>
      </p:pic>
      <p:sp>
        <p:nvSpPr>
          <p:cNvPr id="3" name="Text Placeholder 2"/>
          <p:cNvSpPr>
            <a:spLocks noGrp="1"/>
          </p:cNvSpPr>
          <p:nvPr>
            <p:ph type="body" sz="quarter" idx="14"/>
          </p:nvPr>
        </p:nvSpPr>
        <p:spPr/>
        <p:txBody>
          <a:bodyPr/>
          <a:lstStyle/>
          <a:p>
            <a:r>
              <a:rPr lang="en-US" dirty="0" smtClean="0"/>
              <a:t> </a:t>
            </a:r>
            <a:endParaRPr lang="tr-TR" dirty="0"/>
          </a:p>
        </p:txBody>
      </p:sp>
      <p:sp>
        <p:nvSpPr>
          <p:cNvPr id="4" name="Slide Number Placeholder 3"/>
          <p:cNvSpPr>
            <a:spLocks noGrp="1"/>
          </p:cNvSpPr>
          <p:nvPr>
            <p:ph type="sldNum" sz="quarter" idx="20"/>
          </p:nvPr>
        </p:nvSpPr>
        <p:spPr/>
        <p:txBody>
          <a:bodyPr/>
          <a:lstStyle/>
          <a:p>
            <a:fld id="{6004038C-790E-4E1F-AFA3-7A2D322ABF52}" type="slidenum">
              <a:rPr lang="fa-IR" smtClean="0"/>
              <a:pPr/>
              <a:t>22</a:t>
            </a:fld>
            <a:endParaRPr lang="fa-IR" dirty="0"/>
          </a:p>
        </p:txBody>
      </p:sp>
      <p:sp>
        <p:nvSpPr>
          <p:cNvPr id="7" name="Rectangle 6"/>
          <p:cNvSpPr/>
          <p:nvPr/>
        </p:nvSpPr>
        <p:spPr>
          <a:xfrm>
            <a:off x="1747520" y="230408"/>
            <a:ext cx="6096000" cy="954107"/>
          </a:xfrm>
          <a:prstGeom prst="rect">
            <a:avLst/>
          </a:prstGeom>
        </p:spPr>
        <p:txBody>
          <a:bodyPr>
            <a:spAutoFit/>
          </a:bodyPr>
          <a:lstStyle/>
          <a:p>
            <a:pPr algn="l"/>
            <a:r>
              <a:rPr lang="en-US" sz="2800" b="1" dirty="0">
                <a:solidFill>
                  <a:schemeClr val="accent4">
                    <a:lumMod val="60000"/>
                    <a:lumOff val="40000"/>
                  </a:schemeClr>
                </a:solidFill>
                <a:latin typeface="+mj-lt"/>
              </a:rPr>
              <a:t>Policy Effect on Years of Schooling of Men </a:t>
            </a:r>
            <a:r>
              <a:rPr lang="en-US" sz="2800" b="1" dirty="0" smtClean="0">
                <a:solidFill>
                  <a:schemeClr val="accent4">
                    <a:lumMod val="60000"/>
                    <a:lumOff val="40000"/>
                  </a:schemeClr>
                </a:solidFill>
                <a:latin typeface="+mj-lt"/>
              </a:rPr>
              <a:t>Global Polynomials with Donut Holes</a:t>
            </a:r>
            <a:endParaRPr lang="en-US" sz="2800" b="1" dirty="0">
              <a:solidFill>
                <a:schemeClr val="accent4">
                  <a:lumMod val="60000"/>
                  <a:lumOff val="40000"/>
                </a:schemeClr>
              </a:solidFill>
              <a:latin typeface="+mj-lt"/>
            </a:endParaRPr>
          </a:p>
        </p:txBody>
      </p:sp>
    </p:spTree>
    <p:extLst>
      <p:ext uri="{BB962C8B-B14F-4D97-AF65-F5344CB8AC3E}">
        <p14:creationId xmlns:p14="http://schemas.microsoft.com/office/powerpoint/2010/main" val="7846015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4"/>
          </p:nvPr>
        </p:nvSpPr>
        <p:spPr/>
        <p:txBody>
          <a:bodyPr/>
          <a:lstStyle/>
          <a:p>
            <a:endParaRPr lang="en-US" dirty="0" smtClean="0"/>
          </a:p>
          <a:p>
            <a:endParaRPr lang="en-US" dirty="0"/>
          </a:p>
          <a:p>
            <a:endParaRPr lang="en-US" dirty="0" smtClean="0"/>
          </a:p>
          <a:p>
            <a:endParaRPr lang="tr-TR" dirty="0"/>
          </a:p>
        </p:txBody>
      </p:sp>
      <p:sp>
        <p:nvSpPr>
          <p:cNvPr id="4" name="Slide Number Placeholder 3"/>
          <p:cNvSpPr>
            <a:spLocks noGrp="1"/>
          </p:cNvSpPr>
          <p:nvPr>
            <p:ph type="sldNum" sz="quarter" idx="20"/>
          </p:nvPr>
        </p:nvSpPr>
        <p:spPr/>
        <p:txBody>
          <a:bodyPr/>
          <a:lstStyle/>
          <a:p>
            <a:fld id="{6004038C-790E-4E1F-AFA3-7A2D322ABF52}" type="slidenum">
              <a:rPr lang="fa-IR" smtClean="0"/>
              <a:pPr/>
              <a:t>23</a:t>
            </a:fld>
            <a:endParaRPr lang="fa-IR" dirty="0"/>
          </a:p>
        </p:txBody>
      </p:sp>
      <p:sp>
        <p:nvSpPr>
          <p:cNvPr id="5" name="Text Placeholder 1"/>
          <p:cNvSpPr>
            <a:spLocks noGrp="1"/>
          </p:cNvSpPr>
          <p:nvPr>
            <p:ph type="body" sz="quarter" idx="13"/>
          </p:nvPr>
        </p:nvSpPr>
        <p:spPr>
          <a:xfrm>
            <a:off x="314960" y="269559"/>
            <a:ext cx="9469120" cy="817562"/>
          </a:xfrm>
        </p:spPr>
        <p:txBody>
          <a:bodyPr>
            <a:normAutofit fontScale="77500" lnSpcReduction="20000"/>
          </a:bodyPr>
          <a:lstStyle/>
          <a:p>
            <a:r>
              <a:rPr lang="en-US" b="1" dirty="0" smtClean="0"/>
              <a:t>Policy </a:t>
            </a:r>
            <a:r>
              <a:rPr lang="en-US" b="1" dirty="0"/>
              <a:t>Effect on Years of Schooling of </a:t>
            </a:r>
            <a:r>
              <a:rPr lang="en-US" b="1" dirty="0" smtClean="0"/>
              <a:t>Men </a:t>
            </a:r>
          </a:p>
          <a:p>
            <a:r>
              <a:rPr lang="en-US" b="1" dirty="0" smtClean="0"/>
              <a:t>Global to Local Polynomials with a Donut Hole excluding the 1978 Birth Cohort</a:t>
            </a:r>
            <a:endParaRPr lang="en-US" b="1" dirty="0"/>
          </a:p>
        </p:txBody>
      </p:sp>
      <p:pic>
        <p:nvPicPr>
          <p:cNvPr id="7" name="Picture 6"/>
          <p:cNvPicPr>
            <a:picLocks noChangeAspect="1"/>
          </p:cNvPicPr>
          <p:nvPr/>
        </p:nvPicPr>
        <p:blipFill>
          <a:blip r:embed="rId2"/>
          <a:stretch>
            <a:fillRect/>
          </a:stretch>
        </p:blipFill>
        <p:spPr>
          <a:xfrm>
            <a:off x="1862821" y="1412241"/>
            <a:ext cx="8175260" cy="4579656"/>
          </a:xfrm>
          <a:prstGeom prst="rect">
            <a:avLst/>
          </a:prstGeom>
        </p:spPr>
      </p:pic>
    </p:spTree>
    <p:extLst>
      <p:ext uri="{BB962C8B-B14F-4D97-AF65-F5344CB8AC3E}">
        <p14:creationId xmlns:p14="http://schemas.microsoft.com/office/powerpoint/2010/main" val="8069602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1030941" y="325120"/>
            <a:ext cx="7838739" cy="1076200"/>
          </a:xfrm>
        </p:spPr>
        <p:txBody>
          <a:bodyPr>
            <a:normAutofit fontScale="77500" lnSpcReduction="20000"/>
          </a:bodyPr>
          <a:lstStyle/>
          <a:p>
            <a:r>
              <a:rPr lang="en-US" dirty="0"/>
              <a:t>Policy Effect on Years of Schooling of Men </a:t>
            </a:r>
          </a:p>
          <a:p>
            <a:pPr>
              <a:lnSpc>
                <a:spcPct val="110000"/>
              </a:lnSpc>
            </a:pPr>
            <a:r>
              <a:rPr lang="en-US" dirty="0"/>
              <a:t>Global to Local Polynomials with a Donut Hole excluding the </a:t>
            </a:r>
            <a:r>
              <a:rPr lang="en-US" dirty="0" smtClean="0"/>
              <a:t>1977 and 1978 </a:t>
            </a:r>
            <a:r>
              <a:rPr lang="en-US" dirty="0"/>
              <a:t>Birth </a:t>
            </a:r>
            <a:r>
              <a:rPr lang="en-US" dirty="0" smtClean="0"/>
              <a:t>Cohorts</a:t>
            </a:r>
            <a:endParaRPr lang="en-US" dirty="0"/>
          </a:p>
          <a:p>
            <a:endParaRPr lang="tr-TR" dirty="0"/>
          </a:p>
        </p:txBody>
      </p:sp>
      <p:sp>
        <p:nvSpPr>
          <p:cNvPr id="3" name="Text Placeholder 2"/>
          <p:cNvSpPr>
            <a:spLocks noGrp="1"/>
          </p:cNvSpPr>
          <p:nvPr>
            <p:ph type="body" sz="quarter" idx="14"/>
          </p:nvPr>
        </p:nvSpPr>
        <p:spPr/>
        <p:txBody>
          <a:bodyPr/>
          <a:lstStyle/>
          <a:p>
            <a:endParaRPr lang="en-US" dirty="0" smtClean="0"/>
          </a:p>
          <a:p>
            <a:endParaRPr lang="tr-TR" dirty="0"/>
          </a:p>
        </p:txBody>
      </p:sp>
      <p:sp>
        <p:nvSpPr>
          <p:cNvPr id="4" name="Slide Number Placeholder 3"/>
          <p:cNvSpPr>
            <a:spLocks noGrp="1"/>
          </p:cNvSpPr>
          <p:nvPr>
            <p:ph type="sldNum" sz="quarter" idx="20"/>
          </p:nvPr>
        </p:nvSpPr>
        <p:spPr/>
        <p:txBody>
          <a:bodyPr/>
          <a:lstStyle/>
          <a:p>
            <a:fld id="{6004038C-790E-4E1F-AFA3-7A2D322ABF52}" type="slidenum">
              <a:rPr lang="fa-IR" smtClean="0"/>
              <a:pPr/>
              <a:t>24</a:t>
            </a:fld>
            <a:endParaRPr lang="fa-IR" dirty="0"/>
          </a:p>
        </p:txBody>
      </p:sp>
      <p:pic>
        <p:nvPicPr>
          <p:cNvPr id="5" name="Picture 4"/>
          <p:cNvPicPr>
            <a:picLocks noChangeAspect="1"/>
          </p:cNvPicPr>
          <p:nvPr/>
        </p:nvPicPr>
        <p:blipFill>
          <a:blip r:embed="rId2"/>
          <a:stretch>
            <a:fillRect/>
          </a:stretch>
        </p:blipFill>
        <p:spPr>
          <a:xfrm>
            <a:off x="2021840" y="1527343"/>
            <a:ext cx="8077200" cy="4550484"/>
          </a:xfrm>
          <a:prstGeom prst="rect">
            <a:avLst/>
          </a:prstGeom>
        </p:spPr>
      </p:pic>
    </p:spTree>
    <p:extLst>
      <p:ext uri="{BB962C8B-B14F-4D97-AF65-F5344CB8AC3E}">
        <p14:creationId xmlns:p14="http://schemas.microsoft.com/office/powerpoint/2010/main" val="35235002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en-US" sz="2400" dirty="0"/>
              <a:t>Log Hourly Wage Rate over the Running Variable </a:t>
            </a:r>
          </a:p>
        </p:txBody>
      </p:sp>
      <p:sp>
        <p:nvSpPr>
          <p:cNvPr id="4" name="Text Placeholder 3"/>
          <p:cNvSpPr>
            <a:spLocks noGrp="1"/>
          </p:cNvSpPr>
          <p:nvPr>
            <p:ph type="body" sz="quarter" idx="14"/>
          </p:nvPr>
        </p:nvSpPr>
        <p:spPr/>
        <p:txBody>
          <a:bodyPr/>
          <a:lstStyle/>
          <a:p>
            <a:r>
              <a:rPr lang="en-US" dirty="0" smtClean="0"/>
              <a:t> </a:t>
            </a:r>
            <a:endParaRPr lang="fa-IR" dirty="0"/>
          </a:p>
        </p:txBody>
      </p:sp>
      <p:sp>
        <p:nvSpPr>
          <p:cNvPr id="3" name="Slide Number Placeholder 2"/>
          <p:cNvSpPr>
            <a:spLocks noGrp="1"/>
          </p:cNvSpPr>
          <p:nvPr>
            <p:ph type="sldNum" sz="quarter" idx="20"/>
          </p:nvPr>
        </p:nvSpPr>
        <p:spPr/>
        <p:txBody>
          <a:bodyPr/>
          <a:lstStyle/>
          <a:p>
            <a:fld id="{6004038C-790E-4E1F-AFA3-7A2D322ABF52}" type="slidenum">
              <a:rPr lang="fa-IR" smtClean="0"/>
              <a:pPr/>
              <a:t>25</a:t>
            </a:fld>
            <a:endParaRPr lang="fa-IR" dirty="0"/>
          </a:p>
        </p:txBody>
      </p:sp>
      <p:pic>
        <p:nvPicPr>
          <p:cNvPr id="5" name="Picture 4"/>
          <p:cNvPicPr>
            <a:picLocks noChangeAspect="1"/>
          </p:cNvPicPr>
          <p:nvPr/>
        </p:nvPicPr>
        <p:blipFill>
          <a:blip r:embed="rId2"/>
          <a:stretch>
            <a:fillRect/>
          </a:stretch>
        </p:blipFill>
        <p:spPr>
          <a:xfrm>
            <a:off x="2290854" y="1392132"/>
            <a:ext cx="7746554" cy="4728483"/>
          </a:xfrm>
          <a:prstGeom prst="rect">
            <a:avLst/>
          </a:prstGeom>
        </p:spPr>
      </p:pic>
    </p:spTree>
    <p:extLst>
      <p:ext uri="{BB962C8B-B14F-4D97-AF65-F5344CB8AC3E}">
        <p14:creationId xmlns:p14="http://schemas.microsoft.com/office/powerpoint/2010/main" val="343812928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normAutofit/>
          </a:bodyPr>
          <a:lstStyle/>
          <a:p>
            <a:r>
              <a:rPr lang="en-US" dirty="0" smtClean="0"/>
              <a:t>Returns to Schooling for Men – Global Polynomials</a:t>
            </a:r>
          </a:p>
        </p:txBody>
      </p:sp>
      <p:sp>
        <p:nvSpPr>
          <p:cNvPr id="4" name="Text Placeholder 3"/>
          <p:cNvSpPr>
            <a:spLocks noGrp="1"/>
          </p:cNvSpPr>
          <p:nvPr>
            <p:ph type="body" sz="quarter" idx="14"/>
          </p:nvPr>
        </p:nvSpPr>
        <p:spPr/>
        <p:txBody>
          <a:bodyPr/>
          <a:lstStyle/>
          <a:p>
            <a:r>
              <a:rPr lang="en-US" dirty="0" smtClean="0"/>
              <a:t> </a:t>
            </a:r>
            <a:endParaRPr lang="fa-IR" dirty="0"/>
          </a:p>
        </p:txBody>
      </p:sp>
      <p:sp>
        <p:nvSpPr>
          <p:cNvPr id="3" name="Slide Number Placeholder 2"/>
          <p:cNvSpPr>
            <a:spLocks noGrp="1"/>
          </p:cNvSpPr>
          <p:nvPr>
            <p:ph type="sldNum" sz="quarter" idx="20"/>
          </p:nvPr>
        </p:nvSpPr>
        <p:spPr/>
        <p:txBody>
          <a:bodyPr/>
          <a:lstStyle/>
          <a:p>
            <a:fld id="{6004038C-790E-4E1F-AFA3-7A2D322ABF52}" type="slidenum">
              <a:rPr lang="fa-IR" smtClean="0"/>
              <a:pPr/>
              <a:t>26</a:t>
            </a:fld>
            <a:endParaRPr lang="fa-IR" dirty="0"/>
          </a:p>
        </p:txBody>
      </p:sp>
      <p:pic>
        <p:nvPicPr>
          <p:cNvPr id="5" name="Picture 4"/>
          <p:cNvPicPr>
            <a:picLocks noChangeAspect="1"/>
          </p:cNvPicPr>
          <p:nvPr/>
        </p:nvPicPr>
        <p:blipFill>
          <a:blip r:embed="rId2"/>
          <a:stretch>
            <a:fillRect/>
          </a:stretch>
        </p:blipFill>
        <p:spPr>
          <a:xfrm>
            <a:off x="979661" y="2000360"/>
            <a:ext cx="10368940" cy="2986239"/>
          </a:xfrm>
          <a:prstGeom prst="rect">
            <a:avLst/>
          </a:prstGeom>
        </p:spPr>
      </p:pic>
    </p:spTree>
    <p:extLst>
      <p:ext uri="{BB962C8B-B14F-4D97-AF65-F5344CB8AC3E}">
        <p14:creationId xmlns:p14="http://schemas.microsoft.com/office/powerpoint/2010/main" val="416079637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normAutofit/>
          </a:bodyPr>
          <a:lstStyle/>
          <a:p>
            <a:r>
              <a:rPr lang="en-US" sz="2400" dirty="0" smtClean="0"/>
              <a:t>Returns to Schooling – Global to Local Polynomials</a:t>
            </a:r>
            <a:endParaRPr lang="tr-TR" sz="2400" dirty="0"/>
          </a:p>
        </p:txBody>
      </p:sp>
      <p:sp>
        <p:nvSpPr>
          <p:cNvPr id="4" name="Text Placeholder 3"/>
          <p:cNvSpPr>
            <a:spLocks noGrp="1"/>
          </p:cNvSpPr>
          <p:nvPr>
            <p:ph type="body" sz="quarter" idx="14"/>
          </p:nvPr>
        </p:nvSpPr>
        <p:spPr/>
        <p:txBody>
          <a:bodyPr/>
          <a:lstStyle/>
          <a:p>
            <a:r>
              <a:rPr lang="en-US" dirty="0" smtClean="0"/>
              <a:t> </a:t>
            </a:r>
            <a:endParaRPr lang="fa-IR" dirty="0"/>
          </a:p>
        </p:txBody>
      </p:sp>
      <p:sp>
        <p:nvSpPr>
          <p:cNvPr id="3" name="Slide Number Placeholder 2"/>
          <p:cNvSpPr>
            <a:spLocks noGrp="1"/>
          </p:cNvSpPr>
          <p:nvPr>
            <p:ph type="sldNum" sz="quarter" idx="20"/>
          </p:nvPr>
        </p:nvSpPr>
        <p:spPr/>
        <p:txBody>
          <a:bodyPr/>
          <a:lstStyle/>
          <a:p>
            <a:fld id="{6004038C-790E-4E1F-AFA3-7A2D322ABF52}" type="slidenum">
              <a:rPr lang="fa-IR" smtClean="0"/>
              <a:pPr/>
              <a:t>27</a:t>
            </a:fld>
            <a:endParaRPr lang="fa-IR" dirty="0"/>
          </a:p>
        </p:txBody>
      </p:sp>
      <p:pic>
        <p:nvPicPr>
          <p:cNvPr id="5" name="Picture 4"/>
          <p:cNvPicPr>
            <a:picLocks noChangeAspect="1"/>
          </p:cNvPicPr>
          <p:nvPr/>
        </p:nvPicPr>
        <p:blipFill>
          <a:blip r:embed="rId2"/>
          <a:stretch>
            <a:fillRect/>
          </a:stretch>
        </p:blipFill>
        <p:spPr>
          <a:xfrm>
            <a:off x="1922348" y="1752404"/>
            <a:ext cx="8483566" cy="4100362"/>
          </a:xfrm>
          <a:prstGeom prst="rect">
            <a:avLst/>
          </a:prstGeom>
        </p:spPr>
      </p:pic>
    </p:spTree>
    <p:extLst>
      <p:ext uri="{BB962C8B-B14F-4D97-AF65-F5344CB8AC3E}">
        <p14:creationId xmlns:p14="http://schemas.microsoft.com/office/powerpoint/2010/main" val="147436003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normAutofit lnSpcReduction="10000"/>
          </a:bodyPr>
          <a:lstStyle/>
          <a:p>
            <a:r>
              <a:rPr lang="en-US" dirty="0" smtClean="0"/>
              <a:t>Returns to Schooling for Men – Data-Driven Bandwidths via CCT Method</a:t>
            </a:r>
          </a:p>
        </p:txBody>
      </p:sp>
      <p:sp>
        <p:nvSpPr>
          <p:cNvPr id="4" name="Text Placeholder 3"/>
          <p:cNvSpPr>
            <a:spLocks noGrp="1"/>
          </p:cNvSpPr>
          <p:nvPr>
            <p:ph type="body" sz="quarter" idx="14"/>
          </p:nvPr>
        </p:nvSpPr>
        <p:spPr/>
        <p:txBody>
          <a:bodyPr/>
          <a:lstStyle/>
          <a:p>
            <a:r>
              <a:rPr lang="en-US" dirty="0" smtClean="0"/>
              <a:t> </a:t>
            </a:r>
            <a:endParaRPr lang="fa-IR" dirty="0"/>
          </a:p>
        </p:txBody>
      </p:sp>
      <p:sp>
        <p:nvSpPr>
          <p:cNvPr id="3" name="Slide Number Placeholder 2"/>
          <p:cNvSpPr>
            <a:spLocks noGrp="1"/>
          </p:cNvSpPr>
          <p:nvPr>
            <p:ph type="sldNum" sz="quarter" idx="20"/>
          </p:nvPr>
        </p:nvSpPr>
        <p:spPr/>
        <p:txBody>
          <a:bodyPr/>
          <a:lstStyle/>
          <a:p>
            <a:fld id="{6004038C-790E-4E1F-AFA3-7A2D322ABF52}" type="slidenum">
              <a:rPr lang="fa-IR" smtClean="0"/>
              <a:pPr/>
              <a:t>28</a:t>
            </a:fld>
            <a:endParaRPr lang="fa-IR" dirty="0"/>
          </a:p>
        </p:txBody>
      </p:sp>
      <p:pic>
        <p:nvPicPr>
          <p:cNvPr id="5" name="Picture 4"/>
          <p:cNvPicPr>
            <a:picLocks noChangeAspect="1"/>
          </p:cNvPicPr>
          <p:nvPr/>
        </p:nvPicPr>
        <p:blipFill>
          <a:blip r:embed="rId2"/>
          <a:stretch>
            <a:fillRect/>
          </a:stretch>
        </p:blipFill>
        <p:spPr>
          <a:xfrm>
            <a:off x="1804840" y="1315357"/>
            <a:ext cx="8718582" cy="4785000"/>
          </a:xfrm>
          <a:prstGeom prst="rect">
            <a:avLst/>
          </a:prstGeom>
        </p:spPr>
      </p:pic>
    </p:spTree>
    <p:extLst>
      <p:ext uri="{BB962C8B-B14F-4D97-AF65-F5344CB8AC3E}">
        <p14:creationId xmlns:p14="http://schemas.microsoft.com/office/powerpoint/2010/main" val="157437807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normAutofit/>
          </a:bodyPr>
          <a:lstStyle/>
          <a:p>
            <a:r>
              <a:rPr lang="en-US" dirty="0" smtClean="0"/>
              <a:t>Estimates </a:t>
            </a:r>
            <a:r>
              <a:rPr lang="en-US" dirty="0"/>
              <a:t>of Returns to Schooling with </a:t>
            </a:r>
            <a:r>
              <a:rPr lang="en-US" dirty="0" smtClean="0"/>
              <a:t>Donut-Holes</a:t>
            </a:r>
            <a:endParaRPr lang="en-US" dirty="0"/>
          </a:p>
        </p:txBody>
      </p:sp>
      <p:sp>
        <p:nvSpPr>
          <p:cNvPr id="6" name="Text Placeholder 5"/>
          <p:cNvSpPr>
            <a:spLocks noGrp="1"/>
          </p:cNvSpPr>
          <p:nvPr>
            <p:ph type="body" sz="quarter" idx="14"/>
          </p:nvPr>
        </p:nvSpPr>
        <p:spPr/>
        <p:txBody>
          <a:bodyPr/>
          <a:lstStyle/>
          <a:p>
            <a:r>
              <a:rPr lang="en-US" dirty="0" smtClean="0"/>
              <a:t> </a:t>
            </a:r>
            <a:endParaRPr lang="fa-IR" dirty="0"/>
          </a:p>
        </p:txBody>
      </p:sp>
      <p:sp>
        <p:nvSpPr>
          <p:cNvPr id="3" name="Slide Number Placeholder 2"/>
          <p:cNvSpPr>
            <a:spLocks noGrp="1"/>
          </p:cNvSpPr>
          <p:nvPr>
            <p:ph type="sldNum" sz="quarter" idx="20"/>
          </p:nvPr>
        </p:nvSpPr>
        <p:spPr/>
        <p:txBody>
          <a:bodyPr/>
          <a:lstStyle/>
          <a:p>
            <a:fld id="{6004038C-790E-4E1F-AFA3-7A2D322ABF52}" type="slidenum">
              <a:rPr lang="fa-IR" smtClean="0"/>
              <a:pPr/>
              <a:t>29</a:t>
            </a:fld>
            <a:endParaRPr lang="fa-IR" dirty="0"/>
          </a:p>
        </p:txBody>
      </p:sp>
      <p:pic>
        <p:nvPicPr>
          <p:cNvPr id="5" name="Picture 4"/>
          <p:cNvPicPr>
            <a:picLocks noChangeAspect="1"/>
          </p:cNvPicPr>
          <p:nvPr/>
        </p:nvPicPr>
        <p:blipFill>
          <a:blip r:embed="rId2"/>
          <a:stretch>
            <a:fillRect/>
          </a:stretch>
        </p:blipFill>
        <p:spPr>
          <a:xfrm>
            <a:off x="1321976" y="2123461"/>
            <a:ext cx="9684310" cy="3358248"/>
          </a:xfrm>
          <a:prstGeom prst="rect">
            <a:avLst/>
          </a:prstGeom>
        </p:spPr>
      </p:pic>
    </p:spTree>
    <p:extLst>
      <p:ext uri="{BB962C8B-B14F-4D97-AF65-F5344CB8AC3E}">
        <p14:creationId xmlns:p14="http://schemas.microsoft.com/office/powerpoint/2010/main" val="41641586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p:cNvSpPr>
            <a:spLocks noGrp="1"/>
          </p:cNvSpPr>
          <p:nvPr>
            <p:ph type="body" sz="quarter" idx="13"/>
          </p:nvPr>
        </p:nvSpPr>
        <p:spPr>
          <a:xfrm>
            <a:off x="842831" y="1698191"/>
            <a:ext cx="10693101" cy="4658060"/>
          </a:xfrm>
        </p:spPr>
        <p:txBody>
          <a:bodyPr/>
          <a:lstStyle/>
          <a:p>
            <a:pPr marL="342900" indent="-342900">
              <a:buFont typeface="Arial" panose="020B0604020202020204" pitchFamily="34" charset="0"/>
              <a:buChar char="•"/>
            </a:pPr>
            <a:r>
              <a:rPr lang="en-US" dirty="0"/>
              <a:t>This study estimates the causal effect of the education on earnings in Egypt. </a:t>
            </a:r>
          </a:p>
          <a:p>
            <a:endParaRPr lang="en-US" dirty="0"/>
          </a:p>
          <a:p>
            <a:pPr marL="342900" indent="-342900">
              <a:buFont typeface="Arial" panose="020B0604020202020204" pitchFamily="34" charset="0"/>
              <a:buChar char="•"/>
            </a:pPr>
            <a:r>
              <a:rPr lang="en-US" dirty="0"/>
              <a:t>For this purpose, we use the education reform of 1988—which reduced the duration of compulsory primary school from 6 to 5 years.</a:t>
            </a:r>
          </a:p>
          <a:p>
            <a:endParaRPr lang="en-US" dirty="0"/>
          </a:p>
          <a:p>
            <a:pPr marL="342900" indent="-342900">
              <a:buFont typeface="Arial" panose="020B0604020202020204" pitchFamily="34" charset="0"/>
              <a:buChar char="•"/>
            </a:pPr>
            <a:r>
              <a:rPr lang="en-US" dirty="0"/>
              <a:t>The policy led to a sharp decrease in schooling levels across birth cohorts—which is the source of identification in this study.</a:t>
            </a:r>
          </a:p>
          <a:p>
            <a:endParaRPr lang="fa-IR" dirty="0"/>
          </a:p>
        </p:txBody>
      </p:sp>
      <p:sp>
        <p:nvSpPr>
          <p:cNvPr id="2" name="Slide Number Placeholder 1"/>
          <p:cNvSpPr>
            <a:spLocks noGrp="1"/>
          </p:cNvSpPr>
          <p:nvPr>
            <p:ph type="sldNum" sz="quarter" idx="20"/>
          </p:nvPr>
        </p:nvSpPr>
        <p:spPr/>
        <p:txBody>
          <a:bodyPr/>
          <a:lstStyle/>
          <a:p>
            <a:fld id="{6004038C-790E-4E1F-AFA3-7A2D322ABF52}" type="slidenum">
              <a:rPr lang="fa-IR" smtClean="0"/>
              <a:pPr/>
              <a:t>3</a:t>
            </a:fld>
            <a:endParaRPr lang="fa-IR" dirty="0"/>
          </a:p>
        </p:txBody>
      </p:sp>
    </p:spTree>
    <p:extLst>
      <p:ext uri="{BB962C8B-B14F-4D97-AF65-F5344CB8AC3E}">
        <p14:creationId xmlns:p14="http://schemas.microsoft.com/office/powerpoint/2010/main" val="136995102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normAutofit/>
          </a:bodyPr>
          <a:lstStyle/>
          <a:p>
            <a:r>
              <a:rPr lang="en-US" dirty="0" smtClean="0"/>
              <a:t>Conclusion</a:t>
            </a:r>
            <a:endParaRPr lang="en-US" dirty="0"/>
          </a:p>
        </p:txBody>
      </p:sp>
      <p:sp>
        <p:nvSpPr>
          <p:cNvPr id="4" name="Text Placeholder 3"/>
          <p:cNvSpPr>
            <a:spLocks noGrp="1"/>
          </p:cNvSpPr>
          <p:nvPr>
            <p:ph type="body" sz="quarter" idx="14"/>
          </p:nvPr>
        </p:nvSpPr>
        <p:spPr/>
        <p:txBody>
          <a:bodyPr>
            <a:normAutofit fontScale="92500" lnSpcReduction="20000"/>
          </a:bodyPr>
          <a:lstStyle/>
          <a:p>
            <a:endParaRPr lang="en-US" dirty="0"/>
          </a:p>
          <a:p>
            <a:r>
              <a:rPr lang="en-US" dirty="0"/>
              <a:t>We estimate the returns to schooling for men in Egypt. We find that the 2SLS estimate is either about or slightly higher than the OLS estimate.</a:t>
            </a:r>
          </a:p>
          <a:p>
            <a:endParaRPr lang="en-US" dirty="0"/>
          </a:p>
          <a:p>
            <a:r>
              <a:rPr lang="en-US" dirty="0"/>
              <a:t>The return from an extra year of schooling is imprecisely estimated to be 2-3 percent.</a:t>
            </a:r>
          </a:p>
          <a:p>
            <a:endParaRPr lang="en-US" dirty="0"/>
          </a:p>
          <a:p>
            <a:r>
              <a:rPr lang="en-US" dirty="0"/>
              <a:t>This estimate is smaller than the estimates reported by the previous studies in developing country settings (except for </a:t>
            </a:r>
            <a:r>
              <a:rPr lang="en-US" dirty="0" err="1"/>
              <a:t>Aydemir</a:t>
            </a:r>
            <a:r>
              <a:rPr lang="en-US" dirty="0"/>
              <a:t> and </a:t>
            </a:r>
            <a:r>
              <a:rPr lang="en-US" dirty="0" err="1"/>
              <a:t>Kirdar</a:t>
            </a:r>
            <a:r>
              <a:rPr lang="en-US" dirty="0"/>
              <a:t> [2017] for Turkey).</a:t>
            </a:r>
          </a:p>
          <a:p>
            <a:endParaRPr lang="en-US" dirty="0"/>
          </a:p>
          <a:p>
            <a:r>
              <a:rPr lang="en-US" dirty="0"/>
              <a:t>Unlike the previous studies, due to the peculiar nature of the natural experiment we use, our LATE estimate comes very close to the ATE.</a:t>
            </a:r>
          </a:p>
          <a:p>
            <a:endParaRPr lang="tr-TR" dirty="0"/>
          </a:p>
          <a:p>
            <a:endParaRPr lang="fa-IR" dirty="0"/>
          </a:p>
        </p:txBody>
      </p:sp>
      <p:sp>
        <p:nvSpPr>
          <p:cNvPr id="3" name="Slide Number Placeholder 2"/>
          <p:cNvSpPr>
            <a:spLocks noGrp="1"/>
          </p:cNvSpPr>
          <p:nvPr>
            <p:ph type="sldNum" sz="quarter" idx="20"/>
          </p:nvPr>
        </p:nvSpPr>
        <p:spPr/>
        <p:txBody>
          <a:bodyPr/>
          <a:lstStyle/>
          <a:p>
            <a:fld id="{6004038C-790E-4E1F-AFA3-7A2D322ABF52}" type="slidenum">
              <a:rPr lang="fa-IR" smtClean="0"/>
              <a:pPr/>
              <a:t>30</a:t>
            </a:fld>
            <a:endParaRPr lang="fa-IR" dirty="0"/>
          </a:p>
        </p:txBody>
      </p:sp>
    </p:spTree>
    <p:extLst>
      <p:ext uri="{BB962C8B-B14F-4D97-AF65-F5344CB8AC3E}">
        <p14:creationId xmlns:p14="http://schemas.microsoft.com/office/powerpoint/2010/main" val="386491157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822524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3"/>
          </p:nvPr>
        </p:nvSpPr>
        <p:spPr/>
        <p:txBody>
          <a:bodyPr>
            <a:normAutofit/>
          </a:bodyPr>
          <a:lstStyle/>
          <a:p>
            <a:r>
              <a:rPr lang="en-US" dirty="0"/>
              <a:t>Distinguishing Features of Our </a:t>
            </a:r>
            <a:r>
              <a:rPr lang="en-US" dirty="0" smtClean="0"/>
              <a:t>Study</a:t>
            </a:r>
            <a:endParaRPr lang="en-US" dirty="0"/>
          </a:p>
        </p:txBody>
      </p:sp>
      <p:sp>
        <p:nvSpPr>
          <p:cNvPr id="7" name="Text Placeholder 6"/>
          <p:cNvSpPr>
            <a:spLocks noGrp="1"/>
          </p:cNvSpPr>
          <p:nvPr>
            <p:ph type="body" sz="quarter" idx="14"/>
          </p:nvPr>
        </p:nvSpPr>
        <p:spPr>
          <a:xfrm>
            <a:off x="766781" y="1606476"/>
            <a:ext cx="10693101" cy="4636059"/>
          </a:xfrm>
        </p:spPr>
        <p:txBody>
          <a:bodyPr>
            <a:normAutofit fontScale="92500" lnSpcReduction="20000"/>
          </a:bodyPr>
          <a:lstStyle/>
          <a:p>
            <a:pPr marL="342900" indent="-342900">
              <a:lnSpc>
                <a:spcPct val="110000"/>
              </a:lnSpc>
              <a:spcBef>
                <a:spcPts val="600"/>
              </a:spcBef>
              <a:spcAft>
                <a:spcPts val="1800"/>
              </a:spcAft>
              <a:buFont typeface="Arial" panose="020B0604020202020204" pitchFamily="34" charset="0"/>
              <a:buChar char="•"/>
            </a:pPr>
            <a:r>
              <a:rPr lang="en-US" dirty="0" smtClean="0"/>
              <a:t>The </a:t>
            </a:r>
            <a:r>
              <a:rPr lang="en-US" dirty="0"/>
              <a:t>key distinguishing feature of this is that since the policy affected all who earn a primary school degree or above, the local average treatment effect is estimated for all the population but those earning no degree at all. Hence, our LATE estimate comes very close to the average treatment effect.</a:t>
            </a:r>
          </a:p>
          <a:p>
            <a:pPr marL="342900" indent="-342900">
              <a:lnSpc>
                <a:spcPct val="110000"/>
              </a:lnSpc>
              <a:spcBef>
                <a:spcPts val="600"/>
              </a:spcBef>
              <a:spcAft>
                <a:spcPts val="1800"/>
              </a:spcAft>
              <a:buFont typeface="Arial" panose="020B0604020202020204" pitchFamily="34" charset="0"/>
              <a:buChar char="•"/>
            </a:pPr>
            <a:r>
              <a:rPr lang="en-US" dirty="0" smtClean="0"/>
              <a:t>Few </a:t>
            </a:r>
            <a:r>
              <a:rPr lang="en-US" dirty="0"/>
              <a:t>studies deal with the endogeneity of education in the estimation of returns to schooling in developing country contexts (</a:t>
            </a:r>
            <a:r>
              <a:rPr lang="en-US" dirty="0" err="1"/>
              <a:t>Duflo</a:t>
            </a:r>
            <a:r>
              <a:rPr lang="en-US" dirty="0"/>
              <a:t> [2001] for </a:t>
            </a:r>
            <a:r>
              <a:rPr lang="en-US" dirty="0" err="1"/>
              <a:t>Indoneisa</a:t>
            </a:r>
            <a:r>
              <a:rPr lang="en-US" dirty="0"/>
              <a:t>; </a:t>
            </a:r>
            <a:r>
              <a:rPr lang="en-US" dirty="0" err="1"/>
              <a:t>Spohr</a:t>
            </a:r>
            <a:r>
              <a:rPr lang="en-US" dirty="0"/>
              <a:t> [2003]; Fang et al. [ 2012] for China; </a:t>
            </a:r>
            <a:r>
              <a:rPr lang="en-US" dirty="0" err="1"/>
              <a:t>Aydemir</a:t>
            </a:r>
            <a:r>
              <a:rPr lang="en-US" dirty="0"/>
              <a:t> and </a:t>
            </a:r>
            <a:r>
              <a:rPr lang="en-US" dirty="0" err="1"/>
              <a:t>Kirdar</a:t>
            </a:r>
            <a:r>
              <a:rPr lang="en-US" dirty="0"/>
              <a:t> [2015] for Turkey). </a:t>
            </a:r>
          </a:p>
          <a:p>
            <a:pPr marL="342900" indent="-342900">
              <a:lnSpc>
                <a:spcPct val="110000"/>
              </a:lnSpc>
              <a:spcBef>
                <a:spcPts val="600"/>
              </a:spcBef>
              <a:spcAft>
                <a:spcPts val="1800"/>
              </a:spcAft>
              <a:buFont typeface="Arial" panose="020B0604020202020204" pitchFamily="34" charset="0"/>
              <a:buChar char="•"/>
            </a:pPr>
            <a:r>
              <a:rPr lang="en-US" dirty="0"/>
              <a:t>Strong instrument – The original work in this literature was criticized due to weak first stages (Bound et al., 1995; </a:t>
            </a:r>
            <a:r>
              <a:rPr lang="en-US" dirty="0" err="1"/>
              <a:t>Staiger</a:t>
            </a:r>
            <a:r>
              <a:rPr lang="en-US" dirty="0"/>
              <a:t> and Stock, 1997).</a:t>
            </a:r>
          </a:p>
          <a:p>
            <a:endParaRPr lang="fa-IR" dirty="0"/>
          </a:p>
          <a:p>
            <a:endParaRPr lang="fa-IR" dirty="0"/>
          </a:p>
        </p:txBody>
      </p:sp>
      <p:sp>
        <p:nvSpPr>
          <p:cNvPr id="3" name="Slide Number Placeholder 2"/>
          <p:cNvSpPr>
            <a:spLocks noGrp="1"/>
          </p:cNvSpPr>
          <p:nvPr>
            <p:ph type="sldNum" sz="quarter" idx="20"/>
          </p:nvPr>
        </p:nvSpPr>
        <p:spPr/>
        <p:txBody>
          <a:bodyPr/>
          <a:lstStyle/>
          <a:p>
            <a:fld id="{6004038C-790E-4E1F-AFA3-7A2D322ABF52}" type="slidenum">
              <a:rPr lang="fa-IR" smtClean="0"/>
              <a:pPr/>
              <a:t>4</a:t>
            </a:fld>
            <a:endParaRPr lang="fa-IR" dirty="0"/>
          </a:p>
        </p:txBody>
      </p:sp>
    </p:spTree>
    <p:extLst>
      <p:ext uri="{BB962C8B-B14F-4D97-AF65-F5344CB8AC3E}">
        <p14:creationId xmlns:p14="http://schemas.microsoft.com/office/powerpoint/2010/main" val="18781862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normAutofit/>
          </a:bodyPr>
          <a:lstStyle/>
          <a:p>
            <a:r>
              <a:rPr lang="en-US" dirty="0"/>
              <a:t>The Education System in Egypt and the New </a:t>
            </a:r>
            <a:r>
              <a:rPr lang="en-US" dirty="0" smtClean="0"/>
              <a:t>Policy</a:t>
            </a:r>
            <a:endParaRPr lang="en-US" dirty="0"/>
          </a:p>
        </p:txBody>
      </p:sp>
      <p:sp>
        <p:nvSpPr>
          <p:cNvPr id="5" name="Text Placeholder 4"/>
          <p:cNvSpPr>
            <a:spLocks noGrp="1"/>
          </p:cNvSpPr>
          <p:nvPr>
            <p:ph type="body" sz="quarter" idx="14"/>
          </p:nvPr>
        </p:nvSpPr>
        <p:spPr>
          <a:xfrm>
            <a:off x="487680" y="1513840"/>
            <a:ext cx="11551920" cy="4842411"/>
          </a:xfrm>
        </p:spPr>
        <p:txBody>
          <a:bodyPr>
            <a:normAutofit fontScale="55000" lnSpcReduction="20000"/>
          </a:bodyPr>
          <a:lstStyle/>
          <a:p>
            <a:pPr marL="285750" indent="-285750">
              <a:lnSpc>
                <a:spcPct val="110000"/>
              </a:lnSpc>
              <a:spcBef>
                <a:spcPts val="300"/>
              </a:spcBef>
              <a:spcAft>
                <a:spcPts val="1200"/>
              </a:spcAft>
              <a:buFont typeface="Arial" panose="020B0604020202020204" pitchFamily="34" charset="0"/>
              <a:buChar char="•"/>
            </a:pPr>
            <a:r>
              <a:rPr lang="en-US" sz="4400" dirty="0"/>
              <a:t>6+3+3 system, which means six years of primary schooling, three years of lower secondary schooling and three years of upper secondary schooling.</a:t>
            </a:r>
          </a:p>
          <a:p>
            <a:pPr marL="285750" indent="-285750">
              <a:lnSpc>
                <a:spcPct val="110000"/>
              </a:lnSpc>
              <a:spcBef>
                <a:spcPts val="300"/>
              </a:spcBef>
              <a:spcAft>
                <a:spcPts val="1200"/>
              </a:spcAft>
              <a:buFont typeface="Arial" panose="020B0604020202020204" pitchFamily="34" charset="0"/>
              <a:buChar char="•"/>
            </a:pPr>
            <a:r>
              <a:rPr lang="en-US" sz="4400" dirty="0" smtClean="0"/>
              <a:t>The </a:t>
            </a:r>
            <a:r>
              <a:rPr lang="en-US" sz="4400" dirty="0"/>
              <a:t>education reform was implemented in the 1988-89 school year. </a:t>
            </a:r>
            <a:endParaRPr lang="en-US" sz="4400" dirty="0" smtClean="0"/>
          </a:p>
          <a:p>
            <a:pPr marL="285750" indent="-285750">
              <a:lnSpc>
                <a:spcPct val="110000"/>
              </a:lnSpc>
              <a:spcBef>
                <a:spcPts val="300"/>
              </a:spcBef>
              <a:spcAft>
                <a:spcPts val="1200"/>
              </a:spcAft>
              <a:buFont typeface="Arial" panose="020B0604020202020204" pitchFamily="34" charset="0"/>
              <a:buChar char="•"/>
            </a:pPr>
            <a:r>
              <a:rPr lang="en-US" sz="4400" dirty="0" smtClean="0"/>
              <a:t>It </a:t>
            </a:r>
            <a:r>
              <a:rPr lang="en-US" sz="4400" dirty="0"/>
              <a:t>covered students who finished grade 4 or lower grades at the end of the 1987-88 school </a:t>
            </a:r>
            <a:r>
              <a:rPr lang="en-US" sz="4400" dirty="0" smtClean="0"/>
              <a:t>year. Children </a:t>
            </a:r>
            <a:r>
              <a:rPr lang="en-US" sz="4400" dirty="0"/>
              <a:t>who </a:t>
            </a:r>
            <a:r>
              <a:rPr lang="en-US" sz="4400" dirty="0" smtClean="0"/>
              <a:t>started </a:t>
            </a:r>
            <a:r>
              <a:rPr lang="en-US" sz="4400" dirty="0"/>
              <a:t>school in the 1984-85 school year or later are affected by the policy</a:t>
            </a:r>
            <a:r>
              <a:rPr lang="en-US" sz="4400" dirty="0" smtClean="0"/>
              <a:t>.</a:t>
            </a:r>
          </a:p>
          <a:p>
            <a:pPr marL="285750" indent="-285750">
              <a:lnSpc>
                <a:spcPct val="110000"/>
              </a:lnSpc>
              <a:spcBef>
                <a:spcPts val="300"/>
              </a:spcBef>
              <a:spcAft>
                <a:spcPts val="1800"/>
              </a:spcAft>
              <a:buFont typeface="Arial" panose="020B0604020202020204" pitchFamily="34" charset="0"/>
              <a:buChar char="•"/>
            </a:pPr>
            <a:r>
              <a:rPr lang="en-US" sz="4400" dirty="0"/>
              <a:t>This means that children who are born after January 1978 are affected by the policy (assuming a school start-age of six).</a:t>
            </a:r>
          </a:p>
          <a:p>
            <a:pPr marL="285750" indent="-285750">
              <a:lnSpc>
                <a:spcPct val="110000"/>
              </a:lnSpc>
              <a:spcBef>
                <a:spcPts val="300"/>
              </a:spcBef>
              <a:spcAft>
                <a:spcPts val="1800"/>
              </a:spcAft>
              <a:buFont typeface="Arial" panose="020B0604020202020204" pitchFamily="34" charset="0"/>
              <a:buChar char="•"/>
            </a:pPr>
            <a:r>
              <a:rPr lang="en-US" sz="4400" dirty="0"/>
              <a:t>This decision was reversed in 1999 increasing the duration of primary schooling back to six years. This policy affected children who started school in 1999 or later (who are born in 1993 or later). </a:t>
            </a:r>
          </a:p>
          <a:p>
            <a:pPr marL="285750" indent="-285750">
              <a:lnSpc>
                <a:spcPct val="100000"/>
              </a:lnSpc>
              <a:spcBef>
                <a:spcPts val="0"/>
              </a:spcBef>
              <a:spcAft>
                <a:spcPts val="1800"/>
              </a:spcAft>
              <a:buFont typeface="Arial" panose="020B0604020202020204" pitchFamily="34" charset="0"/>
              <a:buChar char="•"/>
            </a:pPr>
            <a:endParaRPr lang="en-US" dirty="0"/>
          </a:p>
          <a:p>
            <a:pPr marL="285750" indent="-285750">
              <a:lnSpc>
                <a:spcPct val="100000"/>
              </a:lnSpc>
              <a:spcBef>
                <a:spcPts val="0"/>
              </a:spcBef>
              <a:spcAft>
                <a:spcPts val="1800"/>
              </a:spcAft>
              <a:buFont typeface="Arial" panose="020B0604020202020204" pitchFamily="34" charset="0"/>
              <a:buChar char="•"/>
            </a:pPr>
            <a:endParaRPr lang="en-US" dirty="0" smtClean="0"/>
          </a:p>
          <a:p>
            <a:pPr>
              <a:lnSpc>
                <a:spcPct val="110000"/>
              </a:lnSpc>
              <a:spcBef>
                <a:spcPts val="900"/>
              </a:spcBef>
            </a:pPr>
            <a:endParaRPr lang="en-US" sz="4400" dirty="0"/>
          </a:p>
          <a:p>
            <a:endParaRPr lang="tr-TR" dirty="0"/>
          </a:p>
          <a:p>
            <a:endParaRPr lang="fa-IR" dirty="0"/>
          </a:p>
        </p:txBody>
      </p:sp>
      <p:sp>
        <p:nvSpPr>
          <p:cNvPr id="3" name="Slide Number Placeholder 2"/>
          <p:cNvSpPr>
            <a:spLocks noGrp="1"/>
          </p:cNvSpPr>
          <p:nvPr>
            <p:ph type="sldNum" sz="quarter" idx="20"/>
          </p:nvPr>
        </p:nvSpPr>
        <p:spPr/>
        <p:txBody>
          <a:bodyPr/>
          <a:lstStyle/>
          <a:p>
            <a:fld id="{6004038C-790E-4E1F-AFA3-7A2D322ABF52}" type="slidenum">
              <a:rPr lang="fa-IR" smtClean="0"/>
              <a:pPr/>
              <a:t>5</a:t>
            </a:fld>
            <a:endParaRPr lang="fa-IR" dirty="0"/>
          </a:p>
        </p:txBody>
      </p:sp>
    </p:spTree>
    <p:extLst>
      <p:ext uri="{BB962C8B-B14F-4D97-AF65-F5344CB8AC3E}">
        <p14:creationId xmlns:p14="http://schemas.microsoft.com/office/powerpoint/2010/main" val="10038241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normAutofit/>
          </a:bodyPr>
          <a:lstStyle/>
          <a:p>
            <a:r>
              <a:rPr lang="tr-TR" dirty="0" smtClean="0"/>
              <a:t>DATA</a:t>
            </a:r>
            <a:endParaRPr lang="tr-TR" dirty="0"/>
          </a:p>
        </p:txBody>
      </p:sp>
      <p:sp>
        <p:nvSpPr>
          <p:cNvPr id="5" name="Text Placeholder 4"/>
          <p:cNvSpPr>
            <a:spLocks noGrp="1"/>
          </p:cNvSpPr>
          <p:nvPr>
            <p:ph type="body" sz="quarter" idx="14"/>
          </p:nvPr>
        </p:nvSpPr>
        <p:spPr/>
        <p:txBody>
          <a:bodyPr>
            <a:normAutofit fontScale="85000" lnSpcReduction="20000"/>
          </a:bodyPr>
          <a:lstStyle/>
          <a:p>
            <a:pPr marL="285750" indent="-285750">
              <a:lnSpc>
                <a:spcPct val="120000"/>
              </a:lnSpc>
              <a:spcBef>
                <a:spcPts val="1200"/>
              </a:spcBef>
              <a:buFont typeface="Arial" panose="020B0604020202020204" pitchFamily="34" charset="0"/>
              <a:buChar char="•"/>
            </a:pPr>
            <a:r>
              <a:rPr lang="en-US" dirty="0"/>
              <a:t>2012 round of the Egypt Labor Market Panel Survey (ELMPS)</a:t>
            </a:r>
          </a:p>
          <a:p>
            <a:pPr marL="285750" indent="-285750">
              <a:lnSpc>
                <a:spcPct val="120000"/>
              </a:lnSpc>
              <a:spcBef>
                <a:spcPts val="1200"/>
              </a:spcBef>
              <a:buFont typeface="Arial" panose="020B0604020202020204" pitchFamily="34" charset="0"/>
              <a:buChar char="•"/>
            </a:pPr>
            <a:r>
              <a:rPr lang="en-US" dirty="0"/>
              <a:t>2012 cross-section is representative of the country.</a:t>
            </a:r>
          </a:p>
          <a:p>
            <a:pPr marL="285750" indent="-285750">
              <a:lnSpc>
                <a:spcPct val="120000"/>
              </a:lnSpc>
              <a:spcBef>
                <a:spcPts val="1200"/>
              </a:spcBef>
              <a:buFont typeface="Arial" panose="020B0604020202020204" pitchFamily="34" charset="0"/>
              <a:buChar char="•"/>
            </a:pPr>
            <a:r>
              <a:rPr lang="en-US" dirty="0"/>
              <a:t>Detailed schooling and labor market information on individuals</a:t>
            </a:r>
          </a:p>
          <a:p>
            <a:pPr marL="285750" indent="-285750">
              <a:lnSpc>
                <a:spcPct val="120000"/>
              </a:lnSpc>
              <a:spcBef>
                <a:spcPts val="1200"/>
              </a:spcBef>
              <a:buFont typeface="Arial" panose="020B0604020202020204" pitchFamily="34" charset="0"/>
              <a:buChar char="•"/>
            </a:pPr>
            <a:r>
              <a:rPr lang="en-US" dirty="0"/>
              <a:t>We restrict the sample to men between the ages of 20 and 45. Persons older than 45 years were not asked of detailed schooling information. The lower age limit is set to make sure that we do not include individuals who might still be in school. </a:t>
            </a:r>
          </a:p>
          <a:p>
            <a:pPr marL="285750" indent="-285750">
              <a:lnSpc>
                <a:spcPct val="120000"/>
              </a:lnSpc>
              <a:spcBef>
                <a:spcPts val="1200"/>
              </a:spcBef>
              <a:buFont typeface="Arial" panose="020B0604020202020204" pitchFamily="34" charset="0"/>
              <a:buChar char="•"/>
            </a:pPr>
            <a:r>
              <a:rPr lang="en-US" dirty="0"/>
              <a:t>In estimating the returns to schooling we focus only on men because of the low participation rate of women in the labor market.</a:t>
            </a:r>
          </a:p>
          <a:p>
            <a:pPr marL="285750" indent="-285750">
              <a:lnSpc>
                <a:spcPct val="120000"/>
              </a:lnSpc>
              <a:spcBef>
                <a:spcPts val="1200"/>
              </a:spcBef>
              <a:buFont typeface="Arial" panose="020B0604020202020204" pitchFamily="34" charset="0"/>
              <a:buChar char="•"/>
            </a:pPr>
            <a:r>
              <a:rPr lang="en-US" dirty="0"/>
              <a:t>There are 9,481 men with employment information, 6,286 men with wage information.</a:t>
            </a:r>
          </a:p>
          <a:p>
            <a:endParaRPr lang="tr-TR" dirty="0"/>
          </a:p>
          <a:p>
            <a:endParaRPr lang="fa-IR" dirty="0"/>
          </a:p>
        </p:txBody>
      </p:sp>
      <p:sp>
        <p:nvSpPr>
          <p:cNvPr id="3" name="Slide Number Placeholder 2"/>
          <p:cNvSpPr>
            <a:spLocks noGrp="1"/>
          </p:cNvSpPr>
          <p:nvPr>
            <p:ph type="sldNum" sz="quarter" idx="20"/>
          </p:nvPr>
        </p:nvSpPr>
        <p:spPr/>
        <p:txBody>
          <a:bodyPr/>
          <a:lstStyle/>
          <a:p>
            <a:fld id="{6004038C-790E-4E1F-AFA3-7A2D322ABF52}" type="slidenum">
              <a:rPr lang="fa-IR" smtClean="0"/>
              <a:pPr/>
              <a:t>6</a:t>
            </a:fld>
            <a:endParaRPr lang="fa-IR" dirty="0"/>
          </a:p>
        </p:txBody>
      </p:sp>
    </p:spTree>
    <p:extLst>
      <p:ext uri="{BB962C8B-B14F-4D97-AF65-F5344CB8AC3E}">
        <p14:creationId xmlns:p14="http://schemas.microsoft.com/office/powerpoint/2010/main" val="33999045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507076" y="1492869"/>
            <a:ext cx="11244675" cy="4658060"/>
          </a:xfrm>
        </p:spPr>
        <p:txBody>
          <a:bodyPr>
            <a:normAutofit fontScale="55000" lnSpcReduction="20000"/>
          </a:bodyPr>
          <a:lstStyle/>
          <a:p>
            <a:pPr marL="285750" indent="-285750">
              <a:lnSpc>
                <a:spcPct val="110000"/>
              </a:lnSpc>
              <a:spcBef>
                <a:spcPts val="600"/>
              </a:spcBef>
              <a:spcAft>
                <a:spcPts val="1200"/>
              </a:spcAft>
              <a:buFont typeface="Arial" panose="020B0604020202020204" pitchFamily="34" charset="0"/>
              <a:buChar char="•"/>
            </a:pPr>
            <a:r>
              <a:rPr lang="en-US" sz="4400" dirty="0"/>
              <a:t>No years of education variable in the data. We construct the year of schooling variable using the information on schooling attainment level, age at school entry, and grade repetitions in the dataset.</a:t>
            </a:r>
          </a:p>
          <a:p>
            <a:pPr marL="285750" indent="-285750">
              <a:lnSpc>
                <a:spcPct val="110000"/>
              </a:lnSpc>
              <a:spcBef>
                <a:spcPts val="600"/>
              </a:spcBef>
              <a:spcAft>
                <a:spcPts val="1200"/>
              </a:spcAft>
              <a:buFont typeface="Arial" panose="020B0604020202020204" pitchFamily="34" charset="0"/>
              <a:buChar char="•"/>
            </a:pPr>
            <a:r>
              <a:rPr lang="en-US" sz="4400" dirty="0"/>
              <a:t>A critical step in this construction is calculating the duration of primary school. Whether a student faced 5 or 6 years of primary schooling is not directly available in the dataset.</a:t>
            </a:r>
          </a:p>
          <a:p>
            <a:pPr marL="285750" indent="-285750">
              <a:lnSpc>
                <a:spcPct val="110000"/>
              </a:lnSpc>
              <a:spcBef>
                <a:spcPts val="600"/>
              </a:spcBef>
              <a:spcAft>
                <a:spcPts val="1200"/>
              </a:spcAft>
              <a:buFont typeface="Arial" panose="020B0604020202020204" pitchFamily="34" charset="0"/>
              <a:buChar char="•"/>
            </a:pPr>
            <a:r>
              <a:rPr lang="en-US" sz="4400" dirty="0"/>
              <a:t>We use the information on age at school entry and grade repetitions to calculate whether an individual completes 5 or 6 years of primary schooling (which depends on whether or not he/she reaches grade 6 before the 1988/89 school year).</a:t>
            </a:r>
          </a:p>
          <a:p>
            <a:pPr marL="285750" indent="-285750">
              <a:lnSpc>
                <a:spcPct val="110000"/>
              </a:lnSpc>
              <a:spcBef>
                <a:spcPts val="600"/>
              </a:spcBef>
              <a:spcAft>
                <a:spcPts val="1200"/>
              </a:spcAft>
              <a:buFont typeface="Arial" panose="020B0604020202020204" pitchFamily="34" charset="0"/>
              <a:buChar char="•"/>
            </a:pPr>
            <a:r>
              <a:rPr lang="en-US" sz="4400" dirty="0"/>
              <a:t>Assuming that children start school after turning age 6 and do not repeat any grade,  children who are born after January 1978 would be affected by the new policy.</a:t>
            </a:r>
          </a:p>
          <a:p>
            <a:endParaRPr lang="tr-TR" dirty="0"/>
          </a:p>
        </p:txBody>
      </p:sp>
      <p:sp>
        <p:nvSpPr>
          <p:cNvPr id="3" name="Slide Number Placeholder 2"/>
          <p:cNvSpPr>
            <a:spLocks noGrp="1"/>
          </p:cNvSpPr>
          <p:nvPr>
            <p:ph type="sldNum" sz="quarter" idx="20"/>
          </p:nvPr>
        </p:nvSpPr>
        <p:spPr/>
        <p:txBody>
          <a:bodyPr/>
          <a:lstStyle/>
          <a:p>
            <a:fld id="{6004038C-790E-4E1F-AFA3-7A2D322ABF52}" type="slidenum">
              <a:rPr lang="fa-IR" smtClean="0"/>
              <a:pPr/>
              <a:t>7</a:t>
            </a:fld>
            <a:endParaRPr lang="fa-IR" dirty="0"/>
          </a:p>
        </p:txBody>
      </p:sp>
    </p:spTree>
    <p:extLst>
      <p:ext uri="{BB962C8B-B14F-4D97-AF65-F5344CB8AC3E}">
        <p14:creationId xmlns:p14="http://schemas.microsoft.com/office/powerpoint/2010/main" val="19897014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872836" y="1484556"/>
            <a:ext cx="10637846" cy="4575422"/>
          </a:xfrm>
        </p:spPr>
        <p:txBody>
          <a:bodyPr/>
          <a:lstStyle/>
          <a:p>
            <a:r>
              <a:rPr lang="en-US" dirty="0" smtClean="0"/>
              <a:t> </a:t>
            </a:r>
            <a:endParaRPr lang="tr-TR" dirty="0"/>
          </a:p>
        </p:txBody>
      </p:sp>
      <p:sp>
        <p:nvSpPr>
          <p:cNvPr id="3" name="Slide Number Placeholder 2"/>
          <p:cNvSpPr>
            <a:spLocks noGrp="1"/>
          </p:cNvSpPr>
          <p:nvPr>
            <p:ph type="sldNum" sz="quarter" idx="20"/>
          </p:nvPr>
        </p:nvSpPr>
        <p:spPr/>
        <p:txBody>
          <a:bodyPr/>
          <a:lstStyle/>
          <a:p>
            <a:fld id="{6004038C-790E-4E1F-AFA3-7A2D322ABF52}" type="slidenum">
              <a:rPr lang="fa-IR" smtClean="0"/>
              <a:pPr/>
              <a:t>8</a:t>
            </a:fld>
            <a:endParaRPr lang="fa-IR" dirty="0"/>
          </a:p>
        </p:txBody>
      </p:sp>
      <p:pic>
        <p:nvPicPr>
          <p:cNvPr id="4" name="Picture 3"/>
          <p:cNvPicPr>
            <a:picLocks noChangeAspect="1"/>
          </p:cNvPicPr>
          <p:nvPr/>
        </p:nvPicPr>
        <p:blipFill>
          <a:blip r:embed="rId2"/>
          <a:stretch>
            <a:fillRect/>
          </a:stretch>
        </p:blipFill>
        <p:spPr>
          <a:xfrm>
            <a:off x="2086495" y="1484556"/>
            <a:ext cx="7656022" cy="4633920"/>
          </a:xfrm>
          <a:prstGeom prst="rect">
            <a:avLst/>
          </a:prstGeom>
        </p:spPr>
      </p:pic>
      <p:sp>
        <p:nvSpPr>
          <p:cNvPr id="7" name="Text Placeholder 1"/>
          <p:cNvSpPr txBox="1">
            <a:spLocks/>
          </p:cNvSpPr>
          <p:nvPr/>
        </p:nvSpPr>
        <p:spPr>
          <a:xfrm>
            <a:off x="1853739" y="527255"/>
            <a:ext cx="7347961" cy="586652"/>
          </a:xfrm>
          <a:prstGeom prst="rect">
            <a:avLst/>
          </a:prstGeom>
        </p:spPr>
        <p:txBody>
          <a:bodyPr vert="horz" lIns="91440" tIns="45720" rIns="91440" bIns="45720" rtlCol="1">
            <a:noAutofit/>
          </a:bodyPr>
          <a:lstStyle>
            <a:lvl1pPr marL="0" indent="0" algn="l" defTabSz="914400" rtl="0" eaLnBrk="1" latinLnBrk="0" hangingPunct="1">
              <a:lnSpc>
                <a:spcPct val="90000"/>
              </a:lnSpc>
              <a:spcBef>
                <a:spcPts val="1000"/>
              </a:spcBef>
              <a:buFont typeface="Arial" panose="020B0604020202020204" pitchFamily="34" charset="0"/>
              <a:buNone/>
              <a:defRPr sz="2800" kern="1200" baseline="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b="1" dirty="0">
                <a:solidFill>
                  <a:schemeClr val="accent4">
                    <a:lumMod val="60000"/>
                    <a:lumOff val="40000"/>
                  </a:schemeClr>
                </a:solidFill>
                <a:latin typeface="+mj-lt"/>
              </a:rPr>
              <a:t>Probability of Receiving Treatment over the Running Variable</a:t>
            </a:r>
          </a:p>
        </p:txBody>
      </p:sp>
    </p:spTree>
    <p:extLst>
      <p:ext uri="{BB962C8B-B14F-4D97-AF65-F5344CB8AC3E}">
        <p14:creationId xmlns:p14="http://schemas.microsoft.com/office/powerpoint/2010/main" val="31492953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1689100" y="261246"/>
            <a:ext cx="7745356" cy="817562"/>
          </a:xfrm>
        </p:spPr>
        <p:txBody>
          <a:bodyPr/>
          <a:lstStyle/>
          <a:p>
            <a:r>
              <a:rPr lang="en-US" sz="2000" dirty="0"/>
              <a:t>Distribution of Years of Schooling for the Non-treated Birth Cohorts in the Sample (1968-1977) </a:t>
            </a:r>
          </a:p>
        </p:txBody>
      </p:sp>
      <p:sp>
        <p:nvSpPr>
          <p:cNvPr id="4" name="Text Placeholder 3"/>
          <p:cNvSpPr>
            <a:spLocks noGrp="1"/>
          </p:cNvSpPr>
          <p:nvPr>
            <p:ph type="body" sz="quarter" idx="14"/>
          </p:nvPr>
        </p:nvSpPr>
        <p:spPr/>
        <p:txBody>
          <a:bodyPr/>
          <a:lstStyle/>
          <a:p>
            <a:r>
              <a:rPr lang="en-US" dirty="0" smtClean="0"/>
              <a:t> </a:t>
            </a:r>
            <a:endParaRPr lang="fa-IR" dirty="0"/>
          </a:p>
        </p:txBody>
      </p:sp>
      <p:sp>
        <p:nvSpPr>
          <p:cNvPr id="3" name="Slide Number Placeholder 2"/>
          <p:cNvSpPr>
            <a:spLocks noGrp="1"/>
          </p:cNvSpPr>
          <p:nvPr>
            <p:ph type="sldNum" sz="quarter" idx="20"/>
          </p:nvPr>
        </p:nvSpPr>
        <p:spPr/>
        <p:txBody>
          <a:bodyPr/>
          <a:lstStyle/>
          <a:p>
            <a:fld id="{6004038C-790E-4E1F-AFA3-7A2D322ABF52}" type="slidenum">
              <a:rPr lang="fa-IR" smtClean="0"/>
              <a:pPr/>
              <a:t>9</a:t>
            </a:fld>
            <a:endParaRPr lang="fa-IR" dirty="0"/>
          </a:p>
        </p:txBody>
      </p:sp>
      <p:pic>
        <p:nvPicPr>
          <p:cNvPr id="5" name="Picture 4"/>
          <p:cNvPicPr>
            <a:picLocks noChangeAspect="1"/>
          </p:cNvPicPr>
          <p:nvPr/>
        </p:nvPicPr>
        <p:blipFill>
          <a:blip r:embed="rId2"/>
          <a:stretch>
            <a:fillRect/>
          </a:stretch>
        </p:blipFill>
        <p:spPr>
          <a:xfrm>
            <a:off x="2354936" y="1405533"/>
            <a:ext cx="7458465" cy="4697143"/>
          </a:xfrm>
          <a:prstGeom prst="rect">
            <a:avLst/>
          </a:prstGeom>
        </p:spPr>
      </p:pic>
    </p:spTree>
    <p:extLst>
      <p:ext uri="{BB962C8B-B14F-4D97-AF65-F5344CB8AC3E}">
        <p14:creationId xmlns:p14="http://schemas.microsoft.com/office/powerpoint/2010/main" val="21809118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1176</TotalTime>
  <Words>1367</Words>
  <Application>Microsoft Office PowerPoint</Application>
  <PresentationFormat>Widescreen</PresentationFormat>
  <Paragraphs>149</Paragraphs>
  <Slides>31</Slides>
  <Notes>3</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31</vt:i4>
      </vt:variant>
    </vt:vector>
  </HeadingPairs>
  <TitlesOfParts>
    <vt:vector size="38" baseType="lpstr">
      <vt:lpstr>A Hayat</vt:lpstr>
      <vt:lpstr>Arial</vt:lpstr>
      <vt:lpstr>Calibri</vt:lpstr>
      <vt:lpstr>Calibri Light</vt:lpstr>
      <vt:lpstr>Times New Roman</vt:lpstr>
      <vt:lpstr>Office Theme</vt:lpstr>
      <vt:lpstr>Equation.DSMT4</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m.shahbazi</dc:creator>
  <cp:lastModifiedBy>test</cp:lastModifiedBy>
  <cp:revision>207</cp:revision>
  <dcterms:created xsi:type="dcterms:W3CDTF">2017-08-22T06:39:49Z</dcterms:created>
  <dcterms:modified xsi:type="dcterms:W3CDTF">2017-09-03T05:26:35Z</dcterms:modified>
</cp:coreProperties>
</file>