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20"/>
  </p:notesMasterIdLst>
  <p:handoutMasterIdLst>
    <p:handoutMasterId r:id="rId21"/>
  </p:handoutMasterIdLst>
  <p:sldIdLst>
    <p:sldId id="260" r:id="rId2"/>
    <p:sldId id="270" r:id="rId3"/>
    <p:sldId id="268" r:id="rId4"/>
    <p:sldId id="292" r:id="rId5"/>
    <p:sldId id="272" r:id="rId6"/>
    <p:sldId id="271" r:id="rId7"/>
    <p:sldId id="273" r:id="rId8"/>
    <p:sldId id="274" r:id="rId9"/>
    <p:sldId id="275" r:id="rId10"/>
    <p:sldId id="276" r:id="rId11"/>
    <p:sldId id="293" r:id="rId12"/>
    <p:sldId id="278" r:id="rId13"/>
    <p:sldId id="279" r:id="rId14"/>
    <p:sldId id="280" r:id="rId15"/>
    <p:sldId id="281" r:id="rId16"/>
    <p:sldId id="282" r:id="rId17"/>
    <p:sldId id="294" r:id="rId18"/>
    <p:sldId id="259" r:id="rId19"/>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6423"/>
    <a:srgbClr val="E719CE"/>
    <a:srgbClr val="27D938"/>
    <a:srgbClr val="8E0303"/>
    <a:srgbClr val="F2B800"/>
    <a:srgbClr val="CDCDCD"/>
    <a:srgbClr val="CCCBC9"/>
    <a:srgbClr val="7C9E41"/>
    <a:srgbClr val="EEC375"/>
    <a:srgbClr val="D0D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38" autoAdjust="0"/>
    <p:restoredTop sz="73464" autoAdjust="0"/>
  </p:normalViewPr>
  <p:slideViewPr>
    <p:cSldViewPr snapToGrid="0">
      <p:cViewPr varScale="1">
        <p:scale>
          <a:sx n="54" d="100"/>
          <a:sy n="54" d="100"/>
        </p:scale>
        <p:origin x="135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017942E8-FA4B-4E7D-960A-6CCBB8332737}" type="datetime1">
              <a:rPr lang="en-US" smtClean="0"/>
              <a:t>9/2/2017</a:t>
            </a:fld>
            <a:endParaRPr lang="fa-IR"/>
          </a:p>
        </p:txBody>
      </p:sp>
      <p:sp>
        <p:nvSpPr>
          <p:cNvPr id="4" name="Footer Placeholder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AF03DA1D-7DD1-4D23-8DAE-788484F5E664}" type="slidenum">
              <a:rPr lang="fa-IR" smtClean="0"/>
              <a:t>‹#›</a:t>
            </a:fld>
            <a:endParaRPr lang="fa-IR"/>
          </a:p>
        </p:txBody>
      </p:sp>
    </p:spTree>
    <p:extLst>
      <p:ext uri="{BB962C8B-B14F-4D97-AF65-F5344CB8AC3E}">
        <p14:creationId xmlns:p14="http://schemas.microsoft.com/office/powerpoint/2010/main" val="76966178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F903BFC-7DBA-4F52-B4E7-4FCF65AC7121}" type="datetime1">
              <a:rPr lang="en-US" smtClean="0"/>
              <a:t>9/2/2017</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F52E603-9E5D-4911-B9E6-B4A488EA7D03}" type="slidenum">
              <a:rPr lang="fa-IR" smtClean="0"/>
              <a:t>‹#›</a:t>
            </a:fld>
            <a:endParaRPr lang="fa-IR"/>
          </a:p>
        </p:txBody>
      </p:sp>
    </p:spTree>
    <p:extLst>
      <p:ext uri="{BB962C8B-B14F-4D97-AF65-F5344CB8AC3E}">
        <p14:creationId xmlns:p14="http://schemas.microsoft.com/office/powerpoint/2010/main" val="3827855063"/>
      </p:ext>
    </p:extLst>
  </p:cSld>
  <p:clrMap bg1="lt1" tx1="dk1" bg2="lt2" tx2="dk2" accent1="accent1" accent2="accent2" accent3="accent3" accent4="accent4" accent5="accent5" accent6="accent6" hlink="hlink" folHlink="folHlink"/>
  <p:hf sldNum="0"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315848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l" rtl="0"/>
                <a:r>
                  <a:rPr lang="en-GB" sz="1200" kern="1200" dirty="0" smtClean="0">
                    <a:solidFill>
                      <a:schemeClr val="tx1"/>
                    </a:solidFill>
                    <a:effectLst/>
                    <a:latin typeface="+mn-lt"/>
                    <a:ea typeface="+mn-ea"/>
                    <a:cs typeface="+mn-cs"/>
                  </a:rPr>
                  <a:t>The equation for correcting the sample selection problem in each quantile, based on </a:t>
                </a:r>
                <a:r>
                  <a:rPr lang="en-GB" sz="1200" kern="1200" dirty="0" err="1" smtClean="0">
                    <a:solidFill>
                      <a:schemeClr val="tx1"/>
                    </a:solidFill>
                    <a:effectLst/>
                    <a:latin typeface="+mn-lt"/>
                    <a:ea typeface="+mn-ea"/>
                    <a:cs typeface="+mn-cs"/>
                  </a:rPr>
                  <a:t>Buchansky</a:t>
                </a:r>
                <a:r>
                  <a:rPr lang="en-GB" sz="1200" kern="1200" dirty="0" smtClean="0">
                    <a:solidFill>
                      <a:schemeClr val="tx1"/>
                    </a:solidFill>
                    <a:effectLst/>
                    <a:latin typeface="+mn-lt"/>
                    <a:ea typeface="+mn-ea"/>
                    <a:cs typeface="+mn-cs"/>
                  </a:rPr>
                  <a:t> (1998) is this.</a:t>
                </a:r>
                <a:r>
                  <a:rPr lang="en-GB"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equation </a:t>
                </a:r>
                <a14:m>
                  <m:oMath xmlns:m="http://schemas.openxmlformats.org/officeDocument/2006/math">
                    <m:sSup>
                      <m:sSupPr>
                        <m:ctrlPr>
                          <a:rPr lang="en-GB"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𝑥</m:t>
                        </m:r>
                      </m:e>
                      <m:sup>
                        <m:r>
                          <a:rPr lang="en-US" sz="1200" i="1" kern="1200">
                            <a:solidFill>
                              <a:schemeClr val="tx1"/>
                            </a:solidFill>
                            <a:effectLst/>
                            <a:latin typeface="Cambria Math" panose="02040503050406030204" pitchFamily="18" charset="0"/>
                            <a:ea typeface="+mn-ea"/>
                            <a:cs typeface="+mn-cs"/>
                          </a:rPr>
                          <m:t>𝑓</m:t>
                        </m:r>
                      </m:sup>
                    </m:sSup>
                  </m:oMath>
                </a14:m>
                <a:r>
                  <a:rPr lang="en-US" sz="1200" kern="1200" dirty="0">
                    <a:solidFill>
                      <a:schemeClr val="tx1"/>
                    </a:solidFill>
                    <a:effectLst/>
                    <a:latin typeface="+mn-lt"/>
                    <a:ea typeface="+mn-ea"/>
                    <a:cs typeface="+mn-cs"/>
                  </a:rPr>
                  <a:t> is </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v</a:t>
                </a:r>
                <a:r>
                  <a:rPr lang="en-US" sz="1200" kern="1200" dirty="0" smtClean="0">
                    <a:solidFill>
                      <a:schemeClr val="tx1"/>
                    </a:solidFill>
                    <a:effectLst/>
                    <a:latin typeface="+mn-lt"/>
                    <a:ea typeface="+mn-ea"/>
                    <a:cs typeface="+mn-cs"/>
                  </a:rPr>
                  <a:t>ector </a:t>
                </a:r>
                <a:r>
                  <a:rPr lang="en-US" sz="1200" kern="1200" dirty="0">
                    <a:solidFill>
                      <a:schemeClr val="tx1"/>
                    </a:solidFill>
                    <a:effectLst/>
                    <a:latin typeface="+mn-lt"/>
                    <a:ea typeface="+mn-ea"/>
                    <a:cs typeface="+mn-cs"/>
                  </a:rPr>
                  <a:t>of human capital characteristics of women, </a:t>
                </a:r>
                <a14:m>
                  <m:oMath xmlns:m="http://schemas.openxmlformats.org/officeDocument/2006/math">
                    <m:sSup>
                      <m:sSupPr>
                        <m:ctrlPr>
                          <a:rPr lang="en-GB"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𝑧</m:t>
                        </m:r>
                      </m:e>
                      <m:sup>
                        <m:r>
                          <a:rPr lang="en-US" sz="1200" i="1" kern="1200">
                            <a:solidFill>
                              <a:schemeClr val="tx1"/>
                            </a:solidFill>
                            <a:effectLst/>
                            <a:latin typeface="Cambria Math" panose="02040503050406030204" pitchFamily="18" charset="0"/>
                            <a:ea typeface="+mn-ea"/>
                            <a:cs typeface="+mn-cs"/>
                          </a:rPr>
                          <m:t>𝑓</m:t>
                        </m:r>
                      </m:sup>
                    </m:sSup>
                  </m:oMath>
                </a14:m>
                <a:r>
                  <a:rPr lang="en-US" sz="1200" kern="1200" dirty="0">
                    <a:solidFill>
                      <a:schemeClr val="tx1"/>
                    </a:solidFill>
                    <a:effectLst/>
                    <a:latin typeface="+mn-lt"/>
                    <a:ea typeface="+mn-ea"/>
                    <a:cs typeface="+mn-cs"/>
                  </a:rPr>
                  <a:t> is a vector of variables which affect on women’s decision to participate in labor market; and vector p is the probability of women's participation in the labor market.</a:t>
                </a:r>
                <a:endParaRPr lang="en-GB" sz="1200" kern="1200" dirty="0">
                  <a:solidFill>
                    <a:schemeClr val="tx1"/>
                  </a:solidFill>
                  <a:effectLst/>
                  <a:latin typeface="+mn-lt"/>
                  <a:ea typeface="+mn-ea"/>
                  <a:cs typeface="+mn-cs"/>
                </a:endParaRPr>
              </a:p>
              <a:p>
                <a:pPr algn="l" rtl="0"/>
                <a:endParaRPr lang="en-GB" dirty="0"/>
              </a:p>
            </p:txBody>
          </p:sp>
        </mc:Choice>
        <mc:Fallback xmlns="">
          <p:sp>
            <p:nvSpPr>
              <p:cNvPr id="3" name="Notes Placeholder 2"/>
              <p:cNvSpPr>
                <a:spLocks noGrp="1"/>
              </p:cNvSpPr>
              <p:nvPr>
                <p:ph type="body" idx="1"/>
              </p:nvPr>
            </p:nvSpPr>
            <p:spPr/>
            <p:txBody>
              <a:bodyPr/>
              <a:lstStyle/>
              <a:p>
                <a:pPr algn="l" rtl="0"/>
                <a:r>
                  <a:rPr lang="en-GB" sz="1200" kern="1200" dirty="0" smtClean="0">
                    <a:solidFill>
                      <a:schemeClr val="tx1"/>
                    </a:solidFill>
                    <a:effectLst/>
                    <a:latin typeface="+mn-lt"/>
                    <a:ea typeface="+mn-ea"/>
                    <a:cs typeface="+mn-cs"/>
                  </a:rPr>
                  <a:t>The equation for correcting the sample selection problem in each quantile, based on </a:t>
                </a:r>
                <a:r>
                  <a:rPr lang="en-GB" sz="1200" kern="1200" dirty="0" err="1" smtClean="0">
                    <a:solidFill>
                      <a:schemeClr val="tx1"/>
                    </a:solidFill>
                    <a:effectLst/>
                    <a:latin typeface="+mn-lt"/>
                    <a:ea typeface="+mn-ea"/>
                    <a:cs typeface="+mn-cs"/>
                  </a:rPr>
                  <a:t>Buchansky</a:t>
                </a:r>
                <a:r>
                  <a:rPr lang="en-GB" sz="1200" kern="1200" dirty="0" smtClean="0">
                    <a:solidFill>
                      <a:schemeClr val="tx1"/>
                    </a:solidFill>
                    <a:effectLst/>
                    <a:latin typeface="+mn-lt"/>
                    <a:ea typeface="+mn-ea"/>
                    <a:cs typeface="+mn-cs"/>
                  </a:rPr>
                  <a:t> (1998) is this.</a:t>
                </a:r>
                <a:r>
                  <a:rPr lang="en-GB"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equation </a:t>
                </a:r>
                <a:r>
                  <a:rPr lang="en-US" sz="1200" i="0" kern="1200">
                    <a:solidFill>
                      <a:schemeClr val="tx1"/>
                    </a:solidFill>
                    <a:effectLst/>
                    <a:latin typeface="+mn-lt"/>
                    <a:ea typeface="+mn-ea"/>
                    <a:cs typeface="+mn-cs"/>
                  </a:rPr>
                  <a:t>𝑥</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𝑓</a:t>
                </a:r>
                <a:r>
                  <a:rPr lang="en-US" sz="1200" kern="1200" dirty="0">
                    <a:solidFill>
                      <a:schemeClr val="tx1"/>
                    </a:solidFill>
                    <a:effectLst/>
                    <a:latin typeface="+mn-lt"/>
                    <a:ea typeface="+mn-ea"/>
                    <a:cs typeface="+mn-cs"/>
                  </a:rPr>
                  <a:t> is </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v</a:t>
                </a:r>
                <a:r>
                  <a:rPr lang="en-US" sz="1200" kern="1200" dirty="0" smtClean="0">
                    <a:solidFill>
                      <a:schemeClr val="tx1"/>
                    </a:solidFill>
                    <a:effectLst/>
                    <a:latin typeface="+mn-lt"/>
                    <a:ea typeface="+mn-ea"/>
                    <a:cs typeface="+mn-cs"/>
                  </a:rPr>
                  <a:t>ector </a:t>
                </a:r>
                <a:r>
                  <a:rPr lang="en-US" sz="1200" kern="1200" dirty="0">
                    <a:solidFill>
                      <a:schemeClr val="tx1"/>
                    </a:solidFill>
                    <a:effectLst/>
                    <a:latin typeface="+mn-lt"/>
                    <a:ea typeface="+mn-ea"/>
                    <a:cs typeface="+mn-cs"/>
                  </a:rPr>
                  <a:t>of human capital characteristics of women, </a:t>
                </a:r>
                <a:r>
                  <a:rPr lang="en-US" sz="1200" i="0" kern="1200">
                    <a:solidFill>
                      <a:schemeClr val="tx1"/>
                    </a:solidFill>
                    <a:effectLst/>
                    <a:latin typeface="+mn-lt"/>
                    <a:ea typeface="+mn-ea"/>
                    <a:cs typeface="+mn-cs"/>
                  </a:rPr>
                  <a:t>𝑧</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𝑓</a:t>
                </a:r>
                <a:r>
                  <a:rPr lang="en-US" sz="1200" kern="1200" dirty="0">
                    <a:solidFill>
                      <a:schemeClr val="tx1"/>
                    </a:solidFill>
                    <a:effectLst/>
                    <a:latin typeface="+mn-lt"/>
                    <a:ea typeface="+mn-ea"/>
                    <a:cs typeface="+mn-cs"/>
                  </a:rPr>
                  <a:t> is a vector of variables which affect on women’s decision to participate in labor market; and vector p is the probability of women's participation in the labor market.</a:t>
                </a:r>
                <a:endParaRPr lang="en-GB" sz="1200" kern="1200" dirty="0">
                  <a:solidFill>
                    <a:schemeClr val="tx1"/>
                  </a:solidFill>
                  <a:effectLst/>
                  <a:latin typeface="+mn-lt"/>
                  <a:ea typeface="+mn-ea"/>
                  <a:cs typeface="+mn-cs"/>
                </a:endParaRPr>
              </a:p>
              <a:p>
                <a:pPr algn="l" rtl="0"/>
                <a:endParaRPr lang="en-GB" dirty="0"/>
              </a:p>
            </p:txBody>
          </p:sp>
        </mc:Fallback>
      </mc:AlternateContent>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1229483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640112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sz="1200" kern="1200" dirty="0" smtClean="0">
                <a:solidFill>
                  <a:schemeClr val="tx1"/>
                </a:solidFill>
                <a:effectLst/>
                <a:latin typeface="+mn-lt"/>
                <a:ea typeface="+mn-ea"/>
                <a:cs typeface="+mn-cs"/>
              </a:rPr>
              <a:t>The Oaxaca-blinder decomposition results shows that the differences between men and women in mean wage is equal to -0.13.</a:t>
            </a:r>
          </a:p>
          <a:p>
            <a:pPr algn="l" rtl="0"/>
            <a:r>
              <a:rPr lang="en-GB" sz="1200" kern="1200" dirty="0" smtClean="0">
                <a:solidFill>
                  <a:schemeClr val="tx1"/>
                </a:solidFill>
                <a:effectLst/>
                <a:latin typeface="+mn-lt"/>
                <a:ea typeface="+mn-ea"/>
                <a:cs typeface="+mn-cs"/>
              </a:rPr>
              <a:t>Negative sign indicates that the average hourly wage of women is higher than that of men.</a:t>
            </a:r>
          </a:p>
          <a:p>
            <a:pPr algn="l" rtl="0"/>
            <a:r>
              <a:rPr lang="en-GB" sz="1200" kern="1200" dirty="0" smtClean="0">
                <a:solidFill>
                  <a:schemeClr val="tx1"/>
                </a:solidFill>
                <a:effectLst/>
                <a:latin typeface="+mn-lt"/>
                <a:ea typeface="+mn-ea"/>
                <a:cs typeface="+mn-cs"/>
              </a:rPr>
              <a:t>The discrimination or the unexplained part of the gap is equal to 0.27, which means that when women are given as equal returns as men, their wages will increase by 27 percent.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The finding of counterfactual decomposition indicates that gender wage gap is negative in 10</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and 25</a:t>
            </a:r>
            <a:r>
              <a:rPr lang="en-GB" sz="1200" kern="1200" baseline="30000" dirty="0" smtClean="0">
                <a:solidFill>
                  <a:schemeClr val="tx1"/>
                </a:solidFill>
                <a:effectLst/>
                <a:latin typeface="+mn-lt"/>
                <a:ea typeface="+mn-ea"/>
                <a:cs typeface="+mn-cs"/>
              </a:rPr>
              <a:t>th</a:t>
            </a:r>
            <a:r>
              <a:rPr lang="en-GB" sz="1200" kern="1200" dirty="0" smtClean="0">
                <a:solidFill>
                  <a:schemeClr val="tx1"/>
                </a:solidFill>
                <a:effectLst/>
                <a:latin typeface="+mn-lt"/>
                <a:ea typeface="+mn-ea"/>
                <a:cs typeface="+mn-cs"/>
              </a:rPr>
              <a:t> quantiles, but as we move toward the upper tail of the wage distribution, it becomes positive. Negative sign of the unexplained part also shows that there is discrimination against women in all over the wage distribution.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    Another significant finding is that the unexplained gap decreases as we move towards the upper levels of wage distribution; which means that women in Iran’s </a:t>
            </a:r>
            <a:r>
              <a:rPr lang="en-GB" sz="1200" kern="1200" dirty="0" err="1" smtClean="0">
                <a:solidFill>
                  <a:schemeClr val="tx1"/>
                </a:solidFill>
                <a:effectLst/>
                <a:latin typeface="+mn-lt"/>
                <a:ea typeface="+mn-ea"/>
                <a:cs typeface="+mn-cs"/>
              </a:rPr>
              <a:t>labor</a:t>
            </a:r>
            <a:r>
              <a:rPr lang="en-GB" sz="1200" kern="1200" dirty="0" smtClean="0">
                <a:solidFill>
                  <a:schemeClr val="tx1"/>
                </a:solidFill>
                <a:effectLst/>
                <a:latin typeface="+mn-lt"/>
                <a:ea typeface="+mn-ea"/>
                <a:cs typeface="+mn-cs"/>
              </a:rPr>
              <a:t> market face a sticky floor.</a:t>
            </a:r>
          </a:p>
          <a:p>
            <a:pPr algn="l"/>
            <a:endParaRPr lang="en-US" dirty="0"/>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2533791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kern="1200" dirty="0" smtClean="0">
                <a:solidFill>
                  <a:schemeClr val="tx1"/>
                </a:solidFill>
                <a:effectLst/>
                <a:latin typeface="+mn-lt"/>
                <a:ea typeface="+mn-ea"/>
                <a:cs typeface="+mn-cs"/>
              </a:rPr>
              <a:t>Comparing the results of the </a:t>
            </a:r>
            <a:r>
              <a:rPr lang="en-US" sz="1200" kern="1200" dirty="0" err="1" smtClean="0">
                <a:solidFill>
                  <a:schemeClr val="tx1"/>
                </a:solidFill>
                <a:effectLst/>
                <a:latin typeface="+mn-lt"/>
                <a:ea typeface="+mn-ea"/>
                <a:cs typeface="+mn-cs"/>
              </a:rPr>
              <a:t>oaxaca</a:t>
            </a:r>
            <a:r>
              <a:rPr lang="en-US" sz="1200" kern="1200" dirty="0" smtClean="0">
                <a:solidFill>
                  <a:schemeClr val="tx1"/>
                </a:solidFill>
                <a:effectLst/>
                <a:latin typeface="+mn-lt"/>
                <a:ea typeface="+mn-ea"/>
                <a:cs typeface="+mn-cs"/>
              </a:rPr>
              <a:t>-blinder decomposition with and without sample selection correction shows that, correction will increase the amount of the gender wage gap to 22 percent. </a:t>
            </a:r>
            <a:endParaRPr lang="en-GB" sz="1200" kern="1200" dirty="0" smtClean="0">
              <a:solidFill>
                <a:schemeClr val="tx1"/>
              </a:solidFill>
              <a:effectLst/>
              <a:latin typeface="+mn-lt"/>
              <a:ea typeface="+mn-ea"/>
              <a:cs typeface="+mn-cs"/>
            </a:endParaRPr>
          </a:p>
          <a:p>
            <a:pPr algn="l" rtl="0"/>
            <a:r>
              <a:rPr lang="en-US" sz="1200" kern="1200" dirty="0" smtClean="0">
                <a:solidFill>
                  <a:schemeClr val="tx1"/>
                </a:solidFill>
                <a:effectLst/>
                <a:latin typeface="+mn-lt"/>
                <a:ea typeface="+mn-ea"/>
                <a:cs typeface="+mn-cs"/>
              </a:rPr>
              <a:t>but the unexplained part of the gap will decrease from 27 percent to 17 percent after correction.</a:t>
            </a:r>
            <a:endParaRPr lang="en-GB" sz="1200" kern="1200" dirty="0" smtClean="0">
              <a:solidFill>
                <a:schemeClr val="tx1"/>
              </a:solidFill>
              <a:effectLst/>
              <a:latin typeface="+mn-lt"/>
              <a:ea typeface="+mn-ea"/>
              <a:cs typeface="+mn-cs"/>
            </a:endParaRPr>
          </a:p>
          <a:p>
            <a:pPr algn="l"/>
            <a:endParaRPr lang="en-GB" dirty="0"/>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94312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3176962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a:t>
            </a:r>
            <a:r>
              <a:rPr lang="en-US" dirty="0" smtClean="0">
                <a:ln w="0"/>
                <a:effectLst>
                  <a:outerShdw blurRad="38100" dist="19050" dir="2700000" algn="tl" rotWithShape="0">
                    <a:schemeClr val="dk1">
                      <a:alpha val="40000"/>
                    </a:schemeClr>
                  </a:outerShdw>
                </a:effectLst>
              </a:rPr>
              <a:t>There is no country in the world in which women and men receive equal pay for equal work (World Economic Forum, 2015). </a:t>
            </a:r>
            <a:endParaRPr lang="en-GB" dirty="0" smtClean="0">
              <a:ln w="0"/>
              <a:effectLst>
                <a:outerShdw blurRad="38100" dist="19050" dir="2700000" algn="tl" rotWithShape="0">
                  <a:schemeClr val="dk1">
                    <a:alpha val="40000"/>
                  </a:scheme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2.</a:t>
            </a:r>
            <a:r>
              <a:rPr lang="en-GB" baseline="0" dirty="0" smtClean="0"/>
              <a:t> </a:t>
            </a:r>
            <a:r>
              <a:rPr lang="en-GB" dirty="0" smtClean="0"/>
              <a:t>According to the latest ILO estimates (2016), women worldwide earn on average 77% of the male wage.</a:t>
            </a:r>
          </a:p>
          <a:p>
            <a:pPr algn="l" rtl="0"/>
            <a:endParaRPr lang="en-US" dirty="0" smtClean="0"/>
          </a:p>
          <a:p>
            <a:pPr algn="l" rtl="0"/>
            <a:r>
              <a:rPr lang="en-US" dirty="0" smtClean="0"/>
              <a:t>3.</a:t>
            </a:r>
            <a:r>
              <a:rPr lang="en-US" sz="1200" b="0" i="0" kern="1200" dirty="0" smtClean="0">
                <a:solidFill>
                  <a:schemeClr val="tx1"/>
                </a:solidFill>
                <a:effectLst/>
                <a:latin typeface="+mn-lt"/>
                <a:ea typeface="+mn-ea"/>
                <a:cs typeface="+mn-cs"/>
              </a:rPr>
              <a:t> in 2006 men earned on average $11,000 per year, In 2015, the average annual salary of a woman was $11,000, compared to $21,000 for a man. This means that women were 10 years behind men in terms of earnings, (World Economic Forum, 2015)</a:t>
            </a:r>
            <a:endParaRPr lang="fa-IR" dirty="0"/>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800072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Labor market condition in Iran shows that in spite of Insignificant difference between literacy rate among men and women, women’s economic participation rate is very low. </a:t>
            </a:r>
          </a:p>
          <a:p>
            <a:pPr algn="l" rtl="0"/>
            <a:r>
              <a:rPr lang="en-US" dirty="0" smtClean="0"/>
              <a:t>As you can see in</a:t>
            </a:r>
            <a:r>
              <a:rPr lang="en-US" baseline="0" dirty="0" smtClean="0"/>
              <a:t> </a:t>
            </a:r>
            <a:r>
              <a:rPr lang="en-US" dirty="0" smtClean="0"/>
              <a:t>2014 </a:t>
            </a:r>
            <a:r>
              <a:rPr lang="en-GB" sz="1200" kern="1200" dirty="0" smtClean="0">
                <a:solidFill>
                  <a:schemeClr val="tx1"/>
                </a:solidFill>
                <a:effectLst/>
                <a:latin typeface="+mn-lt"/>
                <a:ea typeface="+mn-ea"/>
                <a:cs typeface="+mn-cs"/>
              </a:rPr>
              <a:t>, 68.6 percent of men in work age were Economically active, while the economic participation rate among women was only 13.1 percent.</a:t>
            </a:r>
            <a:endParaRPr lang="en-GB" dirty="0"/>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2346736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Economic</a:t>
            </a:r>
            <a:r>
              <a:rPr lang="en-US" baseline="0" dirty="0" smtClean="0"/>
              <a:t> of discrimination </a:t>
            </a:r>
            <a:r>
              <a:rPr lang="en-GB" dirty="0" smtClean="0"/>
              <a:t>literature starts with Gary</a:t>
            </a:r>
            <a:r>
              <a:rPr lang="en-GB" baseline="0" dirty="0" smtClean="0"/>
              <a:t> Becker study in 1975.</a:t>
            </a:r>
          </a:p>
          <a:p>
            <a:pPr algn="l" rtl="0"/>
            <a:r>
              <a:rPr lang="en-US" baseline="0" dirty="0" smtClean="0"/>
              <a:t>Most important studies in the </a:t>
            </a:r>
            <a:r>
              <a:rPr lang="en-GB" dirty="0" smtClean="0"/>
              <a:t>literature which</a:t>
            </a:r>
            <a:r>
              <a:rPr lang="en-GB" baseline="0" dirty="0" smtClean="0"/>
              <a:t> we used in our methodology </a:t>
            </a:r>
            <a:r>
              <a:rPr lang="en-GB" dirty="0" smtClean="0"/>
              <a:t>were:</a:t>
            </a:r>
          </a:p>
          <a:p>
            <a:pPr algn="l" rtl="0"/>
            <a:r>
              <a:rPr lang="en-GB" dirty="0" smtClean="0"/>
              <a:t> Oaxaca and blinder (1973) which decompose the gender gap in mean wage. </a:t>
            </a:r>
          </a:p>
          <a:p>
            <a:pPr algn="l" rtl="0"/>
            <a:r>
              <a:rPr lang="en-US" dirty="0" err="1" smtClean="0"/>
              <a:t>Buchinsky</a:t>
            </a:r>
            <a:r>
              <a:rPr lang="en-US" dirty="0" smtClean="0"/>
              <a:t> (1994,</a:t>
            </a:r>
            <a:r>
              <a:rPr lang="en-US" baseline="0" dirty="0" smtClean="0"/>
              <a:t> 1996, 1998) used quantile regression </a:t>
            </a:r>
            <a:r>
              <a:rPr lang="en-GB" dirty="0" smtClean="0"/>
              <a:t>Technique to decompose gender gap all</a:t>
            </a:r>
            <a:r>
              <a:rPr lang="en-GB" baseline="0" dirty="0" smtClean="0"/>
              <a:t> over wage distribution.</a:t>
            </a:r>
          </a:p>
          <a:p>
            <a:pPr algn="l" rtl="0"/>
            <a:r>
              <a:rPr lang="en-US" baseline="0" dirty="0" smtClean="0"/>
              <a:t>Machado and </a:t>
            </a:r>
            <a:r>
              <a:rPr lang="en-US" baseline="0" dirty="0" err="1" smtClean="0"/>
              <a:t>mata</a:t>
            </a:r>
            <a:r>
              <a:rPr lang="en-US" baseline="0" dirty="0" smtClean="0"/>
              <a:t> (2005), using quantile regression, </a:t>
            </a:r>
            <a:r>
              <a:rPr lang="en-GB" dirty="0" smtClean="0"/>
              <a:t>introduced a new decomposition method.</a:t>
            </a:r>
          </a:p>
          <a:p>
            <a:pPr algn="l" rtl="0"/>
            <a:endParaRPr lang="en-GB" dirty="0" smtClean="0"/>
          </a:p>
          <a:p>
            <a:pPr algn="l" rtl="0"/>
            <a:r>
              <a:rPr lang="en-US" dirty="0" smtClean="0"/>
              <a:t>There are a few studies in Iran, one of the best is</a:t>
            </a:r>
            <a:r>
              <a:rPr lang="en-US" baseline="0" dirty="0" smtClean="0"/>
              <a:t> </a:t>
            </a:r>
            <a:r>
              <a:rPr lang="en-US" baseline="0" dirty="0" err="1" smtClean="0"/>
              <a:t>Alavian</a:t>
            </a:r>
            <a:r>
              <a:rPr lang="en-US" baseline="0" dirty="0" smtClean="0"/>
              <a:t> &amp; </a:t>
            </a:r>
            <a:r>
              <a:rPr lang="en-US" baseline="0" dirty="0" err="1" smtClean="0"/>
              <a:t>Keshavarz</a:t>
            </a:r>
            <a:r>
              <a:rPr lang="en-US" baseline="0" dirty="0" smtClean="0"/>
              <a:t> (2012) which estimated the gender wage gap in urban area in Iran. It finds that </a:t>
            </a:r>
            <a:r>
              <a:rPr lang="en-US" sz="1200" b="0" i="0" kern="1200" dirty="0" smtClean="0">
                <a:solidFill>
                  <a:schemeClr val="tx1"/>
                </a:solidFill>
                <a:effectLst/>
                <a:latin typeface="+mn-lt"/>
                <a:ea typeface="+mn-ea"/>
                <a:cs typeface="+mn-cs"/>
              </a:rPr>
              <a:t>the gender wage discrimination exists in the labor market but its magnitude in professional job groups is less than low skilled one. Furthermore, the wage differentials in the private sector are much higher than the public sector</a:t>
            </a:r>
            <a:endParaRPr lang="en-GB" dirty="0" smtClean="0"/>
          </a:p>
          <a:p>
            <a:pPr algn="l" rtl="0"/>
            <a:endParaRPr lang="en-GB" baseline="0" dirty="0" smtClean="0"/>
          </a:p>
          <a:p>
            <a:endParaRPr lang="en-GB" dirty="0"/>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2037399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a:t>
            </a:r>
            <a:r>
              <a:rPr lang="en-GB" sz="1200" kern="1200" baseline="0" dirty="0" smtClean="0">
                <a:solidFill>
                  <a:schemeClr val="tx1"/>
                </a:solidFill>
                <a:effectLst/>
                <a:latin typeface="+mn-lt"/>
                <a:ea typeface="+mn-ea"/>
                <a:cs typeface="+mn-cs"/>
              </a:rPr>
              <a:t> this paper we used </a:t>
            </a:r>
            <a:r>
              <a:rPr lang="en-GB" sz="1200" kern="1200" dirty="0" smtClean="0">
                <a:solidFill>
                  <a:schemeClr val="tx1"/>
                </a:solidFill>
                <a:effectLst/>
                <a:latin typeface="+mn-lt"/>
                <a:ea typeface="+mn-ea"/>
                <a:cs typeface="+mn-cs"/>
              </a:rPr>
              <a:t> the Household Expenditure and Income Survey data for year 2014. </a:t>
            </a:r>
            <a:r>
              <a:rPr lang="en-US" sz="1200" kern="1200" dirty="0" smtClean="0">
                <a:solidFill>
                  <a:schemeClr val="tx1"/>
                </a:solidFill>
                <a:effectLst/>
                <a:latin typeface="+mn-lt"/>
                <a:ea typeface="+mn-ea"/>
                <a:cs typeface="+mn-cs"/>
              </a:rPr>
              <a:t>This research focuses on the gender pay gap in urban areas.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total data includes 44770 townspeople aged 18-65 . Which includes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22068 women and 22702 men. Out of these, only 6 percent of women and 43 percent of men are employing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earning jobs and have an income.</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algn="l" rtl="0"/>
            <a:endParaRPr lang="en-GB" dirty="0"/>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345964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sz="1200" kern="1200" dirty="0" smtClean="0">
                <a:solidFill>
                  <a:schemeClr val="tx1"/>
                </a:solidFill>
                <a:effectLst/>
                <a:latin typeface="+mn-lt"/>
                <a:ea typeface="+mn-ea"/>
                <a:cs typeface="+mn-cs"/>
              </a:rPr>
              <a:t>The experimental model used in this study is an earnings function of Mincer (1974). The mincer earnings function is a single-equation model that explains wage income as a function of schooling and experience. A fundamental explanatory variable in the mincer’s wage equation is experience. Yet, most data used in the empirical literature of </a:t>
            </a:r>
            <a:r>
              <a:rPr lang="en-GB" sz="1200" kern="1200" dirty="0" err="1" smtClean="0">
                <a:solidFill>
                  <a:schemeClr val="tx1"/>
                </a:solidFill>
                <a:effectLst/>
                <a:latin typeface="+mn-lt"/>
                <a:ea typeface="+mn-ea"/>
                <a:cs typeface="+mn-cs"/>
              </a:rPr>
              <a:t>labor</a:t>
            </a:r>
            <a:r>
              <a:rPr lang="en-GB" sz="1200" kern="1200" dirty="0" smtClean="0">
                <a:solidFill>
                  <a:schemeClr val="tx1"/>
                </a:solidFill>
                <a:effectLst/>
                <a:latin typeface="+mn-lt"/>
                <a:ea typeface="+mn-ea"/>
                <a:cs typeface="+mn-cs"/>
              </a:rPr>
              <a:t> market doesn’t include direct amount of experience. </a:t>
            </a:r>
          </a:p>
          <a:p>
            <a:pPr algn="l" rtl="0"/>
            <a:r>
              <a:rPr lang="en-GB" sz="1200" kern="1200" dirty="0" smtClean="0">
                <a:solidFill>
                  <a:schemeClr val="tx1"/>
                </a:solidFill>
                <a:effectLst/>
                <a:latin typeface="+mn-lt"/>
                <a:ea typeface="+mn-ea"/>
                <a:cs typeface="+mn-cs"/>
              </a:rPr>
              <a:t>Therefore we will eliminate the variable of experience and will add the variable of age to the equation as a representative of experience. Furthermore, we used the logarithm of annual wage in place of hourly wage and 4 educational dummies in substitution of the schooling years. In addition, we will fit 5 dummies for professions and 6 dummies of activity in to the equation.</a:t>
            </a:r>
          </a:p>
          <a:p>
            <a:pPr algn="l" rtl="0"/>
            <a:endParaRPr lang="en-GB" sz="1200" kern="1200" dirty="0" smtClean="0">
              <a:solidFill>
                <a:schemeClr val="tx1"/>
              </a:solidFill>
              <a:effectLst/>
              <a:latin typeface="+mn-lt"/>
              <a:ea typeface="+mn-ea"/>
              <a:cs typeface="+mn-cs"/>
            </a:endParaRPr>
          </a:p>
          <a:p>
            <a:pPr algn="l" rtl="0"/>
            <a:r>
              <a:rPr lang="en-GB" sz="1200" kern="1200" dirty="0" smtClean="0">
                <a:solidFill>
                  <a:schemeClr val="tx1"/>
                </a:solidFill>
                <a:effectLst/>
                <a:latin typeface="+mn-lt"/>
                <a:ea typeface="+mn-ea"/>
                <a:cs typeface="+mn-cs"/>
              </a:rPr>
              <a:t> private</a:t>
            </a:r>
            <a:r>
              <a:rPr lang="en-GB" sz="1200" kern="1200" baseline="0" dirty="0" smtClean="0">
                <a:solidFill>
                  <a:schemeClr val="tx1"/>
                </a:solidFill>
                <a:effectLst/>
                <a:latin typeface="+mn-lt"/>
                <a:ea typeface="+mn-ea"/>
                <a:cs typeface="+mn-cs"/>
              </a:rPr>
              <a:t> dummy is also added to the equation in order to compare wage gap between private and public sectors.  </a:t>
            </a:r>
            <a:r>
              <a:rPr lang="en-US" sz="1200" kern="1200" baseline="0" dirty="0" smtClean="0">
                <a:solidFill>
                  <a:schemeClr val="tx1"/>
                </a:solidFill>
                <a:effectLst/>
                <a:latin typeface="+mn-lt"/>
                <a:ea typeface="+mn-ea"/>
                <a:cs typeface="+mn-cs"/>
              </a:rPr>
              <a:t>Finally we estimate this equation using both quantile regression and OLS </a:t>
            </a:r>
            <a:r>
              <a:rPr lang="en-GB" dirty="0" smtClean="0"/>
              <a:t>Techniques.</a:t>
            </a:r>
            <a:endParaRPr lang="en-GB" sz="1200" kern="1200" dirty="0">
              <a:solidFill>
                <a:schemeClr val="tx1"/>
              </a:solidFill>
              <a:effectLst/>
              <a:latin typeface="+mn-lt"/>
              <a:ea typeface="+mn-ea"/>
              <a:cs typeface="+mn-cs"/>
            </a:endParaRPr>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2733540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n w="0"/>
                <a:effectLst>
                  <a:outerShdw blurRad="38100" dist="38100" dir="2700000" algn="tl">
                    <a:srgbClr val="000000">
                      <a:alpha val="43137"/>
                    </a:srgbClr>
                  </a:outerShdw>
                </a:effectLst>
              </a:rPr>
              <a:t>Suppose two groups assigned to A and B, </a:t>
            </a:r>
            <a:r>
              <a:rPr lang="en-US" dirty="0" smtClean="0">
                <a:ln w="0"/>
                <a:effectLst>
                  <a:outerShdw blurRad="38100" dist="38100" dir="2700000" algn="tl">
                    <a:srgbClr val="000000">
                      <a:alpha val="43137"/>
                    </a:srgbClr>
                  </a:outerShdw>
                </a:effectLst>
              </a:rPr>
              <a:t>And a result variable 𝒚, And a set of </a:t>
            </a:r>
            <a:r>
              <a:rPr lang="en-US" dirty="0" err="1" smtClean="0">
                <a:ln w="0"/>
                <a:effectLst>
                  <a:outerShdw blurRad="38100" dist="38100" dir="2700000" algn="tl">
                    <a:srgbClr val="000000">
                      <a:alpha val="43137"/>
                    </a:srgbClr>
                  </a:outerShdw>
                </a:effectLst>
              </a:rPr>
              <a:t>regressors</a:t>
            </a:r>
            <a:r>
              <a:rPr lang="en-US" dirty="0" smtClean="0">
                <a:ln w="0"/>
                <a:effectLst>
                  <a:outerShdw blurRad="38100" dist="38100" dir="2700000" algn="tl">
                    <a:srgbClr val="000000">
                      <a:alpha val="43137"/>
                    </a:srgbClr>
                  </a:outerShdw>
                </a:effectLst>
              </a:rPr>
              <a:t> 𝑿: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n w="0"/>
              <a:effectLst>
                <a:outerShdw blurRad="38100" dist="38100" dir="2700000" algn="tl">
                  <a:srgbClr val="000000">
                    <a:alpha val="43137"/>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n w="0"/>
                <a:effectLst>
                  <a:outerShdw blurRad="38100" dist="38100" dir="2700000" algn="tl">
                    <a:srgbClr val="000000">
                      <a:alpha val="43137"/>
                    </a:srgbClr>
                  </a:outerShdw>
                </a:effectLst>
              </a:rPr>
              <a:t>the Oaxaca- blinder decomposition, decomposes the gender wage gap into 2 part: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n w="0"/>
                <a:effectLst>
                  <a:outerShdw blurRad="38100" dist="38100" dir="2700000" algn="tl">
                    <a:srgbClr val="000000">
                      <a:alpha val="43137"/>
                    </a:srgbClr>
                  </a:outerShdw>
                </a:effectLst>
              </a:rPr>
              <a:t>A part related to the gender characteristics and a part which can be attributed to the discrimination.</a:t>
            </a:r>
          </a:p>
          <a:p>
            <a:pPr algn="l" rtl="0"/>
            <a:endParaRPr lang="en-GB" dirty="0"/>
          </a:p>
        </p:txBody>
      </p:sp>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4020305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lgn="l" rtl="0"/>
                <a:r>
                  <a:rPr lang="en-GB" sz="1200" kern="1200" dirty="0" smtClean="0">
                    <a:solidFill>
                      <a:schemeClr val="tx1"/>
                    </a:solidFill>
                    <a:effectLst/>
                    <a:latin typeface="+mn-lt"/>
                    <a:ea typeface="+mn-ea"/>
                    <a:cs typeface="+mn-cs"/>
                  </a:rPr>
                  <a:t>Denote women’s and men’s returns by </a:t>
                </a:r>
                <a14:m>
                  <m:oMath xmlns:m="http://schemas.openxmlformats.org/officeDocument/2006/math">
                    <m:sSup>
                      <m:sSupPr>
                        <m:ctrlPr>
                          <a:rPr lang="en-GB" sz="1200" i="1" kern="1200">
                            <a:solidFill>
                              <a:schemeClr val="tx1"/>
                            </a:solidFill>
                            <a:effectLst/>
                            <a:latin typeface="Cambria Math" panose="02040503050406030204" pitchFamily="18" charset="0"/>
                            <a:ea typeface="+mn-ea"/>
                            <a:cs typeface="+mn-cs"/>
                          </a:rPr>
                        </m:ctrlPr>
                      </m:sSupPr>
                      <m:e>
                        <m:r>
                          <a:rPr lang="en-GB" sz="1200" i="1" kern="1200">
                            <a:solidFill>
                              <a:schemeClr val="tx1"/>
                            </a:solidFill>
                            <a:effectLst/>
                            <a:latin typeface="Cambria Math" panose="02040503050406030204" pitchFamily="18" charset="0"/>
                            <a:ea typeface="+mn-ea"/>
                            <a:cs typeface="+mn-cs"/>
                          </a:rPr>
                          <m:t>𝛽</m:t>
                        </m:r>
                      </m:e>
                      <m:sup>
                        <m:r>
                          <a:rPr lang="en-GB" sz="1200" i="1" kern="1200">
                            <a:solidFill>
                              <a:schemeClr val="tx1"/>
                            </a:solidFill>
                            <a:effectLst/>
                            <a:latin typeface="Cambria Math" panose="02040503050406030204" pitchFamily="18" charset="0"/>
                            <a:ea typeface="+mn-ea"/>
                            <a:cs typeface="+mn-cs"/>
                          </a:rPr>
                          <m:t>𝑓</m:t>
                        </m:r>
                      </m:sup>
                    </m:sSup>
                  </m:oMath>
                </a14:m>
                <a:r>
                  <a:rPr lang="en-GB" sz="1200" kern="1200" dirty="0">
                    <a:solidFill>
                      <a:schemeClr val="tx1"/>
                    </a:solidFill>
                    <a:effectLst/>
                    <a:latin typeface="+mn-lt"/>
                    <a:ea typeface="+mn-ea"/>
                    <a:cs typeface="+mn-cs"/>
                  </a:rPr>
                  <a:t> and </a:t>
                </a:r>
                <a14:m>
                  <m:oMath xmlns:m="http://schemas.openxmlformats.org/officeDocument/2006/math">
                    <m:sSup>
                      <m:sSupPr>
                        <m:ctrlPr>
                          <a:rPr lang="en-GB" sz="1200" i="1" kern="1200">
                            <a:solidFill>
                              <a:schemeClr val="tx1"/>
                            </a:solidFill>
                            <a:effectLst/>
                            <a:latin typeface="Cambria Math" panose="02040503050406030204" pitchFamily="18" charset="0"/>
                            <a:ea typeface="+mn-ea"/>
                            <a:cs typeface="+mn-cs"/>
                          </a:rPr>
                        </m:ctrlPr>
                      </m:sSupPr>
                      <m:e>
                        <m:r>
                          <a:rPr lang="en-GB" sz="1200" i="1" kern="1200">
                            <a:solidFill>
                              <a:schemeClr val="tx1"/>
                            </a:solidFill>
                            <a:effectLst/>
                            <a:latin typeface="Cambria Math" panose="02040503050406030204" pitchFamily="18" charset="0"/>
                            <a:ea typeface="+mn-ea"/>
                            <a:cs typeface="+mn-cs"/>
                          </a:rPr>
                          <m:t>𝛽</m:t>
                        </m:r>
                      </m:e>
                      <m:sup>
                        <m:r>
                          <a:rPr lang="en-GB" sz="1200" i="1" kern="1200">
                            <a:solidFill>
                              <a:schemeClr val="tx1"/>
                            </a:solidFill>
                            <a:effectLst/>
                            <a:latin typeface="Cambria Math" panose="02040503050406030204" pitchFamily="18" charset="0"/>
                            <a:ea typeface="+mn-ea"/>
                            <a:cs typeface="+mn-cs"/>
                          </a:rPr>
                          <m:t>𝑚</m:t>
                        </m:r>
                      </m:sup>
                    </m:sSup>
                  </m:oMath>
                </a14:m>
                <a:r>
                  <a:rPr lang="en-GB" sz="1200" kern="1200" dirty="0">
                    <a:solidFill>
                      <a:schemeClr val="tx1"/>
                    </a:solidFill>
                    <a:effectLst/>
                    <a:latin typeface="+mn-lt"/>
                    <a:ea typeface="+mn-ea"/>
                    <a:cs typeface="+mn-cs"/>
                  </a:rPr>
                  <a:t> , and their characteristics by </a:t>
                </a:r>
                <a14:m>
                  <m:oMath xmlns:m="http://schemas.openxmlformats.org/officeDocument/2006/math">
                    <m:sSup>
                      <m:sSupPr>
                        <m:ctrlPr>
                          <a:rPr lang="en-GB" sz="1200" i="1" kern="1200">
                            <a:solidFill>
                              <a:schemeClr val="tx1"/>
                            </a:solidFill>
                            <a:effectLst/>
                            <a:latin typeface="Cambria Math" panose="02040503050406030204" pitchFamily="18" charset="0"/>
                            <a:ea typeface="+mn-ea"/>
                            <a:cs typeface="+mn-cs"/>
                          </a:rPr>
                        </m:ctrlPr>
                      </m:sSupPr>
                      <m:e>
                        <m:r>
                          <a:rPr lang="en-GB" sz="1200" i="1" kern="1200">
                            <a:solidFill>
                              <a:schemeClr val="tx1"/>
                            </a:solidFill>
                            <a:effectLst/>
                            <a:latin typeface="Cambria Math" panose="02040503050406030204" pitchFamily="18" charset="0"/>
                            <a:ea typeface="+mn-ea"/>
                            <a:cs typeface="+mn-cs"/>
                          </a:rPr>
                          <m:t>𝑥</m:t>
                        </m:r>
                      </m:e>
                      <m:sup>
                        <m:r>
                          <a:rPr lang="en-GB" sz="1200" i="1" kern="1200">
                            <a:solidFill>
                              <a:schemeClr val="tx1"/>
                            </a:solidFill>
                            <a:effectLst/>
                            <a:latin typeface="Cambria Math" panose="02040503050406030204" pitchFamily="18" charset="0"/>
                            <a:ea typeface="+mn-ea"/>
                            <a:cs typeface="+mn-cs"/>
                          </a:rPr>
                          <m:t>𝑓</m:t>
                        </m:r>
                      </m:sup>
                    </m:sSup>
                  </m:oMath>
                </a14:m>
                <a:r>
                  <a:rPr lang="en-GB" sz="1200" kern="1200" dirty="0">
                    <a:solidFill>
                      <a:schemeClr val="tx1"/>
                    </a:solidFill>
                    <a:effectLst/>
                    <a:latin typeface="+mn-lt"/>
                    <a:ea typeface="+mn-ea"/>
                    <a:cs typeface="+mn-cs"/>
                  </a:rPr>
                  <a:t> and </a:t>
                </a:r>
                <a14:m>
                  <m:oMath xmlns:m="http://schemas.openxmlformats.org/officeDocument/2006/math">
                    <m:sSup>
                      <m:sSupPr>
                        <m:ctrlPr>
                          <a:rPr lang="en-GB" sz="1200" i="1" kern="1200">
                            <a:solidFill>
                              <a:schemeClr val="tx1"/>
                            </a:solidFill>
                            <a:effectLst/>
                            <a:latin typeface="Cambria Math" panose="02040503050406030204" pitchFamily="18" charset="0"/>
                            <a:ea typeface="+mn-ea"/>
                            <a:cs typeface="+mn-cs"/>
                          </a:rPr>
                        </m:ctrlPr>
                      </m:sSupPr>
                      <m:e>
                        <m:r>
                          <a:rPr lang="en-GB" sz="1200" i="1" kern="1200">
                            <a:solidFill>
                              <a:schemeClr val="tx1"/>
                            </a:solidFill>
                            <a:effectLst/>
                            <a:latin typeface="Cambria Math" panose="02040503050406030204" pitchFamily="18" charset="0"/>
                            <a:ea typeface="+mn-ea"/>
                            <a:cs typeface="+mn-cs"/>
                          </a:rPr>
                          <m:t>𝑥</m:t>
                        </m:r>
                      </m:e>
                      <m:sup>
                        <m:r>
                          <a:rPr lang="en-GB" sz="1200" i="1" kern="1200">
                            <a:solidFill>
                              <a:schemeClr val="tx1"/>
                            </a:solidFill>
                            <a:effectLst/>
                            <a:latin typeface="Cambria Math" panose="02040503050406030204" pitchFamily="18" charset="0"/>
                            <a:ea typeface="+mn-ea"/>
                            <a:cs typeface="+mn-cs"/>
                          </a:rPr>
                          <m:t>𝑚</m:t>
                        </m:r>
                      </m:sup>
                    </m:sSup>
                  </m:oMath>
                </a14:m>
                <a:r>
                  <a:rPr lang="en-GB" sz="1200" kern="1200" dirty="0">
                    <a:solidFill>
                      <a:schemeClr val="tx1"/>
                    </a:solidFill>
                    <a:effectLst/>
                    <a:latin typeface="+mn-lt"/>
                    <a:ea typeface="+mn-ea"/>
                    <a:cs typeface="+mn-cs"/>
                  </a:rPr>
                  <a:t> respectively. The idea is to generate a counterfactual density, in particular, the female log wage density that would arise if women were given </a:t>
                </a:r>
                <a:r>
                  <a:rPr lang="en-GB" sz="1200" i="1" kern="1200" dirty="0">
                    <a:solidFill>
                      <a:schemeClr val="tx1"/>
                    </a:solidFill>
                    <a:effectLst/>
                    <a:latin typeface="+mn-lt"/>
                    <a:ea typeface="+mn-ea"/>
                    <a:cs typeface="+mn-cs"/>
                  </a:rPr>
                  <a:t>men’s </a:t>
                </a:r>
                <a:r>
                  <a:rPr lang="en-GB" sz="1200" kern="1200" dirty="0">
                    <a:solidFill>
                      <a:schemeClr val="tx1"/>
                    </a:solidFill>
                    <a:effectLst/>
                    <a:latin typeface="+mn-lt"/>
                    <a:ea typeface="+mn-ea"/>
                    <a:cs typeface="+mn-cs"/>
                  </a:rPr>
                  <a:t>labour market characteristics but continued to be ‘</a:t>
                </a:r>
                <a:r>
                  <a:rPr lang="en-GB" sz="1200" i="1" kern="1200" dirty="0">
                    <a:solidFill>
                      <a:schemeClr val="tx1"/>
                    </a:solidFill>
                    <a:effectLst/>
                    <a:latin typeface="+mn-lt"/>
                    <a:ea typeface="+mn-ea"/>
                    <a:cs typeface="+mn-cs"/>
                  </a:rPr>
                  <a:t>paid like women</a:t>
                </a:r>
                <a:r>
                  <a:rPr lang="en-GB" sz="1200" kern="1200" dirty="0" smtClean="0">
                    <a:solidFill>
                      <a:schemeClr val="tx1"/>
                    </a:solidFill>
                    <a:effectLst/>
                    <a:latin typeface="+mn-lt"/>
                    <a:ea typeface="+mn-ea"/>
                    <a:cs typeface="+mn-cs"/>
                  </a:rPr>
                  <a:t>’.</a:t>
                </a:r>
              </a:p>
              <a:p>
                <a:pPr algn="l" rtl="0"/>
                <a:endParaRPr lang="en-GB" sz="1200" kern="1200" dirty="0">
                  <a:solidFill>
                    <a:schemeClr val="tx1"/>
                  </a:solidFill>
                  <a:effectLst/>
                  <a:latin typeface="+mn-lt"/>
                  <a:ea typeface="+mn-ea"/>
                  <a:cs typeface="+mn-cs"/>
                </a:endParaRPr>
              </a:p>
              <a:p>
                <a:pPr algn="l" rtl="0"/>
                <a:r>
                  <a:rPr lang="en-GB" sz="1200" kern="1200" dirty="0">
                    <a:solidFill>
                      <a:schemeClr val="tx1"/>
                    </a:solidFill>
                    <a:effectLst/>
                    <a:latin typeface="+mn-lt"/>
                    <a:ea typeface="+mn-ea"/>
                    <a:cs typeface="+mn-cs"/>
                  </a:rPr>
                  <a:t>Hence in the situation where identical men and women possess same productive characteristics (</a:t>
                </a:r>
                <a14:m>
                  <m:oMath xmlns:m="http://schemas.openxmlformats.org/officeDocument/2006/math">
                    <m:sSup>
                      <m:sSupPr>
                        <m:ctrlPr>
                          <a:rPr lang="en-GB"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𝛽</m:t>
                        </m:r>
                      </m:e>
                      <m:sup>
                        <m:r>
                          <a:rPr lang="en-US" sz="1200" i="1" kern="1200">
                            <a:solidFill>
                              <a:schemeClr val="tx1"/>
                            </a:solidFill>
                            <a:effectLst/>
                            <a:latin typeface="Cambria Math" panose="02040503050406030204" pitchFamily="18" charset="0"/>
                            <a:ea typeface="+mn-ea"/>
                            <a:cs typeface="+mn-cs"/>
                          </a:rPr>
                          <m:t>𝑓</m:t>
                        </m:r>
                      </m:sup>
                    </m:sSup>
                  </m:oMath>
                </a14:m>
                <a:r>
                  <a:rPr lang="ar-SA" sz="1200" kern="1200" dirty="0">
                    <a:solidFill>
                      <a:schemeClr val="tx1"/>
                    </a:solidFill>
                    <a:effectLst/>
                    <a:latin typeface="+mn-lt"/>
                    <a:ea typeface="+mn-ea"/>
                    <a:cs typeface="+mn-cs"/>
                  </a:rPr>
                  <a:t>=</a:t>
                </a:r>
                <a14:m>
                  <m:oMath xmlns:m="http://schemas.openxmlformats.org/officeDocument/2006/math">
                    <m:sSup>
                      <m:sSupPr>
                        <m:ctrlPr>
                          <a:rPr lang="en-GB" sz="1200" i="1" kern="1200">
                            <a:solidFill>
                              <a:schemeClr val="tx1"/>
                            </a:solidFill>
                            <a:effectLst/>
                            <a:latin typeface="Cambria Math" panose="02040503050406030204" pitchFamily="18" charset="0"/>
                            <a:ea typeface="+mn-ea"/>
                            <a:cs typeface="+mn-cs"/>
                          </a:rPr>
                        </m:ctrlPr>
                      </m:sSupPr>
                      <m:e>
                        <m:r>
                          <a:rPr lang="en-US" sz="1200" i="1" kern="1200">
                            <a:solidFill>
                              <a:schemeClr val="tx1"/>
                            </a:solidFill>
                            <a:effectLst/>
                            <a:latin typeface="Cambria Math" panose="02040503050406030204" pitchFamily="18" charset="0"/>
                            <a:ea typeface="+mn-ea"/>
                            <a:cs typeface="+mn-cs"/>
                          </a:rPr>
                          <m:t>𝛽</m:t>
                        </m:r>
                      </m:e>
                      <m:sup>
                        <m:r>
                          <a:rPr lang="en-US" sz="1200" i="1" kern="1200">
                            <a:solidFill>
                              <a:schemeClr val="tx1"/>
                            </a:solidFill>
                            <a:effectLst/>
                            <a:latin typeface="Cambria Math" panose="02040503050406030204" pitchFamily="18" charset="0"/>
                            <a:ea typeface="+mn-ea"/>
                            <a:cs typeface="+mn-cs"/>
                          </a:rPr>
                          <m:t>𝑚</m:t>
                        </m:r>
                      </m:sup>
                    </m:sSup>
                  </m:oMath>
                </a14:m>
                <a:r>
                  <a:rPr lang="en-GB" sz="1200" kern="1200" dirty="0">
                    <a:solidFill>
                      <a:schemeClr val="tx1"/>
                    </a:solidFill>
                    <a:effectLst/>
                    <a:latin typeface="+mn-lt"/>
                    <a:ea typeface="+mn-ea"/>
                    <a:cs typeface="+mn-cs"/>
                  </a:rPr>
                  <a:t>), men’s wages would be equal to the women’s wages, and no pay gap will be observed. Therefore, observed wage differences can be attributed to unequal treatment by gender, or other unobserved heterogeneity that the model fails to capture.</a:t>
                </a:r>
              </a:p>
              <a:p>
                <a:pPr algn="l"/>
                <a:endParaRPr lang="en-GB" dirty="0"/>
              </a:p>
            </p:txBody>
          </p:sp>
        </mc:Choice>
        <mc:Fallback xmlns="">
          <p:sp>
            <p:nvSpPr>
              <p:cNvPr id="3" name="Notes Placeholder 2"/>
              <p:cNvSpPr>
                <a:spLocks noGrp="1"/>
              </p:cNvSpPr>
              <p:nvPr>
                <p:ph type="body" idx="1"/>
              </p:nvPr>
            </p:nvSpPr>
            <p:spPr/>
            <p:txBody>
              <a:bodyPr/>
              <a:lstStyle/>
              <a:p>
                <a:pPr algn="l" rtl="0"/>
                <a:r>
                  <a:rPr lang="en-GB" sz="1200" kern="1200" dirty="0" smtClean="0">
                    <a:solidFill>
                      <a:schemeClr val="tx1"/>
                    </a:solidFill>
                    <a:effectLst/>
                    <a:latin typeface="+mn-lt"/>
                    <a:ea typeface="+mn-ea"/>
                    <a:cs typeface="+mn-cs"/>
                  </a:rPr>
                  <a:t>Denote women’s and men’s returns by </a:t>
                </a:r>
                <a:r>
                  <a:rPr lang="en-GB" sz="1200" i="0" kern="1200">
                    <a:solidFill>
                      <a:schemeClr val="tx1"/>
                    </a:solidFill>
                    <a:effectLst/>
                    <a:latin typeface="+mn-lt"/>
                    <a:ea typeface="+mn-ea"/>
                    <a:cs typeface="+mn-cs"/>
                  </a:rPr>
                  <a:t>𝛽^𝑓</a:t>
                </a:r>
                <a:r>
                  <a:rPr lang="en-GB" sz="1200" kern="1200" dirty="0">
                    <a:solidFill>
                      <a:schemeClr val="tx1"/>
                    </a:solidFill>
                    <a:effectLst/>
                    <a:latin typeface="+mn-lt"/>
                    <a:ea typeface="+mn-ea"/>
                    <a:cs typeface="+mn-cs"/>
                  </a:rPr>
                  <a:t> and </a:t>
                </a:r>
                <a:r>
                  <a:rPr lang="en-GB" sz="1200" i="0" kern="1200">
                    <a:solidFill>
                      <a:schemeClr val="tx1"/>
                    </a:solidFill>
                    <a:effectLst/>
                    <a:latin typeface="+mn-lt"/>
                    <a:ea typeface="+mn-ea"/>
                    <a:cs typeface="+mn-cs"/>
                  </a:rPr>
                  <a:t>𝛽^𝑚</a:t>
                </a:r>
                <a:r>
                  <a:rPr lang="en-GB" sz="1200" kern="1200" dirty="0">
                    <a:solidFill>
                      <a:schemeClr val="tx1"/>
                    </a:solidFill>
                    <a:effectLst/>
                    <a:latin typeface="+mn-lt"/>
                    <a:ea typeface="+mn-ea"/>
                    <a:cs typeface="+mn-cs"/>
                  </a:rPr>
                  <a:t> , and their characteristics by </a:t>
                </a:r>
                <a:r>
                  <a:rPr lang="en-GB" sz="1200" i="0" kern="1200">
                    <a:solidFill>
                      <a:schemeClr val="tx1"/>
                    </a:solidFill>
                    <a:effectLst/>
                    <a:latin typeface="+mn-lt"/>
                    <a:ea typeface="+mn-ea"/>
                    <a:cs typeface="+mn-cs"/>
                  </a:rPr>
                  <a:t>𝑥^𝑓</a:t>
                </a:r>
                <a:r>
                  <a:rPr lang="en-GB" sz="1200" kern="1200" dirty="0">
                    <a:solidFill>
                      <a:schemeClr val="tx1"/>
                    </a:solidFill>
                    <a:effectLst/>
                    <a:latin typeface="+mn-lt"/>
                    <a:ea typeface="+mn-ea"/>
                    <a:cs typeface="+mn-cs"/>
                  </a:rPr>
                  <a:t> and </a:t>
                </a:r>
                <a:r>
                  <a:rPr lang="en-GB" sz="1200" i="0" kern="1200">
                    <a:solidFill>
                      <a:schemeClr val="tx1"/>
                    </a:solidFill>
                    <a:effectLst/>
                    <a:latin typeface="+mn-lt"/>
                    <a:ea typeface="+mn-ea"/>
                    <a:cs typeface="+mn-cs"/>
                  </a:rPr>
                  <a:t>𝑥^𝑚</a:t>
                </a:r>
                <a:r>
                  <a:rPr lang="en-GB" sz="1200" kern="1200" dirty="0">
                    <a:solidFill>
                      <a:schemeClr val="tx1"/>
                    </a:solidFill>
                    <a:effectLst/>
                    <a:latin typeface="+mn-lt"/>
                    <a:ea typeface="+mn-ea"/>
                    <a:cs typeface="+mn-cs"/>
                  </a:rPr>
                  <a:t> respectively. The idea is to generate a counterfactual density, in particular, the female log wage density that would arise if women were given </a:t>
                </a:r>
                <a:r>
                  <a:rPr lang="en-GB" sz="1200" i="1" kern="1200" dirty="0">
                    <a:solidFill>
                      <a:schemeClr val="tx1"/>
                    </a:solidFill>
                    <a:effectLst/>
                    <a:latin typeface="+mn-lt"/>
                    <a:ea typeface="+mn-ea"/>
                    <a:cs typeface="+mn-cs"/>
                  </a:rPr>
                  <a:t>men’s </a:t>
                </a:r>
                <a:r>
                  <a:rPr lang="en-GB" sz="1200" kern="1200" dirty="0">
                    <a:solidFill>
                      <a:schemeClr val="tx1"/>
                    </a:solidFill>
                    <a:effectLst/>
                    <a:latin typeface="+mn-lt"/>
                    <a:ea typeface="+mn-ea"/>
                    <a:cs typeface="+mn-cs"/>
                  </a:rPr>
                  <a:t>labour market characteristics but continued to be ‘</a:t>
                </a:r>
                <a:r>
                  <a:rPr lang="en-GB" sz="1200" i="1" kern="1200" dirty="0">
                    <a:solidFill>
                      <a:schemeClr val="tx1"/>
                    </a:solidFill>
                    <a:effectLst/>
                    <a:latin typeface="+mn-lt"/>
                    <a:ea typeface="+mn-ea"/>
                    <a:cs typeface="+mn-cs"/>
                  </a:rPr>
                  <a:t>paid like women</a:t>
                </a:r>
                <a:r>
                  <a:rPr lang="en-GB" sz="1200" kern="1200" dirty="0" smtClean="0">
                    <a:solidFill>
                      <a:schemeClr val="tx1"/>
                    </a:solidFill>
                    <a:effectLst/>
                    <a:latin typeface="+mn-lt"/>
                    <a:ea typeface="+mn-ea"/>
                    <a:cs typeface="+mn-cs"/>
                  </a:rPr>
                  <a:t>’.</a:t>
                </a:r>
              </a:p>
              <a:p>
                <a:pPr algn="l" rtl="0"/>
                <a:endParaRPr lang="en-GB" sz="1200" kern="1200" dirty="0">
                  <a:solidFill>
                    <a:schemeClr val="tx1"/>
                  </a:solidFill>
                  <a:effectLst/>
                  <a:latin typeface="+mn-lt"/>
                  <a:ea typeface="+mn-ea"/>
                  <a:cs typeface="+mn-cs"/>
                </a:endParaRPr>
              </a:p>
              <a:p>
                <a:pPr algn="l" rtl="0"/>
                <a:r>
                  <a:rPr lang="en-GB" sz="1200" kern="1200" dirty="0">
                    <a:solidFill>
                      <a:schemeClr val="tx1"/>
                    </a:solidFill>
                    <a:effectLst/>
                    <a:latin typeface="+mn-lt"/>
                    <a:ea typeface="+mn-ea"/>
                    <a:cs typeface="+mn-cs"/>
                  </a:rPr>
                  <a:t>Hence in the situation where identical men and women possess same productive characteristics (</a:t>
                </a:r>
                <a:r>
                  <a:rPr lang="en-US" sz="1200" i="0" kern="1200">
                    <a:solidFill>
                      <a:schemeClr val="tx1"/>
                    </a:solidFill>
                    <a:effectLst/>
                    <a:latin typeface="+mn-lt"/>
                    <a:ea typeface="+mn-ea"/>
                    <a:cs typeface="+mn-cs"/>
                  </a:rPr>
                  <a:t>𝛽</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𝑓</a:t>
                </a:r>
                <a:r>
                  <a:rPr lang="ar-SA" sz="1200" kern="1200" dirty="0">
                    <a:solidFill>
                      <a:schemeClr val="tx1"/>
                    </a:solidFill>
                    <a:effectLst/>
                    <a:latin typeface="+mn-lt"/>
                    <a:ea typeface="+mn-ea"/>
                    <a:cs typeface="+mn-cs"/>
                  </a:rPr>
                  <a:t>=</a:t>
                </a:r>
                <a:r>
                  <a:rPr lang="en-US" sz="1200" i="0" kern="1200">
                    <a:solidFill>
                      <a:schemeClr val="tx1"/>
                    </a:solidFill>
                    <a:effectLst/>
                    <a:latin typeface="+mn-lt"/>
                    <a:ea typeface="+mn-ea"/>
                    <a:cs typeface="+mn-cs"/>
                  </a:rPr>
                  <a:t>𝛽</a:t>
                </a:r>
                <a:r>
                  <a:rPr lang="en-GB" sz="1200" i="0" kern="1200">
                    <a:solidFill>
                      <a:schemeClr val="tx1"/>
                    </a:solidFill>
                    <a:effectLst/>
                    <a:latin typeface="+mn-lt"/>
                    <a:ea typeface="+mn-ea"/>
                    <a:cs typeface="+mn-cs"/>
                  </a:rPr>
                  <a:t>^</a:t>
                </a:r>
                <a:r>
                  <a:rPr lang="en-US" sz="1200" i="0" kern="1200">
                    <a:solidFill>
                      <a:schemeClr val="tx1"/>
                    </a:solidFill>
                    <a:effectLst/>
                    <a:latin typeface="+mn-lt"/>
                    <a:ea typeface="+mn-ea"/>
                    <a:cs typeface="+mn-cs"/>
                  </a:rPr>
                  <a:t>𝑚</a:t>
                </a:r>
                <a:r>
                  <a:rPr lang="en-GB" sz="1200" kern="1200" dirty="0">
                    <a:solidFill>
                      <a:schemeClr val="tx1"/>
                    </a:solidFill>
                    <a:effectLst/>
                    <a:latin typeface="+mn-lt"/>
                    <a:ea typeface="+mn-ea"/>
                    <a:cs typeface="+mn-cs"/>
                  </a:rPr>
                  <a:t>), men’s wages would be equal to the women’s wages, and no pay gap will be observed. Therefore, observed wage differences can be attributed to unequal treatment by gender, or other unobserved heterogeneity that the model fails to capture.</a:t>
                </a:r>
              </a:p>
              <a:p>
                <a:pPr algn="l"/>
                <a:endParaRPr lang="en-GB" dirty="0"/>
              </a:p>
            </p:txBody>
          </p:sp>
        </mc:Fallback>
      </mc:AlternateContent>
      <p:sp>
        <p:nvSpPr>
          <p:cNvPr id="4" name="Footer Placeholder 3"/>
          <p:cNvSpPr>
            <a:spLocks noGrp="1"/>
          </p:cNvSpPr>
          <p:nvPr>
            <p:ph type="ftr" sz="quarter" idx="10"/>
          </p:nvPr>
        </p:nvSpPr>
        <p:spPr/>
        <p:txBody>
          <a:bodyPr/>
          <a:lstStyle/>
          <a:p>
            <a:endParaRPr lang="fa-IR"/>
          </a:p>
        </p:txBody>
      </p:sp>
    </p:spTree>
    <p:extLst>
      <p:ext uri="{BB962C8B-B14F-4D97-AF65-F5344CB8AC3E}">
        <p14:creationId xmlns:p14="http://schemas.microsoft.com/office/powerpoint/2010/main" val="2213778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2091283049"/>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949"/>
          </a:xfrm>
          <a:prstGeom prst="rect">
            <a:avLst/>
          </a:prstGeom>
        </p:spPr>
      </p:pic>
      <p:sp>
        <p:nvSpPr>
          <p:cNvPr id="7" name="Text Placeholder 6"/>
          <p:cNvSpPr>
            <a:spLocks noGrp="1"/>
          </p:cNvSpPr>
          <p:nvPr>
            <p:ph type="body" sz="quarter" idx="13"/>
          </p:nvPr>
        </p:nvSpPr>
        <p:spPr>
          <a:xfrm>
            <a:off x="817581" y="1484556"/>
            <a:ext cx="10693101" cy="4658060"/>
          </a:xfrm>
        </p:spPr>
        <p:txBody>
          <a:bodyPr>
            <a:normAutofit/>
          </a:bodyPr>
          <a:lstStyle>
            <a:lvl1pPr marL="0" indent="0" algn="l" rtl="0">
              <a:buNone/>
              <a:defRPr sz="2800" baseline="0"/>
            </a:lvl1pPr>
          </a:lstStyle>
          <a:p>
            <a:pPr lvl="0"/>
            <a:endParaRPr lang="fa-IR" dirty="0"/>
          </a:p>
        </p:txBody>
      </p:sp>
      <p:sp>
        <p:nvSpPr>
          <p:cNvPr id="8" name="Slide Number Placeholder 20"/>
          <p:cNvSpPr>
            <a:spLocks noGrp="1"/>
          </p:cNvSpPr>
          <p:nvPr>
            <p:ph type="sldNum" sz="quarter" idx="20"/>
          </p:nvPr>
        </p:nvSpPr>
        <p:spPr>
          <a:xfrm>
            <a:off x="11359178" y="6356251"/>
            <a:ext cx="495748" cy="365125"/>
          </a:xfrm>
        </p:spPr>
        <p:txBody>
          <a:bodyPr/>
          <a:lstStyle>
            <a:lvl1pPr algn="l" rtl="0">
              <a:defRPr/>
            </a:lvl1pPr>
          </a:lstStyle>
          <a:p>
            <a:fld id="{6004038C-790E-4E1F-AFA3-7A2D322ABF52}" type="slidenum">
              <a:rPr lang="fa-IR" smtClean="0"/>
              <a:pPr/>
              <a:t>‹#›</a:t>
            </a:fld>
            <a:endParaRPr lang="fa-IR" dirty="0"/>
          </a:p>
        </p:txBody>
      </p:sp>
      <p:sp>
        <p:nvSpPr>
          <p:cNvPr id="11" name="Text Placeholder 4"/>
          <p:cNvSpPr>
            <a:spLocks noGrp="1"/>
          </p:cNvSpPr>
          <p:nvPr>
            <p:ph type="body" sz="quarter" idx="21" hasCustomPrompt="1"/>
          </p:nvPr>
        </p:nvSpPr>
        <p:spPr>
          <a:xfrm>
            <a:off x="3432175" y="6227408"/>
            <a:ext cx="6002338" cy="641350"/>
          </a:xfrm>
          <a:ln>
            <a:noFill/>
          </a:ln>
        </p:spPr>
        <p:style>
          <a:lnRef idx="1">
            <a:schemeClr val="accent3"/>
          </a:lnRef>
          <a:fillRef idx="2">
            <a:schemeClr val="accent3"/>
          </a:fillRef>
          <a:effectRef idx="1">
            <a:schemeClr val="accent3"/>
          </a:effectRef>
          <a:fontRef idx="none"/>
        </p:style>
        <p:txBody>
          <a:bodyPr anchor="ctr">
            <a:normAutofit/>
          </a:bodyPr>
          <a:lstStyle>
            <a:lvl1pPr marL="0" indent="0" algn="ctr" rtl="0">
              <a:buNone/>
              <a:defRPr sz="1050" baseline="0"/>
            </a:lvl1pPr>
          </a:lstStyle>
          <a:p>
            <a:pPr lvl="0"/>
            <a:r>
              <a:rPr lang="en-US" sz="1050" dirty="0" smtClean="0"/>
              <a:t>Summary Name Of Authors</a:t>
            </a:r>
            <a:endParaRPr lang="fa-IR"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3539" y="6101171"/>
            <a:ext cx="2351366" cy="756828"/>
          </a:xfrm>
          <a:prstGeom prst="rect">
            <a:avLst/>
          </a:prstGeom>
        </p:spPr>
      </p:pic>
    </p:spTree>
    <p:extLst>
      <p:ext uri="{BB962C8B-B14F-4D97-AF65-F5344CB8AC3E}">
        <p14:creationId xmlns:p14="http://schemas.microsoft.com/office/powerpoint/2010/main" val="2285033265"/>
      </p:ext>
    </p:extLst>
  </p:cSld>
  <p:clrMapOvr>
    <a:masterClrMapping/>
  </p:clrMapOvr>
  <p:transition spd="slow">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73" y="-225911"/>
            <a:ext cx="12272330" cy="7220365"/>
          </a:xfrm>
          <a:prstGeom prst="rect">
            <a:avLst/>
          </a:prstGeom>
        </p:spPr>
      </p:pic>
    </p:spTree>
    <p:extLst>
      <p:ext uri="{BB962C8B-B14F-4D97-AF65-F5344CB8AC3E}">
        <p14:creationId xmlns:p14="http://schemas.microsoft.com/office/powerpoint/2010/main" val="1380948132"/>
      </p:ext>
    </p:extLst>
  </p:cSld>
  <p:clrMapOvr>
    <a:masterClrMapping/>
  </p:clrMapOvr>
  <p:transition spd="slow">
    <p:push dir="u"/>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2086067148"/>
      </p:ext>
    </p:extLst>
  </p:cSld>
  <p:clrMapOvr>
    <a:masterClrMapping/>
  </p:clrMapOvr>
  <p:transition spd="slow">
    <p:push dir="u"/>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489979630"/>
      </p:ext>
    </p:extLst>
  </p:cSld>
  <p:clrMapOvr>
    <a:masterClrMapping/>
  </p:clrMapOvr>
  <p:transition spd="slow">
    <p:push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1407107627"/>
      </p:ext>
    </p:extLst>
  </p:cSld>
  <p:clrMapOvr>
    <a:masterClrMapping/>
  </p:clrMapOvr>
  <p:transition spd="slow">
    <p:push dir="u"/>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2865891401"/>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lvl1pPr marL="0" indent="0">
              <a:buNone/>
              <a:defRPr/>
            </a:lvl1pPr>
          </a:lstStyle>
          <a:p>
            <a:pPr lvl="0"/>
            <a:endParaRPr lang="fa-IR" dirty="0"/>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1921795408"/>
      </p:ext>
    </p:extLst>
  </p:cSld>
  <p:clrMapOvr>
    <a:masterClrMapping/>
  </p:clrMapOvr>
  <p:transition spd="slow">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1679601056"/>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3131523670"/>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a-IR" dirty="0"/>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004038C-790E-4E1F-AFA3-7A2D322ABF52}" type="slidenum">
              <a:rPr lang="fa-IR" smtClean="0"/>
              <a:t>‹#›</a:t>
            </a:fld>
            <a:endParaRPr lang="fa-IR" dirty="0"/>
          </a:p>
        </p:txBody>
      </p:sp>
    </p:spTree>
    <p:extLst>
      <p:ext uri="{BB962C8B-B14F-4D97-AF65-F5344CB8AC3E}">
        <p14:creationId xmlns:p14="http://schemas.microsoft.com/office/powerpoint/2010/main" val="746883243"/>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004038C-790E-4E1F-AFA3-7A2D322ABF52}" type="slidenum">
              <a:rPr lang="fa-IR" smtClean="0"/>
              <a:t>‹#›</a:t>
            </a:fld>
            <a:endParaRPr lang="fa-IR"/>
          </a:p>
        </p:txBody>
      </p:sp>
    </p:spTree>
    <p:extLst>
      <p:ext uri="{BB962C8B-B14F-4D97-AF65-F5344CB8AC3E}">
        <p14:creationId xmlns:p14="http://schemas.microsoft.com/office/powerpoint/2010/main" val="3891930619"/>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6" name="Text Placeholder 2"/>
          <p:cNvSpPr>
            <a:spLocks noGrp="1"/>
          </p:cNvSpPr>
          <p:nvPr>
            <p:ph type="body" idx="1" hasCustomPrompt="1"/>
          </p:nvPr>
        </p:nvSpPr>
        <p:spPr>
          <a:xfrm>
            <a:off x="452513" y="1663665"/>
            <a:ext cx="3586087" cy="631731"/>
          </a:xfrm>
        </p:spPr>
        <p:txBody>
          <a:bodyPr anchor="ctr"/>
          <a:lstStyle>
            <a:lvl1pPr marL="0" indent="0" algn="ctr">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First And Last Name</a:t>
            </a:r>
          </a:p>
        </p:txBody>
      </p:sp>
      <p:sp>
        <p:nvSpPr>
          <p:cNvPr id="9" name="Text Placeholder 2"/>
          <p:cNvSpPr>
            <a:spLocks noGrp="1"/>
          </p:cNvSpPr>
          <p:nvPr>
            <p:ph type="body" idx="13" hasCustomPrompt="1"/>
          </p:nvPr>
        </p:nvSpPr>
        <p:spPr>
          <a:xfrm>
            <a:off x="4389119" y="1663665"/>
            <a:ext cx="7465807" cy="631731"/>
          </a:xfrm>
        </p:spPr>
        <p:txBody>
          <a:bodyPr anchor="ctr"/>
          <a:lstStyle>
            <a:lvl1pPr marL="0" indent="0" algn="ctr">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Affiliate</a:t>
            </a:r>
          </a:p>
        </p:txBody>
      </p:sp>
      <p:graphicFrame>
        <p:nvGraphicFramePr>
          <p:cNvPr id="10" name="Table 9"/>
          <p:cNvGraphicFramePr>
            <a:graphicFrameLocks noGrp="1"/>
          </p:cNvGraphicFramePr>
          <p:nvPr userDrawn="1">
            <p:extLst>
              <p:ext uri="{D42A27DB-BD31-4B8C-83A1-F6EECF244321}">
                <p14:modId xmlns:p14="http://schemas.microsoft.com/office/powerpoint/2010/main" val="525619144"/>
              </p:ext>
            </p:extLst>
          </p:nvPr>
        </p:nvGraphicFramePr>
        <p:xfrm>
          <a:off x="4038600" y="2423640"/>
          <a:ext cx="7923904" cy="3751249"/>
        </p:xfrm>
        <a:graphic>
          <a:graphicData uri="http://schemas.openxmlformats.org/drawingml/2006/table">
            <a:tbl>
              <a:tblPr rtl="1" bandRow="1">
                <a:tableStyleId>{5C22544A-7EE6-4342-B048-85BDC9FD1C3A}</a:tableStyleId>
              </a:tblPr>
              <a:tblGrid>
                <a:gridCol w="5904379">
                  <a:extLst>
                    <a:ext uri="{9D8B030D-6E8A-4147-A177-3AD203B41FA5}">
                      <a16:colId xmlns:a16="http://schemas.microsoft.com/office/drawing/2014/main" xmlns="" val="20000"/>
                    </a:ext>
                  </a:extLst>
                </a:gridCol>
                <a:gridCol w="2019525">
                  <a:extLst>
                    <a:ext uri="{9D8B030D-6E8A-4147-A177-3AD203B41FA5}">
                      <a16:colId xmlns:a16="http://schemas.microsoft.com/office/drawing/2014/main" xmlns="" val="20001"/>
                    </a:ext>
                  </a:extLst>
                </a:gridCol>
              </a:tblGrid>
              <a:tr h="838078">
                <a:tc>
                  <a:txBody>
                    <a:bodyPr/>
                    <a:lstStyle/>
                    <a:p>
                      <a:pPr algn="ctr" rtl="1"/>
                      <a:endParaRPr lang="fa-IR" dirty="0"/>
                    </a:p>
                  </a:txBody>
                  <a:tcPr anchor="ctr"/>
                </a:tc>
                <a:tc>
                  <a:txBody>
                    <a:bodyPr/>
                    <a:lstStyle/>
                    <a:p>
                      <a:pPr algn="ctr" rtl="0"/>
                      <a:r>
                        <a:rPr lang="en-US" dirty="0" smtClean="0"/>
                        <a:t>Education</a:t>
                      </a:r>
                      <a:endParaRPr lang="fa-IR" dirty="0"/>
                    </a:p>
                  </a:txBody>
                  <a:tcPr anchor="ctr"/>
                </a:tc>
                <a:extLst>
                  <a:ext uri="{0D108BD9-81ED-4DB2-BD59-A6C34878D82A}">
                    <a16:rowId xmlns:a16="http://schemas.microsoft.com/office/drawing/2014/main" xmlns="" val="10000"/>
                  </a:ext>
                </a:extLst>
              </a:tr>
              <a:tr h="1073614">
                <a:tc>
                  <a:txBody>
                    <a:bodyPr/>
                    <a:lstStyle/>
                    <a:p>
                      <a:pPr algn="ctr" rtl="1"/>
                      <a:endParaRPr lang="fa-IR" dirty="0"/>
                    </a:p>
                  </a:txBody>
                  <a:tcPr anchor="ctr"/>
                </a:tc>
                <a:tc>
                  <a:txBody>
                    <a:bodyPr/>
                    <a:lstStyle/>
                    <a:p>
                      <a:pPr algn="ctr" rtl="0"/>
                      <a:r>
                        <a:rPr lang="en-US" dirty="0" smtClean="0"/>
                        <a:t>Research Interests</a:t>
                      </a:r>
                      <a:endParaRPr lang="fa-IR" dirty="0"/>
                    </a:p>
                  </a:txBody>
                  <a:tcPr anchor="ctr"/>
                </a:tc>
                <a:extLst>
                  <a:ext uri="{0D108BD9-81ED-4DB2-BD59-A6C34878D82A}">
                    <a16:rowId xmlns:a16="http://schemas.microsoft.com/office/drawing/2014/main" xmlns="" val="10001"/>
                  </a:ext>
                </a:extLst>
              </a:tr>
              <a:tr h="1839557">
                <a:tc>
                  <a:txBody>
                    <a:bodyPr/>
                    <a:lstStyle/>
                    <a:p>
                      <a:pPr algn="ctr" rtl="1"/>
                      <a:endParaRPr lang="fa-I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Key Professional Activities</a:t>
                      </a:r>
                      <a:endParaRPr lang="fa-IR" dirty="0" smtClean="0"/>
                    </a:p>
                  </a:txBody>
                  <a:tcPr anchor="ctr"/>
                </a:tc>
                <a:extLst>
                  <a:ext uri="{0D108BD9-81ED-4DB2-BD59-A6C34878D82A}">
                    <a16:rowId xmlns:a16="http://schemas.microsoft.com/office/drawing/2014/main" xmlns="" val="10002"/>
                  </a:ext>
                </a:extLst>
              </a:tr>
            </a:tbl>
          </a:graphicData>
        </a:graphic>
      </p:graphicFrame>
      <p:sp>
        <p:nvSpPr>
          <p:cNvPr id="17" name="Text Placeholder 16"/>
          <p:cNvSpPr>
            <a:spLocks noGrp="1"/>
          </p:cNvSpPr>
          <p:nvPr>
            <p:ph type="body" sz="quarter" idx="14" hasCustomPrompt="1"/>
          </p:nvPr>
        </p:nvSpPr>
        <p:spPr>
          <a:xfrm>
            <a:off x="6099175" y="2444586"/>
            <a:ext cx="5755751" cy="771690"/>
          </a:xfrm>
        </p:spPr>
        <p:txBody>
          <a:bodyPr anchor="ctr">
            <a:normAutofit/>
          </a:bodyPr>
          <a:lstStyle>
            <a:lvl1pPr marL="0" indent="0" algn="ctr" rtl="0">
              <a:buNone/>
              <a:defRPr sz="1800" baseline="0"/>
            </a:lvl1pPr>
          </a:lstStyle>
          <a:p>
            <a:pPr lvl="0"/>
            <a:r>
              <a:rPr lang="en-US" dirty="0" smtClean="0"/>
              <a:t>Add text</a:t>
            </a:r>
            <a:endParaRPr lang="fa-IR" dirty="0"/>
          </a:p>
        </p:txBody>
      </p:sp>
      <p:sp>
        <p:nvSpPr>
          <p:cNvPr id="18" name="Text Placeholder 16"/>
          <p:cNvSpPr>
            <a:spLocks noGrp="1"/>
          </p:cNvSpPr>
          <p:nvPr>
            <p:ph type="body" sz="quarter" idx="15" hasCustomPrompt="1"/>
          </p:nvPr>
        </p:nvSpPr>
        <p:spPr>
          <a:xfrm>
            <a:off x="6099175" y="3365466"/>
            <a:ext cx="5755751" cy="937593"/>
          </a:xfrm>
        </p:spPr>
        <p:txBody>
          <a:bodyPr anchor="ctr">
            <a:normAutofit/>
          </a:bodyPr>
          <a:lstStyle>
            <a:lvl1pPr marL="0" indent="0" algn="ctr" rtl="0">
              <a:buNone/>
              <a:defRPr sz="1800" baseline="0"/>
            </a:lvl1pPr>
          </a:lstStyle>
          <a:p>
            <a:pPr lvl="0"/>
            <a:r>
              <a:rPr lang="en-US" dirty="0" smtClean="0"/>
              <a:t>Add text</a:t>
            </a:r>
            <a:endParaRPr lang="fa-IR" dirty="0"/>
          </a:p>
        </p:txBody>
      </p:sp>
      <p:sp>
        <p:nvSpPr>
          <p:cNvPr id="20" name="Text Placeholder 16"/>
          <p:cNvSpPr>
            <a:spLocks noGrp="1"/>
          </p:cNvSpPr>
          <p:nvPr>
            <p:ph type="body" sz="quarter" idx="16" hasCustomPrompt="1"/>
          </p:nvPr>
        </p:nvSpPr>
        <p:spPr>
          <a:xfrm>
            <a:off x="6099175" y="4452249"/>
            <a:ext cx="5755751" cy="1640575"/>
          </a:xfrm>
        </p:spPr>
        <p:txBody>
          <a:bodyPr anchor="ctr">
            <a:normAutofit/>
          </a:bodyPr>
          <a:lstStyle>
            <a:lvl1pPr marL="0" indent="0" algn="ctr" rtl="0">
              <a:buNone/>
              <a:defRPr sz="1800" baseline="0"/>
            </a:lvl1pPr>
          </a:lstStyle>
          <a:p>
            <a:pPr lvl="0"/>
            <a:r>
              <a:rPr lang="en-US" dirty="0" smtClean="0"/>
              <a:t>Add text</a:t>
            </a:r>
            <a:endParaRPr lang="fa-IR" dirty="0"/>
          </a:p>
        </p:txBody>
      </p:sp>
      <p:sp>
        <p:nvSpPr>
          <p:cNvPr id="22" name="Picture Placeholder 21"/>
          <p:cNvSpPr>
            <a:spLocks noGrp="1"/>
          </p:cNvSpPr>
          <p:nvPr>
            <p:ph type="pic" sz="quarter" idx="17" hasCustomPrompt="1"/>
          </p:nvPr>
        </p:nvSpPr>
        <p:spPr>
          <a:xfrm>
            <a:off x="592138" y="2444750"/>
            <a:ext cx="3183796" cy="3740897"/>
          </a:xfrm>
        </p:spPr>
        <p:txBody>
          <a:bodyPr anchor="ctr"/>
          <a:lstStyle>
            <a:lvl1pPr marL="0" indent="0" algn="ctr" rtl="0">
              <a:buFontTx/>
              <a:buNone/>
              <a:defRPr baseline="0"/>
            </a:lvl1pPr>
          </a:lstStyle>
          <a:p>
            <a:r>
              <a:rPr lang="en-US" dirty="0" smtClean="0"/>
              <a:t>Insert your picture here</a:t>
            </a:r>
            <a:endParaRPr lang="fa-IR"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156" cy="1514476"/>
          </a:xfrm>
          <a:prstGeom prst="rect">
            <a:avLst/>
          </a:prstGeom>
        </p:spPr>
      </p:pic>
      <p:sp>
        <p:nvSpPr>
          <p:cNvPr id="21" name="Slide Number Placeholder 20"/>
          <p:cNvSpPr>
            <a:spLocks noGrp="1"/>
          </p:cNvSpPr>
          <p:nvPr>
            <p:ph type="sldNum" sz="quarter" idx="20"/>
          </p:nvPr>
        </p:nvSpPr>
        <p:spPr>
          <a:xfrm>
            <a:off x="11359178" y="6356251"/>
            <a:ext cx="495748" cy="365125"/>
          </a:xfrm>
        </p:spPr>
        <p:txBody>
          <a:bodyPr/>
          <a:lstStyle>
            <a:lvl1pPr algn="l" rtl="0">
              <a:defRPr/>
            </a:lvl1pPr>
          </a:lstStyle>
          <a:p>
            <a:fld id="{6004038C-790E-4E1F-AFA3-7A2D322ABF52}" type="slidenum">
              <a:rPr lang="fa-IR" smtClean="0"/>
              <a:pPr/>
              <a:t>‹#›</a:t>
            </a:fld>
            <a:endParaRPr lang="fa-IR" dirty="0"/>
          </a:p>
        </p:txBody>
      </p:sp>
    </p:spTree>
    <p:extLst>
      <p:ext uri="{BB962C8B-B14F-4D97-AF65-F5344CB8AC3E}">
        <p14:creationId xmlns:p14="http://schemas.microsoft.com/office/powerpoint/2010/main" val="2716836999"/>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514476"/>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191156" cy="1514476"/>
          </a:xfrm>
          <a:prstGeom prst="rect">
            <a:avLst/>
          </a:prstGeom>
        </p:spPr>
      </p:pic>
      <p:sp>
        <p:nvSpPr>
          <p:cNvPr id="11" name="Text Placeholder 10"/>
          <p:cNvSpPr>
            <a:spLocks noGrp="1"/>
          </p:cNvSpPr>
          <p:nvPr>
            <p:ph type="body" sz="quarter" idx="13" hasCustomPrompt="1"/>
          </p:nvPr>
        </p:nvSpPr>
        <p:spPr>
          <a:xfrm>
            <a:off x="838201" y="1764254"/>
            <a:ext cx="10515599" cy="1158334"/>
          </a:xfrm>
        </p:spPr>
        <p:txBody>
          <a:bodyPr anchor="ctr">
            <a:noAutofit/>
          </a:bodyPr>
          <a:lstStyle>
            <a:lvl1pPr marL="0" indent="0" algn="ctr" rtl="0">
              <a:buNone/>
              <a:defRPr sz="3200" b="1" baseline="0">
                <a:latin typeface="+mj-lt"/>
                <a:cs typeface="+mj-cs"/>
              </a:defRPr>
            </a:lvl1pPr>
          </a:lstStyle>
          <a:p>
            <a:pPr lvl="0"/>
            <a:r>
              <a:rPr lang="en-US" dirty="0" smtClean="0"/>
              <a:t>Insert Article’s Title Here</a:t>
            </a:r>
            <a:endParaRPr lang="fa-IR" dirty="0"/>
          </a:p>
        </p:txBody>
      </p:sp>
      <p:sp>
        <p:nvSpPr>
          <p:cNvPr id="13" name="Text Placeholder 12"/>
          <p:cNvSpPr>
            <a:spLocks noGrp="1"/>
          </p:cNvSpPr>
          <p:nvPr>
            <p:ph type="body" sz="quarter" idx="14" hasCustomPrompt="1"/>
          </p:nvPr>
        </p:nvSpPr>
        <p:spPr>
          <a:xfrm>
            <a:off x="3095997" y="3408363"/>
            <a:ext cx="5999162" cy="1054100"/>
          </a:xfrm>
        </p:spPr>
        <p:txBody>
          <a:bodyPr anchor="ctr">
            <a:normAutofit/>
          </a:bodyPr>
          <a:lstStyle>
            <a:lvl1pPr marL="0" indent="0" algn="ctr" rtl="0">
              <a:buNone/>
              <a:defRPr sz="2000" b="0"/>
            </a:lvl1pPr>
          </a:lstStyle>
          <a:p>
            <a:pPr lvl="0"/>
            <a:r>
              <a:rPr lang="en-US" b="0" dirty="0" smtClean="0"/>
              <a:t>Add Full Name Of Authors Here</a:t>
            </a:r>
            <a:endParaRPr lang="fa-IR" dirty="0"/>
          </a:p>
        </p:txBody>
      </p:sp>
      <p:sp>
        <p:nvSpPr>
          <p:cNvPr id="16" name="Text Placeholder 15"/>
          <p:cNvSpPr>
            <a:spLocks noGrp="1"/>
          </p:cNvSpPr>
          <p:nvPr>
            <p:ph type="body" sz="quarter" idx="15" hasCustomPrompt="1"/>
          </p:nvPr>
        </p:nvSpPr>
        <p:spPr>
          <a:xfrm>
            <a:off x="1103684" y="4876653"/>
            <a:ext cx="9983788" cy="1290637"/>
          </a:xfrm>
        </p:spPr>
        <p:txBody>
          <a:bodyPr anchor="ctr">
            <a:normAutofit/>
          </a:bodyPr>
          <a:lstStyle>
            <a:lvl1pPr marL="0" indent="0" algn="ctr" rtl="0">
              <a:buNone/>
              <a:defRPr sz="1800" baseline="0"/>
            </a:lvl1pPr>
          </a:lstStyle>
          <a:p>
            <a:pPr lvl="0"/>
            <a:r>
              <a:rPr lang="en-US" dirty="0" smtClean="0"/>
              <a:t>Add Article’s Base Lines </a:t>
            </a:r>
            <a:endParaRPr lang="fa-IR" dirty="0"/>
          </a:p>
        </p:txBody>
      </p:sp>
      <p:sp>
        <p:nvSpPr>
          <p:cNvPr id="9" name="Slide Number Placeholder 20"/>
          <p:cNvSpPr>
            <a:spLocks noGrp="1"/>
          </p:cNvSpPr>
          <p:nvPr>
            <p:ph type="sldNum" sz="quarter" idx="20"/>
          </p:nvPr>
        </p:nvSpPr>
        <p:spPr>
          <a:xfrm>
            <a:off x="11359178" y="6356251"/>
            <a:ext cx="495748" cy="365125"/>
          </a:xfrm>
        </p:spPr>
        <p:txBody>
          <a:bodyPr/>
          <a:lstStyle>
            <a:lvl1pPr algn="l" rtl="0">
              <a:defRPr/>
            </a:lvl1pPr>
          </a:lstStyle>
          <a:p>
            <a:fld id="{6004038C-790E-4E1F-AFA3-7A2D322ABF52}" type="slidenum">
              <a:rPr lang="fa-IR" smtClean="0"/>
              <a:pPr/>
              <a:t>‹#›</a:t>
            </a:fld>
            <a:endParaRPr lang="fa-IR" dirty="0"/>
          </a:p>
        </p:txBody>
      </p:sp>
    </p:spTree>
    <p:extLst>
      <p:ext uri="{BB962C8B-B14F-4D97-AF65-F5344CB8AC3E}">
        <p14:creationId xmlns:p14="http://schemas.microsoft.com/office/powerpoint/2010/main" val="3270925827"/>
      </p:ext>
    </p:extLst>
  </p:cSld>
  <p:clrMapOvr>
    <a:masterClrMapping/>
  </p:clrMapOvr>
  <p:transition spd="slow">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949"/>
          </a:xfrm>
          <a:prstGeom prst="rect">
            <a:avLst/>
          </a:prstGeom>
        </p:spPr>
      </p:pic>
      <p:sp>
        <p:nvSpPr>
          <p:cNvPr id="8" name="Text Placeholder 7"/>
          <p:cNvSpPr>
            <a:spLocks noGrp="1"/>
          </p:cNvSpPr>
          <p:nvPr>
            <p:ph type="body" sz="quarter" idx="13" hasCustomPrompt="1"/>
          </p:nvPr>
        </p:nvSpPr>
        <p:spPr>
          <a:xfrm>
            <a:off x="1689100" y="269559"/>
            <a:ext cx="7745356" cy="817562"/>
          </a:xfrm>
        </p:spPr>
        <p:txBody>
          <a:bodyPr anchor="ctr"/>
          <a:lstStyle>
            <a:lvl1pPr marL="0" indent="0" algn="l" rtl="0">
              <a:buNone/>
              <a:defRPr b="1" baseline="0">
                <a:solidFill>
                  <a:schemeClr val="accent4">
                    <a:lumMod val="60000"/>
                    <a:lumOff val="40000"/>
                  </a:schemeClr>
                </a:solidFill>
                <a:latin typeface="+mj-lt"/>
                <a:ea typeface="A Hayat" panose="020B0800040000020004" pitchFamily="34" charset="-78"/>
                <a:cs typeface="+mn-cs"/>
              </a:defRPr>
            </a:lvl1pPr>
          </a:lstStyle>
          <a:p>
            <a:pPr lvl="0"/>
            <a:r>
              <a:rPr lang="en-US" dirty="0" smtClean="0"/>
              <a:t>Add Title Here</a:t>
            </a:r>
            <a:endParaRPr lang="fa-IR" dirty="0"/>
          </a:p>
        </p:txBody>
      </p:sp>
      <p:sp>
        <p:nvSpPr>
          <p:cNvPr id="9" name="Text Placeholder 6"/>
          <p:cNvSpPr>
            <a:spLocks noGrp="1"/>
          </p:cNvSpPr>
          <p:nvPr>
            <p:ph type="body" sz="quarter" idx="14"/>
          </p:nvPr>
        </p:nvSpPr>
        <p:spPr>
          <a:xfrm>
            <a:off x="817581" y="1484556"/>
            <a:ext cx="10693101" cy="4636059"/>
          </a:xfrm>
        </p:spPr>
        <p:txBody>
          <a:bodyPr>
            <a:normAutofit/>
          </a:bodyPr>
          <a:lstStyle>
            <a:lvl1pPr marL="0" indent="0" algn="l" rtl="0">
              <a:buNone/>
              <a:defRPr sz="2800" baseline="0"/>
            </a:lvl1pPr>
          </a:lstStyle>
          <a:p>
            <a:pPr lvl="0"/>
            <a:endParaRPr lang="fa-IR" dirty="0"/>
          </a:p>
        </p:txBody>
      </p:sp>
      <p:sp>
        <p:nvSpPr>
          <p:cNvPr id="7" name="Slide Number Placeholder 20"/>
          <p:cNvSpPr>
            <a:spLocks noGrp="1"/>
          </p:cNvSpPr>
          <p:nvPr>
            <p:ph type="sldNum" sz="quarter" idx="20"/>
          </p:nvPr>
        </p:nvSpPr>
        <p:spPr>
          <a:xfrm>
            <a:off x="11359178" y="6356251"/>
            <a:ext cx="495748" cy="365125"/>
          </a:xfrm>
        </p:spPr>
        <p:txBody>
          <a:bodyPr/>
          <a:lstStyle>
            <a:lvl1pPr algn="l" rtl="0">
              <a:defRPr/>
            </a:lvl1pPr>
          </a:lstStyle>
          <a:p>
            <a:fld id="{6004038C-790E-4E1F-AFA3-7A2D322ABF52}" type="slidenum">
              <a:rPr lang="fa-IR" smtClean="0"/>
              <a:pPr/>
              <a:t>‹#›</a:t>
            </a:fld>
            <a:endParaRPr lang="fa-IR" dirty="0"/>
          </a:p>
        </p:txBody>
      </p:sp>
      <p:sp>
        <p:nvSpPr>
          <p:cNvPr id="13" name="Text Placeholder 4"/>
          <p:cNvSpPr>
            <a:spLocks noGrp="1"/>
          </p:cNvSpPr>
          <p:nvPr>
            <p:ph type="body" sz="quarter" idx="21" hasCustomPrompt="1"/>
          </p:nvPr>
        </p:nvSpPr>
        <p:spPr>
          <a:xfrm>
            <a:off x="3432175" y="6227408"/>
            <a:ext cx="6002338" cy="641350"/>
          </a:xfrm>
          <a:ln>
            <a:noFill/>
          </a:ln>
        </p:spPr>
        <p:style>
          <a:lnRef idx="1">
            <a:schemeClr val="accent3"/>
          </a:lnRef>
          <a:fillRef idx="2">
            <a:schemeClr val="accent3"/>
          </a:fillRef>
          <a:effectRef idx="1">
            <a:schemeClr val="accent3"/>
          </a:effectRef>
          <a:fontRef idx="none"/>
        </p:style>
        <p:txBody>
          <a:bodyPr anchor="ctr">
            <a:normAutofit/>
          </a:bodyPr>
          <a:lstStyle>
            <a:lvl1pPr marL="0" indent="0" algn="ctr" rtl="0">
              <a:buNone/>
              <a:defRPr sz="1050" baseline="0"/>
            </a:lvl1pPr>
          </a:lstStyle>
          <a:p>
            <a:pPr lvl="0"/>
            <a:r>
              <a:rPr lang="en-US" sz="1050" dirty="0" smtClean="0"/>
              <a:t>Summary Name Of Authors</a:t>
            </a:r>
            <a:endParaRPr lang="fa-IR"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3539" y="6101171"/>
            <a:ext cx="2351366" cy="756828"/>
          </a:xfrm>
          <a:prstGeom prst="rect">
            <a:avLst/>
          </a:prstGeom>
        </p:spPr>
      </p:pic>
    </p:spTree>
    <p:extLst>
      <p:ext uri="{BB962C8B-B14F-4D97-AF65-F5344CB8AC3E}">
        <p14:creationId xmlns:p14="http://schemas.microsoft.com/office/powerpoint/2010/main" val="1586052127"/>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004038C-790E-4E1F-AFA3-7A2D322ABF52}" type="slidenum">
              <a:rPr lang="fa-IR" smtClean="0"/>
              <a:t>‹#›</a:t>
            </a:fld>
            <a:endParaRPr lang="fa-IR"/>
          </a:p>
        </p:txBody>
      </p:sp>
    </p:spTree>
    <p:extLst>
      <p:ext uri="{BB962C8B-B14F-4D97-AF65-F5344CB8AC3E}">
        <p14:creationId xmlns:p14="http://schemas.microsoft.com/office/powerpoint/2010/main" val="1232449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3" r:id="rId5"/>
    <p:sldLayoutId id="2147483654" r:id="rId6"/>
    <p:sldLayoutId id="2147483689" r:id="rId7"/>
    <p:sldLayoutId id="2147483688" r:id="rId8"/>
    <p:sldLayoutId id="2147483686" r:id="rId9"/>
    <p:sldLayoutId id="2147483690" r:id="rId10"/>
    <p:sldLayoutId id="2147483687" r:id="rId11"/>
    <p:sldLayoutId id="2147483656" r:id="rId12"/>
    <p:sldLayoutId id="2147483657" r:id="rId13"/>
    <p:sldLayoutId id="2147483658" r:id="rId14"/>
    <p:sldLayoutId id="2147483659" r:id="rId15"/>
  </p:sldLayoutIdLst>
  <p:transition spd="slow">
    <p:push dir="u"/>
  </p:transition>
  <p:timing>
    <p:tnLst>
      <p:par>
        <p:cTn id="1" dur="indefinite" restart="never" nodeType="tmRoot"/>
      </p:par>
    </p:tnLst>
  </p:timing>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47.wmf"/><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5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0.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0.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idx="1"/>
          </p:nvPr>
        </p:nvSpPr>
        <p:spPr>
          <a:xfrm>
            <a:off x="330593" y="1663665"/>
            <a:ext cx="3586087" cy="631731"/>
          </a:xfrm>
        </p:spPr>
        <p:txBody>
          <a:bodyPr/>
          <a:lstStyle/>
          <a:p>
            <a:r>
              <a:rPr lang="en-US" dirty="0"/>
              <a:t>Hassan</a:t>
            </a:r>
            <a:r>
              <a:rPr lang="en-US" b="0" dirty="0"/>
              <a:t> </a:t>
            </a:r>
            <a:r>
              <a:rPr lang="en-US" dirty="0"/>
              <a:t>Taee</a:t>
            </a:r>
          </a:p>
        </p:txBody>
      </p:sp>
      <p:sp>
        <p:nvSpPr>
          <p:cNvPr id="47" name="Text Placeholder 46"/>
          <p:cNvSpPr>
            <a:spLocks noGrp="1"/>
          </p:cNvSpPr>
          <p:nvPr>
            <p:ph type="body" idx="13"/>
          </p:nvPr>
        </p:nvSpPr>
        <p:spPr/>
        <p:txBody>
          <a:bodyPr/>
          <a:lstStyle/>
          <a:p>
            <a:r>
              <a:rPr lang="en-US" dirty="0"/>
              <a:t>Minister-Counselor for Economic Affairs</a:t>
            </a:r>
            <a:endParaRPr lang="fa-IR" dirty="0"/>
          </a:p>
        </p:txBody>
      </p:sp>
      <p:sp>
        <p:nvSpPr>
          <p:cNvPr id="48" name="Text Placeholder 47"/>
          <p:cNvSpPr>
            <a:spLocks noGrp="1"/>
          </p:cNvSpPr>
          <p:nvPr>
            <p:ph type="body" sz="quarter" idx="14"/>
          </p:nvPr>
        </p:nvSpPr>
        <p:spPr/>
        <p:txBody>
          <a:bodyPr>
            <a:normAutofit/>
          </a:bodyPr>
          <a:lstStyle/>
          <a:p>
            <a:r>
              <a:rPr lang="en-US" sz="2400" dirty="0"/>
              <a:t>Ph.D. in Economics</a:t>
            </a:r>
            <a:r>
              <a:rPr lang="en-US" sz="2400" dirty="0" smtClean="0"/>
              <a:t>,</a:t>
            </a:r>
            <a:r>
              <a:rPr lang="en-US" sz="2400" dirty="0"/>
              <a:t> Tehran University</a:t>
            </a:r>
            <a:endParaRPr lang="fa-IR" sz="2400" dirty="0"/>
          </a:p>
        </p:txBody>
      </p:sp>
      <p:sp>
        <p:nvSpPr>
          <p:cNvPr id="49" name="Text Placeholder 48"/>
          <p:cNvSpPr>
            <a:spLocks noGrp="1"/>
          </p:cNvSpPr>
          <p:nvPr>
            <p:ph type="body" sz="quarter" idx="15"/>
          </p:nvPr>
        </p:nvSpPr>
        <p:spPr/>
        <p:txBody>
          <a:bodyPr>
            <a:normAutofit/>
          </a:bodyPr>
          <a:lstStyle/>
          <a:p>
            <a:r>
              <a:rPr lang="en-US" sz="2000" dirty="0" smtClean="0"/>
              <a:t>Human Resource Planning And Labor Market Analysis</a:t>
            </a:r>
            <a:endParaRPr lang="fa-IR" sz="2000" dirty="0"/>
          </a:p>
        </p:txBody>
      </p:sp>
      <p:sp>
        <p:nvSpPr>
          <p:cNvPr id="50" name="Text Placeholder 49"/>
          <p:cNvSpPr>
            <a:spLocks noGrp="1"/>
          </p:cNvSpPr>
          <p:nvPr>
            <p:ph type="body" sz="quarter" idx="16"/>
          </p:nvPr>
        </p:nvSpPr>
        <p:spPr/>
        <p:txBody>
          <a:bodyPr>
            <a:normAutofit/>
          </a:bodyPr>
          <a:lstStyle/>
          <a:p>
            <a:r>
              <a:rPr lang="en-US" sz="2800" dirty="0" smtClean="0"/>
              <a:t>Head of Economic </a:t>
            </a:r>
            <a:r>
              <a:rPr lang="en-US" sz="2800" dirty="0"/>
              <a:t>F</a:t>
            </a:r>
            <a:r>
              <a:rPr lang="en-US" sz="2800" dirty="0" smtClean="0"/>
              <a:t>aculty in</a:t>
            </a:r>
          </a:p>
          <a:p>
            <a:r>
              <a:rPr lang="en-US" sz="2800" dirty="0" smtClean="0"/>
              <a:t> </a:t>
            </a:r>
            <a:r>
              <a:rPr lang="en-US" sz="2800" dirty="0"/>
              <a:t>A</a:t>
            </a:r>
            <a:r>
              <a:rPr lang="en-US" sz="2800" dirty="0" smtClean="0"/>
              <a:t>llame </a:t>
            </a:r>
            <a:r>
              <a:rPr lang="en-US" sz="2800" dirty="0"/>
              <a:t>T</a:t>
            </a:r>
            <a:r>
              <a:rPr lang="en-US" sz="2800" dirty="0" smtClean="0"/>
              <a:t>abatabaei University</a:t>
            </a:r>
          </a:p>
        </p:txBody>
      </p:sp>
      <p:sp>
        <p:nvSpPr>
          <p:cNvPr id="53" name="Slide Number Placeholder 52"/>
          <p:cNvSpPr>
            <a:spLocks noGrp="1"/>
          </p:cNvSpPr>
          <p:nvPr>
            <p:ph type="sldNum" sz="quarter" idx="20"/>
          </p:nvPr>
        </p:nvSpPr>
        <p:spPr/>
        <p:txBody>
          <a:bodyPr/>
          <a:lstStyle/>
          <a:p>
            <a:fld id="{6004038C-790E-4E1F-AFA3-7A2D322ABF52}" type="slidenum">
              <a:rPr lang="fa-IR" smtClean="0"/>
              <a:pPr/>
              <a:t>1</a:t>
            </a:fld>
            <a:endParaRPr lang="fa-IR" dirty="0"/>
          </a:p>
        </p:txBody>
      </p:sp>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5957" b="5957"/>
          <a:stretch>
            <a:fillRect/>
          </a:stretch>
        </p:blipFill>
        <p:spPr/>
      </p:pic>
    </p:spTree>
    <p:extLst>
      <p:ext uri="{BB962C8B-B14F-4D97-AF65-F5344CB8AC3E}">
        <p14:creationId xmlns:p14="http://schemas.microsoft.com/office/powerpoint/2010/main" val="1306794754"/>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latin typeface="+mn-lt"/>
              </a:rPr>
              <a:t>Methodology</a:t>
            </a:r>
          </a:p>
        </p:txBody>
      </p:sp>
      <p:sp>
        <p:nvSpPr>
          <p:cNvPr id="4" name="Slide Number Placeholder 3"/>
          <p:cNvSpPr>
            <a:spLocks noGrp="1"/>
          </p:cNvSpPr>
          <p:nvPr>
            <p:ph type="sldNum" sz="quarter" idx="20"/>
          </p:nvPr>
        </p:nvSpPr>
        <p:spPr/>
        <p:txBody>
          <a:bodyPr/>
          <a:lstStyle/>
          <a:p>
            <a:fld id="{6004038C-790E-4E1F-AFA3-7A2D322ABF52}" type="slidenum">
              <a:rPr lang="fa-IR" smtClean="0"/>
              <a:pPr/>
              <a:t>10</a:t>
            </a:fld>
            <a:endParaRPr lang="fa-IR" dirty="0"/>
          </a:p>
        </p:txBody>
      </p:sp>
      <p:sp>
        <p:nvSpPr>
          <p:cNvPr id="5" name="Text Placeholder 4"/>
          <p:cNvSpPr>
            <a:spLocks noGrp="1"/>
          </p:cNvSpPr>
          <p:nvPr>
            <p:ph type="body" sz="quarter" idx="21"/>
          </p:nvPr>
        </p:nvSpPr>
        <p:spPr/>
        <p:txBody>
          <a:bodyPr/>
          <a:lstStyle/>
          <a:p>
            <a:r>
              <a:rPr lang="en-US" b="1" dirty="0">
                <a:latin typeface="Arial" panose="020B0604020202020204" pitchFamily="34" charset="0"/>
                <a:cs typeface="Arial" panose="020B0604020202020204" pitchFamily="34" charset="0"/>
              </a:rPr>
              <a:t>H. Taee, M. </a:t>
            </a:r>
            <a:r>
              <a:rPr lang="en-US" b="1" dirty="0" smtClean="0">
                <a:latin typeface="Arial" panose="020B0604020202020204" pitchFamily="34" charset="0"/>
                <a:cs typeface="Arial" panose="020B0604020202020204" pitchFamily="34" charset="0"/>
              </a:rPr>
              <a:t>Shourian</a:t>
            </a:r>
            <a:endParaRPr lang="fa-IR" b="1" dirty="0">
              <a:latin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260043" y="3830142"/>
                <a:ext cx="5518562" cy="7620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b="1" i="1">
                              <a:latin typeface="Cambria Math" panose="02040503050406030204" pitchFamily="18" charset="0"/>
                            </a:rPr>
                          </m:ctrlPr>
                        </m:sSupPr>
                        <m:e>
                          <m:acc>
                            <m:accPr>
                              <m:chr m:val="̂"/>
                              <m:ctrlPr>
                                <a:rPr lang="en-GB" b="1" i="1">
                                  <a:latin typeface="Cambria Math" panose="02040503050406030204" pitchFamily="18" charset="0"/>
                                </a:rPr>
                              </m:ctrlPr>
                            </m:accPr>
                            <m:e>
                              <m:r>
                                <a:rPr lang="en-GB" b="1" i="1">
                                  <a:latin typeface="Cambria Math" panose="02040503050406030204" pitchFamily="18" charset="0"/>
                                </a:rPr>
                                <m:t>𝜟</m:t>
                              </m:r>
                            </m:e>
                          </m:acc>
                        </m:e>
                        <m:sup>
                          <m:r>
                            <a:rPr lang="en-GB" b="1" i="1">
                              <a:latin typeface="Cambria Math" panose="02040503050406030204" pitchFamily="18" charset="0"/>
                            </a:rPr>
                            <m:t>𝝁</m:t>
                          </m:r>
                        </m:sup>
                      </m:sSup>
                      <m:r>
                        <a:rPr lang="en-GB" b="1" i="0">
                          <a:latin typeface="Cambria Math" panose="02040503050406030204" pitchFamily="18" charset="0"/>
                        </a:rPr>
                        <m:t>=</m:t>
                      </m:r>
                      <m:sSub>
                        <m:sSubPr>
                          <m:ctrlPr>
                            <a:rPr lang="en-GB" b="1" i="1">
                              <a:latin typeface="Cambria Math" panose="02040503050406030204" pitchFamily="18" charset="0"/>
                            </a:rPr>
                          </m:ctrlPr>
                        </m:sSubPr>
                        <m:e>
                          <m:acc>
                            <m:accPr>
                              <m:chr m:val="̅"/>
                              <m:ctrlPr>
                                <a:rPr lang="en-GB" b="1" i="1">
                                  <a:latin typeface="Cambria Math" panose="02040503050406030204" pitchFamily="18" charset="0"/>
                                </a:rPr>
                              </m:ctrlPr>
                            </m:accPr>
                            <m:e>
                              <m:r>
                                <a:rPr lang="en-GB" b="1" i="1">
                                  <a:latin typeface="Cambria Math" panose="02040503050406030204" pitchFamily="18" charset="0"/>
                                </a:rPr>
                                <m:t>𝑿</m:t>
                              </m:r>
                            </m:e>
                          </m:acc>
                        </m:e>
                        <m:sub>
                          <m:r>
                            <a:rPr lang="en-GB" b="1" i="1">
                              <a:latin typeface="Cambria Math" panose="02040503050406030204" pitchFamily="18" charset="0"/>
                            </a:rPr>
                            <m:t>𝑨</m:t>
                          </m:r>
                        </m:sub>
                      </m:sSub>
                      <m:sSub>
                        <m:sSubPr>
                          <m:ctrlPr>
                            <a:rPr lang="en-GB" b="1" i="1">
                              <a:latin typeface="Cambria Math" panose="02040503050406030204" pitchFamily="18" charset="0"/>
                            </a:rPr>
                          </m:ctrlPr>
                        </m:sSubPr>
                        <m:e>
                          <m:acc>
                            <m:accPr>
                              <m:chr m:val="̂"/>
                              <m:ctrlPr>
                                <a:rPr lang="en-GB" b="1" i="1">
                                  <a:latin typeface="Cambria Math" panose="02040503050406030204" pitchFamily="18" charset="0"/>
                                </a:rPr>
                              </m:ctrlPr>
                            </m:accPr>
                            <m:e>
                              <m:r>
                                <a:rPr lang="en-GB" b="1" i="1">
                                  <a:latin typeface="Cambria Math" panose="02040503050406030204" pitchFamily="18" charset="0"/>
                                </a:rPr>
                                <m:t>𝜷</m:t>
                              </m:r>
                            </m:e>
                          </m:acc>
                        </m:e>
                        <m:sub>
                          <m:r>
                            <a:rPr lang="en-GB" b="1" i="1">
                              <a:latin typeface="Cambria Math" panose="02040503050406030204" pitchFamily="18" charset="0"/>
                            </a:rPr>
                            <m:t>𝑨</m:t>
                          </m:r>
                        </m:sub>
                      </m:sSub>
                      <m:r>
                        <a:rPr lang="en-GB" b="1" i="0">
                          <a:latin typeface="Cambria Math" panose="02040503050406030204" pitchFamily="18" charset="0"/>
                        </a:rPr>
                        <m:t>−</m:t>
                      </m:r>
                      <m:sSub>
                        <m:sSubPr>
                          <m:ctrlPr>
                            <a:rPr lang="en-GB" b="1" i="1">
                              <a:latin typeface="Cambria Math" panose="02040503050406030204" pitchFamily="18" charset="0"/>
                            </a:rPr>
                          </m:ctrlPr>
                        </m:sSubPr>
                        <m:e>
                          <m:acc>
                            <m:accPr>
                              <m:chr m:val="̅"/>
                              <m:ctrlPr>
                                <a:rPr lang="en-GB" b="1" i="1">
                                  <a:latin typeface="Cambria Math" panose="02040503050406030204" pitchFamily="18" charset="0"/>
                                </a:rPr>
                              </m:ctrlPr>
                            </m:accPr>
                            <m:e>
                              <m:r>
                                <a:rPr lang="en-GB" b="1" i="1">
                                  <a:latin typeface="Cambria Math" panose="02040503050406030204" pitchFamily="18" charset="0"/>
                                </a:rPr>
                                <m:t>𝑿</m:t>
                              </m:r>
                            </m:e>
                          </m:acc>
                        </m:e>
                        <m:sub>
                          <m:r>
                            <a:rPr lang="en-GB" b="1" i="1">
                              <a:latin typeface="Cambria Math" panose="02040503050406030204" pitchFamily="18" charset="0"/>
                            </a:rPr>
                            <m:t>𝑩</m:t>
                          </m:r>
                        </m:sub>
                      </m:sSub>
                      <m:sSub>
                        <m:sSubPr>
                          <m:ctrlPr>
                            <a:rPr lang="en-GB" b="1" i="1">
                              <a:latin typeface="Cambria Math" panose="02040503050406030204" pitchFamily="18" charset="0"/>
                            </a:rPr>
                          </m:ctrlPr>
                        </m:sSubPr>
                        <m:e>
                          <m:acc>
                            <m:accPr>
                              <m:chr m:val="̂"/>
                              <m:ctrlPr>
                                <a:rPr lang="en-GB" b="1" i="1">
                                  <a:latin typeface="Cambria Math" panose="02040503050406030204" pitchFamily="18" charset="0"/>
                                </a:rPr>
                              </m:ctrlPr>
                            </m:accPr>
                            <m:e>
                              <m:r>
                                <a:rPr lang="en-GB" b="1" i="1">
                                  <a:latin typeface="Cambria Math" panose="02040503050406030204" pitchFamily="18" charset="0"/>
                                </a:rPr>
                                <m:t>𝜷</m:t>
                              </m:r>
                            </m:e>
                          </m:acc>
                        </m:e>
                        <m:sub>
                          <m:r>
                            <a:rPr lang="en-GB" b="1" i="1">
                              <a:latin typeface="Cambria Math" panose="02040503050406030204" pitchFamily="18" charset="0"/>
                            </a:rPr>
                            <m:t>𝑩</m:t>
                          </m:r>
                        </m:sub>
                      </m:sSub>
                      <m:r>
                        <a:rPr lang="en-GB" b="1" i="0">
                          <a:latin typeface="Cambria Math" panose="02040503050406030204" pitchFamily="18" charset="0"/>
                        </a:rPr>
                        <m:t>=</m:t>
                      </m:r>
                      <m:limLow>
                        <m:limLowPr>
                          <m:ctrlPr>
                            <a:rPr lang="en-GB" b="1" i="1">
                              <a:latin typeface="Cambria Math" panose="02040503050406030204" pitchFamily="18" charset="0"/>
                            </a:rPr>
                          </m:ctrlPr>
                        </m:limLowPr>
                        <m:e>
                          <m:groupChr>
                            <m:groupChrPr>
                              <m:chr m:val="⏟"/>
                              <m:ctrlPr>
                                <a:rPr lang="en-GB" b="1" i="1">
                                  <a:latin typeface="Cambria Math" panose="02040503050406030204" pitchFamily="18" charset="0"/>
                                </a:rPr>
                              </m:ctrlPr>
                            </m:groupChrPr>
                            <m:e>
                              <m:d>
                                <m:dPr>
                                  <m:ctrlPr>
                                    <a:rPr lang="en-GB" b="1" i="1">
                                      <a:latin typeface="Cambria Math" panose="02040503050406030204" pitchFamily="18" charset="0"/>
                                    </a:rPr>
                                  </m:ctrlPr>
                                </m:dPr>
                                <m:e>
                                  <m:sSub>
                                    <m:sSubPr>
                                      <m:ctrlPr>
                                        <a:rPr lang="en-GB" b="1" i="1">
                                          <a:latin typeface="Cambria Math" panose="02040503050406030204" pitchFamily="18" charset="0"/>
                                        </a:rPr>
                                      </m:ctrlPr>
                                    </m:sSubPr>
                                    <m:e>
                                      <m:acc>
                                        <m:accPr>
                                          <m:chr m:val="̅"/>
                                          <m:ctrlPr>
                                            <a:rPr lang="en-GB" b="1" i="1">
                                              <a:latin typeface="Cambria Math" panose="02040503050406030204" pitchFamily="18" charset="0"/>
                                            </a:rPr>
                                          </m:ctrlPr>
                                        </m:accPr>
                                        <m:e>
                                          <m:r>
                                            <a:rPr lang="en-GB" b="1" i="1">
                                              <a:latin typeface="Cambria Math" panose="02040503050406030204" pitchFamily="18" charset="0"/>
                                            </a:rPr>
                                            <m:t>𝑿</m:t>
                                          </m:r>
                                        </m:e>
                                      </m:acc>
                                    </m:e>
                                    <m:sub>
                                      <m:r>
                                        <a:rPr lang="en-GB" b="1" i="1">
                                          <a:latin typeface="Cambria Math" panose="02040503050406030204" pitchFamily="18" charset="0"/>
                                        </a:rPr>
                                        <m:t>𝑨</m:t>
                                      </m:r>
                                    </m:sub>
                                  </m:sSub>
                                  <m:r>
                                    <a:rPr lang="en-GB" b="1" i="0">
                                      <a:latin typeface="Cambria Math" panose="02040503050406030204" pitchFamily="18" charset="0"/>
                                    </a:rPr>
                                    <m:t>−</m:t>
                                  </m:r>
                                  <m:sSub>
                                    <m:sSubPr>
                                      <m:ctrlPr>
                                        <a:rPr lang="en-GB" b="1" i="1">
                                          <a:latin typeface="Cambria Math" panose="02040503050406030204" pitchFamily="18" charset="0"/>
                                        </a:rPr>
                                      </m:ctrlPr>
                                    </m:sSubPr>
                                    <m:e>
                                      <m:acc>
                                        <m:accPr>
                                          <m:chr m:val="̅"/>
                                          <m:ctrlPr>
                                            <a:rPr lang="en-GB" b="1" i="1">
                                              <a:latin typeface="Cambria Math" panose="02040503050406030204" pitchFamily="18" charset="0"/>
                                            </a:rPr>
                                          </m:ctrlPr>
                                        </m:accPr>
                                        <m:e>
                                          <m:r>
                                            <a:rPr lang="en-GB" b="1" i="1">
                                              <a:latin typeface="Cambria Math" panose="02040503050406030204" pitchFamily="18" charset="0"/>
                                            </a:rPr>
                                            <m:t>𝑿</m:t>
                                          </m:r>
                                        </m:e>
                                      </m:acc>
                                    </m:e>
                                    <m:sub>
                                      <m:r>
                                        <a:rPr lang="en-GB" b="1" i="1">
                                          <a:latin typeface="Cambria Math" panose="02040503050406030204" pitchFamily="18" charset="0"/>
                                        </a:rPr>
                                        <m:t>𝑩</m:t>
                                      </m:r>
                                    </m:sub>
                                  </m:sSub>
                                </m:e>
                              </m:d>
                              <m:sSub>
                                <m:sSubPr>
                                  <m:ctrlPr>
                                    <a:rPr lang="en-GB" b="1" i="1">
                                      <a:latin typeface="Cambria Math" panose="02040503050406030204" pitchFamily="18" charset="0"/>
                                    </a:rPr>
                                  </m:ctrlPr>
                                </m:sSubPr>
                                <m:e>
                                  <m:acc>
                                    <m:accPr>
                                      <m:chr m:val="̂"/>
                                      <m:ctrlPr>
                                        <a:rPr lang="en-GB" b="1" i="1">
                                          <a:latin typeface="Cambria Math" panose="02040503050406030204" pitchFamily="18" charset="0"/>
                                        </a:rPr>
                                      </m:ctrlPr>
                                    </m:accPr>
                                    <m:e>
                                      <m:r>
                                        <a:rPr lang="en-GB" b="1" i="1">
                                          <a:latin typeface="Cambria Math" panose="02040503050406030204" pitchFamily="18" charset="0"/>
                                        </a:rPr>
                                        <m:t>𝜷</m:t>
                                      </m:r>
                                    </m:e>
                                  </m:acc>
                                </m:e>
                                <m:sub>
                                  <m:r>
                                    <a:rPr lang="en-GB" b="1" i="1">
                                      <a:latin typeface="Cambria Math" panose="02040503050406030204" pitchFamily="18" charset="0"/>
                                    </a:rPr>
                                    <m:t>𝑨</m:t>
                                  </m:r>
                                </m:sub>
                              </m:sSub>
                            </m:e>
                          </m:groupChr>
                        </m:e>
                        <m:lim>
                          <m:sSubSup>
                            <m:sSubSupPr>
                              <m:ctrlPr>
                                <a:rPr lang="en-GB" b="1" i="1">
                                  <a:latin typeface="Cambria Math" panose="02040503050406030204" pitchFamily="18" charset="0"/>
                                </a:rPr>
                              </m:ctrlPr>
                            </m:sSubSupPr>
                            <m:e>
                              <m:acc>
                                <m:accPr>
                                  <m:chr m:val="̂"/>
                                  <m:ctrlPr>
                                    <a:rPr lang="en-GB" b="1" i="1">
                                      <a:latin typeface="Cambria Math" panose="02040503050406030204" pitchFamily="18" charset="0"/>
                                    </a:rPr>
                                  </m:ctrlPr>
                                </m:accPr>
                                <m:e>
                                  <m:r>
                                    <a:rPr lang="en-GB" b="1" i="0">
                                      <a:latin typeface="Cambria Math" panose="02040503050406030204" pitchFamily="18" charset="0"/>
                                    </a:rPr>
                                    <m:t>𝚫</m:t>
                                  </m:r>
                                </m:e>
                              </m:acc>
                            </m:e>
                            <m:sub>
                              <m:r>
                                <a:rPr lang="en-GB" b="1" i="1">
                                  <a:latin typeface="Cambria Math" panose="02040503050406030204" pitchFamily="18" charset="0"/>
                                </a:rPr>
                                <m:t>𝒆𝒙𝒑𝒍𝒂𝒊𝒏𝒆𝒅</m:t>
                              </m:r>
                            </m:sub>
                            <m:sup>
                              <m:r>
                                <a:rPr lang="en-GB" b="1" i="1">
                                  <a:latin typeface="Cambria Math" panose="02040503050406030204" pitchFamily="18" charset="0"/>
                                </a:rPr>
                                <m:t>𝝁</m:t>
                              </m:r>
                            </m:sup>
                          </m:sSubSup>
                        </m:lim>
                      </m:limLow>
                      <m:r>
                        <a:rPr lang="en-GB" b="1" i="0">
                          <a:latin typeface="Cambria Math" panose="02040503050406030204" pitchFamily="18" charset="0"/>
                        </a:rPr>
                        <m:t>+</m:t>
                      </m:r>
                      <m:limLow>
                        <m:limLowPr>
                          <m:ctrlPr>
                            <a:rPr lang="en-GB" b="1" i="1">
                              <a:latin typeface="Cambria Math" panose="02040503050406030204" pitchFamily="18" charset="0"/>
                            </a:rPr>
                          </m:ctrlPr>
                        </m:limLowPr>
                        <m:e>
                          <m:groupChr>
                            <m:groupChrPr>
                              <m:chr m:val="⏟"/>
                              <m:ctrlPr>
                                <a:rPr lang="en-GB" b="1" i="1">
                                  <a:latin typeface="Cambria Math" panose="02040503050406030204" pitchFamily="18" charset="0"/>
                                </a:rPr>
                              </m:ctrlPr>
                            </m:groupChrPr>
                            <m:e>
                              <m:sSub>
                                <m:sSubPr>
                                  <m:ctrlPr>
                                    <a:rPr lang="en-GB" b="1" i="1">
                                      <a:latin typeface="Cambria Math" panose="02040503050406030204" pitchFamily="18" charset="0"/>
                                    </a:rPr>
                                  </m:ctrlPr>
                                </m:sSubPr>
                                <m:e>
                                  <m:acc>
                                    <m:accPr>
                                      <m:chr m:val="̅"/>
                                      <m:ctrlPr>
                                        <a:rPr lang="en-GB" b="1" i="1">
                                          <a:latin typeface="Cambria Math" panose="02040503050406030204" pitchFamily="18" charset="0"/>
                                        </a:rPr>
                                      </m:ctrlPr>
                                    </m:accPr>
                                    <m:e>
                                      <m:r>
                                        <a:rPr lang="en-GB" b="1" i="1">
                                          <a:latin typeface="Cambria Math" panose="02040503050406030204" pitchFamily="18" charset="0"/>
                                        </a:rPr>
                                        <m:t>𝑿</m:t>
                                      </m:r>
                                    </m:e>
                                  </m:acc>
                                </m:e>
                                <m:sub>
                                  <m:r>
                                    <a:rPr lang="en-GB" b="1" i="1">
                                      <a:latin typeface="Cambria Math" panose="02040503050406030204" pitchFamily="18" charset="0"/>
                                    </a:rPr>
                                    <m:t>𝑩</m:t>
                                  </m:r>
                                </m:sub>
                              </m:sSub>
                              <m:d>
                                <m:dPr>
                                  <m:ctrlPr>
                                    <a:rPr lang="en-GB" b="1" i="1">
                                      <a:latin typeface="Cambria Math" panose="02040503050406030204" pitchFamily="18" charset="0"/>
                                    </a:rPr>
                                  </m:ctrlPr>
                                </m:dPr>
                                <m:e>
                                  <m:sSub>
                                    <m:sSubPr>
                                      <m:ctrlPr>
                                        <a:rPr lang="en-GB" b="1" i="1">
                                          <a:latin typeface="Cambria Math" panose="02040503050406030204" pitchFamily="18" charset="0"/>
                                        </a:rPr>
                                      </m:ctrlPr>
                                    </m:sSubPr>
                                    <m:e>
                                      <m:acc>
                                        <m:accPr>
                                          <m:chr m:val="̂"/>
                                          <m:ctrlPr>
                                            <a:rPr lang="en-GB" b="1" i="1">
                                              <a:latin typeface="Cambria Math" panose="02040503050406030204" pitchFamily="18" charset="0"/>
                                            </a:rPr>
                                          </m:ctrlPr>
                                        </m:accPr>
                                        <m:e>
                                          <m:r>
                                            <a:rPr lang="en-GB" b="1" i="1">
                                              <a:latin typeface="Cambria Math" panose="02040503050406030204" pitchFamily="18" charset="0"/>
                                            </a:rPr>
                                            <m:t>𝜷</m:t>
                                          </m:r>
                                        </m:e>
                                      </m:acc>
                                    </m:e>
                                    <m:sub>
                                      <m:r>
                                        <a:rPr lang="en-GB" b="1" i="1">
                                          <a:latin typeface="Cambria Math" panose="02040503050406030204" pitchFamily="18" charset="0"/>
                                        </a:rPr>
                                        <m:t>𝑨</m:t>
                                      </m:r>
                                    </m:sub>
                                  </m:sSub>
                                  <m:r>
                                    <a:rPr lang="en-GB" b="1" i="0">
                                      <a:latin typeface="Cambria Math" panose="02040503050406030204" pitchFamily="18" charset="0"/>
                                    </a:rPr>
                                    <m:t>−</m:t>
                                  </m:r>
                                  <m:sSub>
                                    <m:sSubPr>
                                      <m:ctrlPr>
                                        <a:rPr lang="en-GB" b="1" i="1">
                                          <a:latin typeface="Cambria Math" panose="02040503050406030204" pitchFamily="18" charset="0"/>
                                        </a:rPr>
                                      </m:ctrlPr>
                                    </m:sSubPr>
                                    <m:e>
                                      <m:acc>
                                        <m:accPr>
                                          <m:chr m:val="̂"/>
                                          <m:ctrlPr>
                                            <a:rPr lang="en-GB" b="1" i="1">
                                              <a:latin typeface="Cambria Math" panose="02040503050406030204" pitchFamily="18" charset="0"/>
                                            </a:rPr>
                                          </m:ctrlPr>
                                        </m:accPr>
                                        <m:e>
                                          <m:r>
                                            <a:rPr lang="en-GB" b="1" i="1">
                                              <a:latin typeface="Cambria Math" panose="02040503050406030204" pitchFamily="18" charset="0"/>
                                            </a:rPr>
                                            <m:t>𝜷</m:t>
                                          </m:r>
                                        </m:e>
                                      </m:acc>
                                    </m:e>
                                    <m:sub>
                                      <m:r>
                                        <a:rPr lang="en-GB" b="1" i="1">
                                          <a:latin typeface="Cambria Math" panose="02040503050406030204" pitchFamily="18" charset="0"/>
                                        </a:rPr>
                                        <m:t>𝑩</m:t>
                                      </m:r>
                                    </m:sub>
                                  </m:sSub>
                                </m:e>
                              </m:d>
                            </m:e>
                          </m:groupChr>
                        </m:e>
                        <m:lim>
                          <m:sSubSup>
                            <m:sSubSupPr>
                              <m:ctrlPr>
                                <a:rPr lang="en-GB" b="1" i="1">
                                  <a:latin typeface="Cambria Math" panose="02040503050406030204" pitchFamily="18" charset="0"/>
                                </a:rPr>
                              </m:ctrlPr>
                            </m:sSubSupPr>
                            <m:e>
                              <m:acc>
                                <m:accPr>
                                  <m:chr m:val="̂"/>
                                  <m:ctrlPr>
                                    <a:rPr lang="en-GB" b="1" i="1">
                                      <a:latin typeface="Cambria Math" panose="02040503050406030204" pitchFamily="18" charset="0"/>
                                    </a:rPr>
                                  </m:ctrlPr>
                                </m:accPr>
                                <m:e>
                                  <m:r>
                                    <a:rPr lang="en-GB" b="1" i="0">
                                      <a:latin typeface="Cambria Math" panose="02040503050406030204" pitchFamily="18" charset="0"/>
                                    </a:rPr>
                                    <m:t>𝚫</m:t>
                                  </m:r>
                                </m:e>
                              </m:acc>
                            </m:e>
                            <m:sub>
                              <m:r>
                                <a:rPr lang="en-GB" b="1" i="1">
                                  <a:latin typeface="Cambria Math" panose="02040503050406030204" pitchFamily="18" charset="0"/>
                                </a:rPr>
                                <m:t>𝒖𝒏𝒆𝒙𝒑𝒍𝒂𝒊𝒆𝒅</m:t>
                              </m:r>
                            </m:sub>
                            <m:sup>
                              <m:r>
                                <a:rPr lang="en-GB" b="1" i="1">
                                  <a:latin typeface="Cambria Math" panose="02040503050406030204" pitchFamily="18" charset="0"/>
                                </a:rPr>
                                <m:t>𝝁</m:t>
                              </m:r>
                            </m:sup>
                          </m:sSubSup>
                        </m:lim>
                      </m:limLow>
                      <m:r>
                        <a:rPr lang="en-GB" b="1" i="0">
                          <a:latin typeface="Cambria Math" panose="02040503050406030204" pitchFamily="18" charset="0"/>
                        </a:rPr>
                        <m:t> </m:t>
                      </m:r>
                    </m:oMath>
                  </m:oMathPara>
                </a14:m>
                <a:endParaRPr lang="en-GB" b="1" dirty="0"/>
              </a:p>
            </p:txBody>
          </p:sp>
        </mc:Choice>
        <mc:Fallback xmlns="">
          <p:sp>
            <p:nvSpPr>
              <p:cNvPr id="7" name="Rectangle 6"/>
              <p:cNvSpPr>
                <a:spLocks noRot="1" noChangeAspect="1" noMove="1" noResize="1" noEditPoints="1" noAdjustHandles="1" noChangeArrowheads="1" noChangeShapeType="1" noTextEdit="1"/>
              </p:cNvSpPr>
              <p:nvPr/>
            </p:nvSpPr>
            <p:spPr>
              <a:xfrm>
                <a:off x="1260043" y="3830142"/>
                <a:ext cx="5518562" cy="762003"/>
              </a:xfrm>
              <a:prstGeom prst="rect">
                <a:avLst/>
              </a:prstGeom>
              <a:blipFill rotWithShape="0">
                <a:blip r:embed="rId3"/>
                <a:stretch>
                  <a:fillRect r="-221" b="-3200"/>
                </a:stretch>
              </a:blipFill>
            </p:spPr>
            <p:txBody>
              <a:bodyPr/>
              <a:lstStyle/>
              <a:p>
                <a:r>
                  <a:rPr lang="en-GB">
                    <a:noFill/>
                  </a:rPr>
                  <a:t> </a:t>
                </a:r>
              </a:p>
            </p:txBody>
          </p:sp>
        </mc:Fallback>
      </mc:AlternateContent>
      <p:cxnSp>
        <p:nvCxnSpPr>
          <p:cNvPr id="8" name="Straight Arrow Connector 7"/>
          <p:cNvCxnSpPr>
            <a:endCxn id="10" idx="0"/>
          </p:cNvCxnSpPr>
          <p:nvPr/>
        </p:nvCxnSpPr>
        <p:spPr>
          <a:xfrm flipH="1">
            <a:off x="3850134" y="4653101"/>
            <a:ext cx="476205" cy="505875"/>
          </a:xfrm>
          <a:prstGeom prst="straightConnector1">
            <a:avLst/>
          </a:prstGeom>
          <a:ln w="28575">
            <a:solidFill>
              <a:srgbClr val="8E0303"/>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11" idx="0"/>
          </p:cNvCxnSpPr>
          <p:nvPr/>
        </p:nvCxnSpPr>
        <p:spPr>
          <a:xfrm>
            <a:off x="5911754" y="4633766"/>
            <a:ext cx="554966" cy="525210"/>
          </a:xfrm>
          <a:prstGeom prst="straightConnector1">
            <a:avLst/>
          </a:prstGeom>
          <a:ln w="28575">
            <a:solidFill>
              <a:srgbClr val="8E0303"/>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827975" y="5158976"/>
            <a:ext cx="2044317" cy="830997"/>
          </a:xfrm>
          <a:prstGeom prst="rect">
            <a:avLst/>
          </a:prstGeom>
        </p:spPr>
        <p:txBody>
          <a:bodyPr wrap="square">
            <a:spAutoFit/>
          </a:bodyPr>
          <a:lstStyle/>
          <a:p>
            <a:pPr algn="ctr" rtl="0">
              <a:lnSpc>
                <a:spcPct val="150000"/>
              </a:lnSpc>
            </a:pPr>
            <a:r>
              <a:rPr lang="en-GB" sz="1600" b="1" dirty="0">
                <a:solidFill>
                  <a:srgbClr val="8E0303"/>
                </a:solidFill>
                <a:latin typeface="Calibri" panose="020F0502020204030204" pitchFamily="34" charset="0"/>
                <a:ea typeface="Times New Roman" panose="02020603050405020304" pitchFamily="18" charset="0"/>
                <a:cs typeface="B Mitra" panose="00000400000000000000" pitchFamily="2" charset="-78"/>
              </a:rPr>
              <a:t>Characteristics effect</a:t>
            </a:r>
          </a:p>
          <a:p>
            <a:pPr algn="ctr" rtl="0">
              <a:lnSpc>
                <a:spcPct val="150000"/>
              </a:lnSpc>
            </a:pPr>
            <a:r>
              <a:rPr lang="en-GB" sz="1600" b="1" dirty="0" smtClean="0">
                <a:solidFill>
                  <a:srgbClr val="8E0303"/>
                </a:solidFill>
                <a:latin typeface="Calibri" panose="020F0502020204030204" pitchFamily="34" charset="0"/>
                <a:ea typeface="Calibri" panose="020F0502020204030204" pitchFamily="34" charset="0"/>
                <a:cs typeface="B Mitra" panose="00000400000000000000" pitchFamily="2" charset="-78"/>
              </a:rPr>
              <a:t>(Endowments)</a:t>
            </a:r>
            <a:endParaRPr lang="fa-IR" sz="1600" b="1" dirty="0" smtClean="0">
              <a:solidFill>
                <a:srgbClr val="8E0303"/>
              </a:solidFill>
              <a:latin typeface="Calibri" panose="020F0502020204030204" pitchFamily="34" charset="0"/>
              <a:ea typeface="Calibri" panose="020F0502020204030204" pitchFamily="34" charset="0"/>
              <a:cs typeface="B Mitra" panose="00000400000000000000" pitchFamily="2" charset="-78"/>
            </a:endParaRPr>
          </a:p>
        </p:txBody>
      </p:sp>
      <p:sp>
        <p:nvSpPr>
          <p:cNvPr id="11" name="Rectangle 10"/>
          <p:cNvSpPr/>
          <p:nvPr/>
        </p:nvSpPr>
        <p:spPr>
          <a:xfrm>
            <a:off x="5526083" y="5158976"/>
            <a:ext cx="1881273" cy="1200329"/>
          </a:xfrm>
          <a:prstGeom prst="rect">
            <a:avLst/>
          </a:prstGeom>
        </p:spPr>
        <p:txBody>
          <a:bodyPr wrap="square">
            <a:spAutoFit/>
          </a:bodyPr>
          <a:lstStyle/>
          <a:p>
            <a:pPr algn="ctr" rtl="0">
              <a:lnSpc>
                <a:spcPct val="150000"/>
              </a:lnSpc>
            </a:pPr>
            <a:r>
              <a:rPr lang="en-GB" sz="1600" b="1" dirty="0" smtClean="0">
                <a:solidFill>
                  <a:srgbClr val="8E0303"/>
                </a:solidFill>
                <a:latin typeface="Calibri" panose="020F0502020204030204" pitchFamily="34" charset="0"/>
                <a:ea typeface="Times New Roman" panose="02020603050405020304" pitchFamily="18" charset="0"/>
                <a:cs typeface="B Mitra" panose="00000400000000000000" pitchFamily="2" charset="-78"/>
              </a:rPr>
              <a:t>Coefficient effect</a:t>
            </a:r>
          </a:p>
          <a:p>
            <a:pPr algn="ctr" rtl="0">
              <a:lnSpc>
                <a:spcPct val="150000"/>
              </a:lnSpc>
            </a:pPr>
            <a:r>
              <a:rPr lang="en-US" sz="1600" b="1" dirty="0" smtClean="0">
                <a:solidFill>
                  <a:srgbClr val="8E0303"/>
                </a:solidFill>
                <a:latin typeface="Calibri" panose="020F0502020204030204" pitchFamily="34" charset="0"/>
                <a:ea typeface="Times New Roman" panose="02020603050405020304" pitchFamily="18" charset="0"/>
                <a:cs typeface="B Mitra" panose="00000400000000000000" pitchFamily="2" charset="-78"/>
              </a:rPr>
              <a:t>(discrimination)</a:t>
            </a:r>
            <a:endParaRPr lang="en-GB" sz="1600" b="1" dirty="0" smtClean="0">
              <a:solidFill>
                <a:srgbClr val="8E0303"/>
              </a:solidFill>
              <a:latin typeface="Calibri" panose="020F0502020204030204" pitchFamily="34" charset="0"/>
              <a:ea typeface="Times New Roman" panose="02020603050405020304" pitchFamily="18" charset="0"/>
              <a:cs typeface="B Mitra" panose="00000400000000000000" pitchFamily="2" charset="-78"/>
            </a:endParaRPr>
          </a:p>
          <a:p>
            <a:pPr algn="l" rtl="0">
              <a:lnSpc>
                <a:spcPct val="150000"/>
              </a:lnSpc>
            </a:pPr>
            <a:endParaRPr lang="fa-IR" sz="1600" b="1" dirty="0" smtClean="0">
              <a:solidFill>
                <a:srgbClr val="8E0303"/>
              </a:solidFill>
              <a:latin typeface="Calibri" panose="020F0502020204030204" pitchFamily="34" charset="0"/>
              <a:ea typeface="Calibri" panose="020F0502020204030204" pitchFamily="34" charset="0"/>
              <a:cs typeface="B Mitra" panose="00000400000000000000" pitchFamily="2" charset="-78"/>
            </a:endParaRPr>
          </a:p>
        </p:txBody>
      </p:sp>
      <p:sp>
        <p:nvSpPr>
          <p:cNvPr id="12" name="Hexagon 11"/>
          <p:cNvSpPr/>
          <p:nvPr/>
        </p:nvSpPr>
        <p:spPr>
          <a:xfrm>
            <a:off x="8993259" y="2426056"/>
            <a:ext cx="2861667" cy="2416015"/>
          </a:xfrm>
          <a:prstGeom prst="hexagon">
            <a:avLst/>
          </a:prstGeom>
          <a:solidFill>
            <a:srgbClr val="7C9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9136868" y="3056982"/>
            <a:ext cx="2574448" cy="1154162"/>
          </a:xfrm>
          <a:prstGeom prst="rect">
            <a:avLst/>
          </a:prstGeom>
        </p:spPr>
        <p:txBody>
          <a:bodyPr wrap="square">
            <a:spAutoFit/>
          </a:bodyPr>
          <a:lstStyle/>
          <a:p>
            <a:pPr algn="ctr" rtl="1">
              <a:lnSpc>
                <a:spcPct val="150000"/>
              </a:lnSpc>
            </a:pPr>
            <a:r>
              <a:rPr lang="en-US"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panose="020F0502020204030204" pitchFamily="34" charset="0"/>
                <a:ea typeface="Calibri" panose="020F0502020204030204" pitchFamily="34" charset="0"/>
                <a:cs typeface="B Mitra" panose="00000400000000000000" pitchFamily="2" charset="-78"/>
              </a:rPr>
              <a:t>Oaxaca – Blinder </a:t>
            </a:r>
          </a:p>
          <a:p>
            <a:pPr algn="ctr" rtl="1">
              <a:lnSpc>
                <a:spcPct val="150000"/>
              </a:lnSpc>
            </a:pPr>
            <a:r>
              <a:rPr lang="en-US"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panose="020F0502020204030204" pitchFamily="34" charset="0"/>
                <a:ea typeface="Calibri" panose="020F0502020204030204" pitchFamily="34" charset="0"/>
                <a:cs typeface="B Mitra" panose="00000400000000000000" pitchFamily="2" charset="-78"/>
              </a:rPr>
              <a:t>decomposition</a:t>
            </a:r>
            <a:endParaRPr lang="fa-IR"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panose="020F0502020204030204" pitchFamily="34" charset="0"/>
              <a:ea typeface="Calibri" panose="020F0502020204030204" pitchFamily="34" charset="0"/>
              <a:cs typeface="B Mitra" panose="00000400000000000000" pitchFamily="2" charset="-78"/>
            </a:endParaRPr>
          </a:p>
        </p:txBody>
      </p:sp>
      <p:sp>
        <p:nvSpPr>
          <p:cNvPr id="3" name="Rectangle 2"/>
          <p:cNvSpPr/>
          <p:nvPr/>
        </p:nvSpPr>
        <p:spPr>
          <a:xfrm>
            <a:off x="626523" y="1887657"/>
            <a:ext cx="7889679" cy="1200329"/>
          </a:xfrm>
          <a:prstGeom prst="rect">
            <a:avLst/>
          </a:prstGeom>
        </p:spPr>
        <p:txBody>
          <a:bodyPr wrap="square">
            <a:spAutoFit/>
          </a:bodyPr>
          <a:lstStyle/>
          <a:p>
            <a:pPr algn="l" rtl="0">
              <a:lnSpc>
                <a:spcPct val="150000"/>
              </a:lnSpc>
            </a:pPr>
            <a:r>
              <a:rPr lang="en-GB" dirty="0">
                <a:ln w="0"/>
                <a:effectLst>
                  <a:outerShdw blurRad="38100" dist="38100" dir="2700000" algn="tl">
                    <a:srgbClr val="000000">
                      <a:alpha val="43137"/>
                    </a:srgbClr>
                  </a:outerShdw>
                </a:effectLst>
              </a:rPr>
              <a:t>Suppose two groups assigned to A and B</a:t>
            </a:r>
            <a:r>
              <a:rPr lang="en-GB" dirty="0" smtClean="0">
                <a:ln w="0"/>
                <a:effectLst>
                  <a:outerShdw blurRad="38100" dist="38100" dir="2700000" algn="tl">
                    <a:srgbClr val="000000">
                      <a:alpha val="43137"/>
                    </a:srgbClr>
                  </a:outerShdw>
                </a:effectLst>
              </a:rPr>
              <a:t>, </a:t>
            </a:r>
            <a:r>
              <a:rPr lang="en-US" dirty="0">
                <a:ln w="0"/>
                <a:effectLst>
                  <a:outerShdw blurRad="38100" dist="38100" dir="2700000" algn="tl">
                    <a:srgbClr val="000000">
                      <a:alpha val="43137"/>
                    </a:srgbClr>
                  </a:outerShdw>
                </a:effectLst>
              </a:rPr>
              <a:t>And a result variable 𝒚, And a set of </a:t>
            </a:r>
            <a:r>
              <a:rPr lang="en-US" dirty="0" err="1">
                <a:ln w="0"/>
                <a:effectLst>
                  <a:outerShdw blurRad="38100" dist="38100" dir="2700000" algn="tl">
                    <a:srgbClr val="000000">
                      <a:alpha val="43137"/>
                    </a:srgbClr>
                  </a:outerShdw>
                </a:effectLst>
              </a:rPr>
              <a:t>regressors</a:t>
            </a:r>
            <a:r>
              <a:rPr lang="en-US" dirty="0">
                <a:ln w="0"/>
                <a:effectLst>
                  <a:outerShdw blurRad="38100" dist="38100" dir="2700000" algn="tl">
                    <a:srgbClr val="000000">
                      <a:alpha val="43137"/>
                    </a:srgbClr>
                  </a:outerShdw>
                </a:effectLst>
              </a:rPr>
              <a:t> </a:t>
            </a:r>
            <a:r>
              <a:rPr lang="en-US" dirty="0" smtClean="0">
                <a:ln w="0"/>
                <a:effectLst>
                  <a:outerShdw blurRad="38100" dist="38100" dir="2700000" algn="tl">
                    <a:srgbClr val="000000">
                      <a:alpha val="43137"/>
                    </a:srgbClr>
                  </a:outerShdw>
                </a:effectLst>
              </a:rPr>
              <a:t>𝑿: </a:t>
            </a:r>
            <a:endParaRPr lang="en-US" dirty="0">
              <a:ln w="0"/>
              <a:effectLst>
                <a:outerShdw blurRad="38100" dist="38100" dir="2700000" algn="tl">
                  <a:srgbClr val="000000">
                    <a:alpha val="43137"/>
                  </a:srgbClr>
                </a:outerShdw>
              </a:effectLst>
            </a:endParaRPr>
          </a:p>
          <a:p>
            <a:pPr algn="l" rtl="0"/>
            <a:endParaRPr lang="en-GB" dirty="0"/>
          </a:p>
        </p:txBody>
      </p:sp>
    </p:spTree>
    <p:extLst>
      <p:ext uri="{BB962C8B-B14F-4D97-AF65-F5344CB8AC3E}">
        <p14:creationId xmlns:p14="http://schemas.microsoft.com/office/powerpoint/2010/main" val="328572718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Methodology</a:t>
            </a:r>
            <a:endParaRPr lang="en-GB" dirty="0"/>
          </a:p>
        </p:txBody>
      </p:sp>
      <p:sp>
        <p:nvSpPr>
          <p:cNvPr id="4" name="Slide Number Placeholder 3"/>
          <p:cNvSpPr>
            <a:spLocks noGrp="1"/>
          </p:cNvSpPr>
          <p:nvPr>
            <p:ph type="sldNum" sz="quarter" idx="20"/>
          </p:nvPr>
        </p:nvSpPr>
        <p:spPr/>
        <p:txBody>
          <a:bodyPr/>
          <a:lstStyle/>
          <a:p>
            <a:fld id="{6004038C-790E-4E1F-AFA3-7A2D322ABF52}" type="slidenum">
              <a:rPr lang="fa-IR" smtClean="0"/>
              <a:pPr/>
              <a:t>11</a:t>
            </a:fld>
            <a:endParaRPr lang="fa-IR" dirty="0"/>
          </a:p>
        </p:txBody>
      </p:sp>
      <p:sp>
        <p:nvSpPr>
          <p:cNvPr id="5" name="Text Placeholder 4"/>
          <p:cNvSpPr>
            <a:spLocks noGrp="1"/>
          </p:cNvSpPr>
          <p:nvPr>
            <p:ph type="body" sz="quarter" idx="21"/>
          </p:nvPr>
        </p:nvSpPr>
        <p:spPr/>
        <p:txBody>
          <a:bodyPr/>
          <a:lstStyle/>
          <a:p>
            <a:endParaRPr lang="en-GB"/>
          </a:p>
        </p:txBody>
      </p:sp>
      <p:sp>
        <p:nvSpPr>
          <p:cNvPr id="6" name="Hexagon 5"/>
          <p:cNvSpPr/>
          <p:nvPr/>
        </p:nvSpPr>
        <p:spPr>
          <a:xfrm>
            <a:off x="149510" y="2449257"/>
            <a:ext cx="2861667" cy="2416015"/>
          </a:xfrm>
          <a:prstGeom prst="hexagon">
            <a:avLst/>
          </a:prstGeom>
          <a:solidFill>
            <a:srgbClr val="7C9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93119" y="3080183"/>
            <a:ext cx="2574448" cy="1200329"/>
          </a:xfrm>
          <a:prstGeom prst="rect">
            <a:avLst/>
          </a:prstGeom>
        </p:spPr>
        <p:txBody>
          <a:bodyPr wrap="square">
            <a:spAutoFit/>
          </a:bodyPr>
          <a:lstStyle/>
          <a:p>
            <a:pPr algn="ctr" rtl="1">
              <a:lnSpc>
                <a:spcPct val="150000"/>
              </a:lnSpc>
            </a:pPr>
            <a:r>
              <a:rPr lang="en-US"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panose="020F0502020204030204" pitchFamily="34" charset="0"/>
                <a:ea typeface="Calibri" panose="020F0502020204030204" pitchFamily="34" charset="0"/>
                <a:cs typeface="B Mitra" panose="00000400000000000000" pitchFamily="2" charset="-78"/>
              </a:rPr>
              <a:t>Counterfactual</a:t>
            </a:r>
          </a:p>
          <a:p>
            <a:pPr algn="ctr" rtl="1">
              <a:lnSpc>
                <a:spcPct val="150000"/>
              </a:lnSpc>
            </a:pPr>
            <a:r>
              <a:rPr lang="en-US"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panose="020F0502020204030204" pitchFamily="34" charset="0"/>
                <a:ea typeface="Calibri" panose="020F0502020204030204" pitchFamily="34" charset="0"/>
                <a:cs typeface="B Mitra" panose="00000400000000000000" pitchFamily="2" charset="-78"/>
              </a:rPr>
              <a:t>decomposition</a:t>
            </a:r>
            <a:endParaRPr lang="fa-IR"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panose="020F0502020204030204" pitchFamily="34" charset="0"/>
              <a:ea typeface="Calibri" panose="020F0502020204030204" pitchFamily="34" charset="0"/>
              <a:cs typeface="B Mitra" panose="00000400000000000000" pitchFamily="2" charset="-78"/>
            </a:endParaRPr>
          </a:p>
        </p:txBody>
      </p:sp>
      <mc:AlternateContent xmlns:mc="http://schemas.openxmlformats.org/markup-compatibility/2006" xmlns:a14="http://schemas.microsoft.com/office/drawing/2010/main">
        <mc:Choice Requires="a14">
          <p:sp>
            <p:nvSpPr>
              <p:cNvPr id="8" name="Rectangle 7"/>
              <p:cNvSpPr/>
              <p:nvPr/>
            </p:nvSpPr>
            <p:spPr>
              <a:xfrm>
                <a:off x="3131313" y="2275170"/>
                <a:ext cx="2245903" cy="380104"/>
              </a:xfrm>
              <a:prstGeom prst="rect">
                <a:avLst/>
              </a:prstGeom>
            </p:spPr>
            <p:txBody>
              <a:bodyPr wrap="square">
                <a:spAutoFit/>
              </a:bodyPr>
              <a:lstStyle/>
              <a:p>
                <a:pPr algn="l" rtl="0"/>
                <a14:m>
                  <m:oMath xmlns:m="http://schemas.openxmlformats.org/officeDocument/2006/math">
                    <m:sSup>
                      <m:sSupPr>
                        <m:ctrlPr>
                          <a:rPr lang="en-GB" b="1" i="1" smtClean="0">
                            <a:latin typeface="Cambria Math" panose="02040503050406030204" pitchFamily="18" charset="0"/>
                          </a:rPr>
                        </m:ctrlPr>
                      </m:sSupPr>
                      <m:e>
                        <m:r>
                          <a:rPr lang="en-US" b="1" i="1">
                            <a:latin typeface="Cambria Math" panose="02040503050406030204" pitchFamily="18" charset="0"/>
                            <a:ea typeface="Calibri" panose="020F0502020204030204" pitchFamily="34" charset="0"/>
                            <a:cs typeface="Arial" panose="020B0604020202020204" pitchFamily="34" charset="0"/>
                          </a:rPr>
                          <m:t>𝜷</m:t>
                        </m:r>
                      </m:e>
                      <m:sup>
                        <m:r>
                          <a:rPr lang="en-US" b="1" i="1" smtClean="0">
                            <a:latin typeface="Cambria Math" panose="02040503050406030204" pitchFamily="18" charset="0"/>
                            <a:ea typeface="Calibri" panose="020F0502020204030204" pitchFamily="34" charset="0"/>
                            <a:cs typeface="Arial" panose="020B0604020202020204" pitchFamily="34" charset="0"/>
                          </a:rPr>
                          <m:t>𝒇</m:t>
                        </m:r>
                      </m:sup>
                    </m:sSup>
                  </m:oMath>
                </a14:m>
                <a:r>
                  <a:rPr lang="en-US" b="1" dirty="0">
                    <a:ea typeface="Calibri" panose="020F0502020204030204" pitchFamily="34" charset="0"/>
                    <a:cs typeface="B Mitra" panose="00000400000000000000" pitchFamily="2" charset="-78"/>
                  </a:rPr>
                  <a:t>: women’s returns</a:t>
                </a:r>
                <a:r>
                  <a:rPr lang="fa-IR" b="1" dirty="0" smtClean="0">
                    <a:ea typeface="Calibri" panose="020F0502020204030204" pitchFamily="34" charset="0"/>
                    <a:cs typeface="B Mitra" panose="00000400000000000000" pitchFamily="2" charset="-78"/>
                  </a:rPr>
                  <a:t> </a:t>
                </a:r>
                <a:endParaRPr lang="en-GB" b="1" dirty="0">
                  <a:cs typeface="B Mitra" panose="00000400000000000000" pitchFamily="2" charset="-78"/>
                </a:endParaRPr>
              </a:p>
            </p:txBody>
          </p:sp>
        </mc:Choice>
        <mc:Fallback xmlns="">
          <p:sp>
            <p:nvSpPr>
              <p:cNvPr id="8" name="Rectangle 7"/>
              <p:cNvSpPr>
                <a:spLocks noRot="1" noChangeAspect="1" noMove="1" noResize="1" noEditPoints="1" noAdjustHandles="1" noChangeArrowheads="1" noChangeShapeType="1" noTextEdit="1"/>
              </p:cNvSpPr>
              <p:nvPr/>
            </p:nvSpPr>
            <p:spPr>
              <a:xfrm>
                <a:off x="3131313" y="2275170"/>
                <a:ext cx="2245903" cy="380104"/>
              </a:xfrm>
              <a:prstGeom prst="rect">
                <a:avLst/>
              </a:prstGeom>
              <a:blipFill rotWithShape="0">
                <a:blip r:embed="rId3"/>
                <a:stretch>
                  <a:fillRect l="-815" t="-9524" b="-2698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131312" y="2890131"/>
                <a:ext cx="2245903" cy="380104"/>
              </a:xfrm>
              <a:prstGeom prst="rect">
                <a:avLst/>
              </a:prstGeom>
            </p:spPr>
            <p:txBody>
              <a:bodyPr wrap="square">
                <a:spAutoFit/>
              </a:bodyPr>
              <a:lstStyle/>
              <a:p>
                <a:pPr algn="l" rtl="0"/>
                <a14:m>
                  <m:oMath xmlns:m="http://schemas.openxmlformats.org/officeDocument/2006/math">
                    <m:sSup>
                      <m:sSupPr>
                        <m:ctrlPr>
                          <a:rPr lang="en-GB" b="1" i="1" smtClean="0">
                            <a:latin typeface="Cambria Math" panose="02040503050406030204" pitchFamily="18" charset="0"/>
                          </a:rPr>
                        </m:ctrlPr>
                      </m:sSupPr>
                      <m:e>
                        <m:r>
                          <a:rPr lang="en-US" b="1" i="1">
                            <a:latin typeface="Cambria Math" panose="02040503050406030204" pitchFamily="18" charset="0"/>
                            <a:ea typeface="Calibri" panose="020F0502020204030204" pitchFamily="34" charset="0"/>
                            <a:cs typeface="Arial" panose="020B0604020202020204" pitchFamily="34" charset="0"/>
                          </a:rPr>
                          <m:t>𝜷</m:t>
                        </m:r>
                      </m:e>
                      <m:sup>
                        <m:r>
                          <a:rPr lang="en-US" b="1" i="1" smtClean="0">
                            <a:latin typeface="Cambria Math" panose="02040503050406030204" pitchFamily="18" charset="0"/>
                            <a:ea typeface="Calibri" panose="020F0502020204030204" pitchFamily="34" charset="0"/>
                            <a:cs typeface="Arial" panose="020B0604020202020204" pitchFamily="34" charset="0"/>
                          </a:rPr>
                          <m:t>𝒎</m:t>
                        </m:r>
                      </m:sup>
                    </m:sSup>
                  </m:oMath>
                </a14:m>
                <a:r>
                  <a:rPr lang="en-US" b="1" dirty="0">
                    <a:ea typeface="Calibri" panose="020F0502020204030204" pitchFamily="34" charset="0"/>
                    <a:cs typeface="B Mitra" panose="00000400000000000000" pitchFamily="2" charset="-78"/>
                  </a:rPr>
                  <a:t>: </a:t>
                </a:r>
                <a:r>
                  <a:rPr lang="en-US" b="1" dirty="0" smtClean="0">
                    <a:ea typeface="Calibri" panose="020F0502020204030204" pitchFamily="34" charset="0"/>
                    <a:cs typeface="B Mitra" panose="00000400000000000000" pitchFamily="2" charset="-78"/>
                  </a:rPr>
                  <a:t>men’s </a:t>
                </a:r>
                <a:r>
                  <a:rPr lang="en-US" b="1" dirty="0">
                    <a:ea typeface="Calibri" panose="020F0502020204030204" pitchFamily="34" charset="0"/>
                    <a:cs typeface="B Mitra" panose="00000400000000000000" pitchFamily="2" charset="-78"/>
                  </a:rPr>
                  <a:t>returns</a:t>
                </a:r>
                <a:r>
                  <a:rPr lang="fa-IR" b="1" dirty="0" smtClean="0">
                    <a:ea typeface="Calibri" panose="020F0502020204030204" pitchFamily="34" charset="0"/>
                    <a:cs typeface="B Mitra" panose="00000400000000000000" pitchFamily="2" charset="-78"/>
                  </a:rPr>
                  <a:t> </a:t>
                </a:r>
                <a:endParaRPr lang="en-GB" b="1" dirty="0">
                  <a:cs typeface="B Mitra" panose="00000400000000000000" pitchFamily="2" charset="-78"/>
                </a:endParaRPr>
              </a:p>
            </p:txBody>
          </p:sp>
        </mc:Choice>
        <mc:Fallback xmlns="">
          <p:sp>
            <p:nvSpPr>
              <p:cNvPr id="10" name="Rectangle 9"/>
              <p:cNvSpPr>
                <a:spLocks noRot="1" noChangeAspect="1" noMove="1" noResize="1" noEditPoints="1" noAdjustHandles="1" noChangeArrowheads="1" noChangeShapeType="1" noTextEdit="1"/>
              </p:cNvSpPr>
              <p:nvPr/>
            </p:nvSpPr>
            <p:spPr>
              <a:xfrm>
                <a:off x="3131312" y="2890131"/>
                <a:ext cx="2245903" cy="380104"/>
              </a:xfrm>
              <a:prstGeom prst="rect">
                <a:avLst/>
              </a:prstGeom>
              <a:blipFill rotWithShape="0">
                <a:blip r:embed="rId4"/>
                <a:stretch>
                  <a:fillRect l="-815" t="-12903" b="-2580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561779" y="2273009"/>
                <a:ext cx="2573525" cy="348172"/>
              </a:xfrm>
              <a:prstGeom prst="rect">
                <a:avLst/>
              </a:prstGeom>
            </p:spPr>
            <p:txBody>
              <a:bodyPr wrap="none">
                <a:spAutoFit/>
              </a:bodyPr>
              <a:lstStyle/>
              <a:p>
                <a:pPr algn="l" rtl="0"/>
                <a14:m>
                  <m:oMath xmlns:m="http://schemas.openxmlformats.org/officeDocument/2006/math">
                    <m:sSup>
                      <m:sSupPr>
                        <m:ctrlPr>
                          <a:rPr lang="en-GB" sz="1600" b="1" i="1" smtClean="0">
                            <a:latin typeface="Cambria Math" panose="02040503050406030204" pitchFamily="18" charset="0"/>
                          </a:rPr>
                        </m:ctrlPr>
                      </m:sSupPr>
                      <m:e>
                        <m:r>
                          <a:rPr lang="en-US" sz="1600" b="1" i="1" smtClean="0">
                            <a:latin typeface="Cambria Math" panose="02040503050406030204" pitchFamily="18" charset="0"/>
                          </a:rPr>
                          <m:t>𝒙</m:t>
                        </m:r>
                      </m:e>
                      <m:sup>
                        <m:r>
                          <a:rPr lang="en-US" sz="1600" b="1" i="1" smtClean="0">
                            <a:latin typeface="Cambria Math" panose="02040503050406030204" pitchFamily="18" charset="0"/>
                            <a:ea typeface="Calibri" panose="020F0502020204030204" pitchFamily="34" charset="0"/>
                            <a:cs typeface="Arial" panose="020B0604020202020204" pitchFamily="34" charset="0"/>
                          </a:rPr>
                          <m:t>𝒇</m:t>
                        </m:r>
                      </m:sup>
                    </m:sSup>
                  </m:oMath>
                </a14:m>
                <a:r>
                  <a:rPr lang="en-GB" sz="1600" b="1" dirty="0">
                    <a:cs typeface="B Mitra" panose="00000400000000000000" pitchFamily="2" charset="-78"/>
                  </a:rPr>
                  <a:t>: women’s characteristics </a:t>
                </a:r>
              </a:p>
            </p:txBody>
          </p:sp>
        </mc:Choice>
        <mc:Fallback xmlns="">
          <p:sp>
            <p:nvSpPr>
              <p:cNvPr id="11" name="Rectangle 10"/>
              <p:cNvSpPr>
                <a:spLocks noRot="1" noChangeAspect="1" noMove="1" noResize="1" noEditPoints="1" noAdjustHandles="1" noChangeArrowheads="1" noChangeShapeType="1" noTextEdit="1"/>
              </p:cNvSpPr>
              <p:nvPr/>
            </p:nvSpPr>
            <p:spPr>
              <a:xfrm>
                <a:off x="5561779" y="2273009"/>
                <a:ext cx="2573525" cy="348172"/>
              </a:xfrm>
              <a:prstGeom prst="rect">
                <a:avLst/>
              </a:prstGeom>
              <a:blipFill rotWithShape="0">
                <a:blip r:embed="rId5"/>
                <a:stretch>
                  <a:fillRect t="-1754" r="-236" b="-228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561778" y="2872004"/>
                <a:ext cx="2366866" cy="338554"/>
              </a:xfrm>
              <a:prstGeom prst="rect">
                <a:avLst/>
              </a:prstGeom>
            </p:spPr>
            <p:txBody>
              <a:bodyPr wrap="none">
                <a:spAutoFit/>
              </a:bodyPr>
              <a:lstStyle/>
              <a:p>
                <a:pPr algn="l" rtl="0"/>
                <a14:m>
                  <m:oMath xmlns:m="http://schemas.openxmlformats.org/officeDocument/2006/math">
                    <m:sSup>
                      <m:sSupPr>
                        <m:ctrlPr>
                          <a:rPr lang="en-GB" sz="1600" b="1" i="1" smtClean="0">
                            <a:latin typeface="Cambria Math" panose="02040503050406030204" pitchFamily="18" charset="0"/>
                          </a:rPr>
                        </m:ctrlPr>
                      </m:sSupPr>
                      <m:e>
                        <m:r>
                          <a:rPr lang="en-US" sz="1600" b="1" i="1" smtClean="0">
                            <a:latin typeface="Cambria Math" panose="02040503050406030204" pitchFamily="18" charset="0"/>
                          </a:rPr>
                          <m:t>𝒙</m:t>
                        </m:r>
                      </m:e>
                      <m:sup>
                        <m:r>
                          <a:rPr lang="en-US" sz="1600" b="1" i="1" smtClean="0">
                            <a:latin typeface="Cambria Math" panose="02040503050406030204" pitchFamily="18" charset="0"/>
                            <a:ea typeface="Calibri" panose="020F0502020204030204" pitchFamily="34" charset="0"/>
                            <a:cs typeface="Arial" panose="020B0604020202020204" pitchFamily="34" charset="0"/>
                          </a:rPr>
                          <m:t>𝒎</m:t>
                        </m:r>
                      </m:sup>
                    </m:sSup>
                  </m:oMath>
                </a14:m>
                <a:r>
                  <a:rPr lang="en-GB" sz="1600" b="1" dirty="0">
                    <a:cs typeface="B Mitra" panose="00000400000000000000" pitchFamily="2" charset="-78"/>
                  </a:rPr>
                  <a:t>: </a:t>
                </a:r>
                <a:r>
                  <a:rPr lang="en-GB" sz="1600" b="1" dirty="0" smtClean="0">
                    <a:cs typeface="B Mitra" panose="00000400000000000000" pitchFamily="2" charset="-78"/>
                  </a:rPr>
                  <a:t>men’s </a:t>
                </a:r>
                <a:r>
                  <a:rPr lang="en-GB" sz="1600" b="1" dirty="0">
                    <a:cs typeface="B Mitra" panose="00000400000000000000" pitchFamily="2" charset="-78"/>
                  </a:rPr>
                  <a:t>characteristics </a:t>
                </a:r>
              </a:p>
            </p:txBody>
          </p:sp>
        </mc:Choice>
        <mc:Fallback xmlns="">
          <p:sp>
            <p:nvSpPr>
              <p:cNvPr id="12" name="Rectangle 11"/>
              <p:cNvSpPr>
                <a:spLocks noRot="1" noChangeAspect="1" noMove="1" noResize="1" noEditPoints="1" noAdjustHandles="1" noChangeArrowheads="1" noChangeShapeType="1" noTextEdit="1"/>
              </p:cNvSpPr>
              <p:nvPr/>
            </p:nvSpPr>
            <p:spPr>
              <a:xfrm>
                <a:off x="5561778" y="2872004"/>
                <a:ext cx="2366866" cy="338554"/>
              </a:xfrm>
              <a:prstGeom prst="rect">
                <a:avLst/>
              </a:prstGeom>
              <a:blipFill rotWithShape="0">
                <a:blip r:embed="rId6"/>
                <a:stretch>
                  <a:fillRect t="-5357" r="-257" b="-21429"/>
                </a:stretch>
              </a:blipFill>
            </p:spPr>
            <p:txBody>
              <a:bodyPr/>
              <a:lstStyle/>
              <a:p>
                <a:r>
                  <a:rPr lang="en-GB">
                    <a:noFill/>
                  </a:rPr>
                  <a:t> </a:t>
                </a:r>
              </a:p>
            </p:txBody>
          </p:sp>
        </mc:Fallback>
      </mc:AlternateContent>
      <p:cxnSp>
        <p:nvCxnSpPr>
          <p:cNvPr id="13" name="Straight Arrow Connector 12"/>
          <p:cNvCxnSpPr/>
          <p:nvPr/>
        </p:nvCxnSpPr>
        <p:spPr>
          <a:xfrm>
            <a:off x="8239869" y="2865555"/>
            <a:ext cx="986012" cy="6449"/>
          </a:xfrm>
          <a:prstGeom prst="straightConnector1">
            <a:avLst/>
          </a:prstGeom>
          <a:ln w="28575">
            <a:solidFill>
              <a:srgbClr val="8E0303"/>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341889" y="2384578"/>
            <a:ext cx="787332" cy="507831"/>
          </a:xfrm>
          <a:prstGeom prst="rect">
            <a:avLst/>
          </a:prstGeom>
        </p:spPr>
        <p:txBody>
          <a:bodyPr wrap="square">
            <a:spAutoFit/>
          </a:bodyPr>
          <a:lstStyle/>
          <a:p>
            <a:pPr algn="ctr" rtl="0">
              <a:lnSpc>
                <a:spcPct val="150000"/>
              </a:lnSpc>
            </a:pPr>
            <a:r>
              <a:rPr lang="en-US" b="1" dirty="0" smtClean="0">
                <a:solidFill>
                  <a:srgbClr val="8E0303"/>
                </a:solidFill>
                <a:latin typeface="Calibri" panose="020F0502020204030204" pitchFamily="34" charset="0"/>
                <a:ea typeface="Times New Roman" panose="02020603050405020304" pitchFamily="18" charset="0"/>
                <a:cs typeface="B Mitra" panose="00000400000000000000" pitchFamily="2" charset="-78"/>
              </a:rPr>
              <a:t>idea</a:t>
            </a:r>
            <a:endParaRPr lang="fa-IR" sz="1600" b="1" dirty="0" smtClean="0">
              <a:solidFill>
                <a:srgbClr val="8E0303"/>
              </a:solidFill>
              <a:latin typeface="Calibri" panose="020F0502020204030204" pitchFamily="34" charset="0"/>
              <a:ea typeface="Times New Roman" panose="02020603050405020304" pitchFamily="18" charset="0"/>
              <a:cs typeface="B Mitra" panose="00000400000000000000" pitchFamily="2" charset="-78"/>
            </a:endParaRPr>
          </a:p>
        </p:txBody>
      </p:sp>
      <p:sp>
        <p:nvSpPr>
          <p:cNvPr id="16" name="Rectangle 15"/>
          <p:cNvSpPr/>
          <p:nvPr/>
        </p:nvSpPr>
        <p:spPr>
          <a:xfrm>
            <a:off x="9373686" y="2516145"/>
            <a:ext cx="2668481" cy="2723823"/>
          </a:xfrm>
          <a:prstGeom prst="rect">
            <a:avLst/>
          </a:prstGeom>
        </p:spPr>
        <p:txBody>
          <a:bodyPr wrap="square">
            <a:spAutoFit/>
          </a:bodyPr>
          <a:lstStyle/>
          <a:p>
            <a:pPr algn="l" rtl="0">
              <a:lnSpc>
                <a:spcPct val="150000"/>
              </a:lnSpc>
            </a:pPr>
            <a:r>
              <a:rPr lang="en-GB" b="1" dirty="0">
                <a:ln w="0"/>
                <a:solidFill>
                  <a:srgbClr val="8E0303"/>
                </a:solidFill>
                <a:latin typeface="Calibri" panose="020F0502020204030204" pitchFamily="34" charset="0"/>
                <a:ea typeface="Calibri" panose="020F0502020204030204" pitchFamily="34" charset="0"/>
                <a:cs typeface="Arial" panose="020B0604020202020204" pitchFamily="34" charset="0"/>
              </a:rPr>
              <a:t>counterfactual </a:t>
            </a:r>
            <a:r>
              <a:rPr lang="en-GB" b="1" dirty="0" smtClean="0">
                <a:ln w="0"/>
                <a:solidFill>
                  <a:srgbClr val="8E0303"/>
                </a:solidFill>
                <a:latin typeface="Calibri" panose="020F0502020204030204" pitchFamily="34" charset="0"/>
                <a:ea typeface="Calibri" panose="020F0502020204030204" pitchFamily="34" charset="0"/>
                <a:cs typeface="Arial" panose="020B0604020202020204" pitchFamily="34" charset="0"/>
              </a:rPr>
              <a:t>density:</a:t>
            </a:r>
          </a:p>
          <a:p>
            <a:pPr algn="just" rtl="0">
              <a:lnSpc>
                <a:spcPct val="150000"/>
              </a:lnSpc>
            </a:pPr>
            <a:r>
              <a:rPr lang="en-GB" sz="1600" b="1" dirty="0" smtClean="0">
                <a:ln w="0"/>
                <a:latin typeface="Calibri" panose="020F0502020204030204" pitchFamily="34" charset="0"/>
                <a:ea typeface="Calibri" panose="020F0502020204030204" pitchFamily="34" charset="0"/>
                <a:cs typeface="Arial" panose="020B0604020202020204" pitchFamily="34" charset="0"/>
              </a:rPr>
              <a:t>the </a:t>
            </a:r>
            <a:r>
              <a:rPr lang="en-GB" sz="1600" b="1" dirty="0">
                <a:ln w="0"/>
                <a:latin typeface="Calibri" panose="020F0502020204030204" pitchFamily="34" charset="0"/>
                <a:ea typeface="Calibri" panose="020F0502020204030204" pitchFamily="34" charset="0"/>
                <a:cs typeface="Arial" panose="020B0604020202020204" pitchFamily="34" charset="0"/>
              </a:rPr>
              <a:t>female log wage density that would arise if women were given </a:t>
            </a:r>
            <a:r>
              <a:rPr lang="en-GB" sz="1600" b="1" i="1" dirty="0">
                <a:ln w="0"/>
                <a:latin typeface="Calibri" panose="020F0502020204030204" pitchFamily="34" charset="0"/>
                <a:ea typeface="Calibri" panose="020F0502020204030204" pitchFamily="34" charset="0"/>
                <a:cs typeface="Arial" panose="020B0604020202020204" pitchFamily="34" charset="0"/>
              </a:rPr>
              <a:t>men’s </a:t>
            </a:r>
            <a:r>
              <a:rPr lang="en-GB" sz="1600" b="1" dirty="0">
                <a:ln w="0"/>
                <a:latin typeface="Calibri" panose="020F0502020204030204" pitchFamily="34" charset="0"/>
                <a:ea typeface="Calibri" panose="020F0502020204030204" pitchFamily="34" charset="0"/>
                <a:cs typeface="Arial" panose="020B0604020202020204" pitchFamily="34" charset="0"/>
              </a:rPr>
              <a:t>labour market characteristics but continued to be ‘</a:t>
            </a:r>
            <a:r>
              <a:rPr lang="en-GB" sz="1600" b="1" i="1" dirty="0">
                <a:ln w="0"/>
                <a:latin typeface="Calibri" panose="020F0502020204030204" pitchFamily="34" charset="0"/>
                <a:ea typeface="Calibri" panose="020F0502020204030204" pitchFamily="34" charset="0"/>
                <a:cs typeface="Arial" panose="020B0604020202020204" pitchFamily="34" charset="0"/>
              </a:rPr>
              <a:t>paid like women</a:t>
            </a:r>
            <a:r>
              <a:rPr lang="en-GB" sz="1600" b="1" dirty="0">
                <a:ln w="0"/>
                <a:latin typeface="Calibri" panose="020F0502020204030204" pitchFamily="34" charset="0"/>
                <a:ea typeface="Calibri" panose="020F0502020204030204" pitchFamily="34" charset="0"/>
                <a:cs typeface="Arial" panose="020B0604020202020204" pitchFamily="34" charset="0"/>
              </a:rPr>
              <a:t>’.</a:t>
            </a:r>
            <a:endParaRPr lang="en-GB" sz="1600" b="1" dirty="0">
              <a:ln w="0"/>
            </a:endParaRPr>
          </a:p>
        </p:txBody>
      </p:sp>
      <p:cxnSp>
        <p:nvCxnSpPr>
          <p:cNvPr id="17" name="Straight Arrow Connector 16"/>
          <p:cNvCxnSpPr/>
          <p:nvPr/>
        </p:nvCxnSpPr>
        <p:spPr>
          <a:xfrm flipH="1">
            <a:off x="8339209" y="4176222"/>
            <a:ext cx="785147" cy="6449"/>
          </a:xfrm>
          <a:prstGeom prst="straightConnector1">
            <a:avLst/>
          </a:prstGeom>
          <a:ln w="28575">
            <a:solidFill>
              <a:srgbClr val="8E0303"/>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339209" y="3688179"/>
            <a:ext cx="787332" cy="507831"/>
          </a:xfrm>
          <a:prstGeom prst="rect">
            <a:avLst/>
          </a:prstGeom>
        </p:spPr>
        <p:txBody>
          <a:bodyPr wrap="square">
            <a:spAutoFit/>
          </a:bodyPr>
          <a:lstStyle/>
          <a:p>
            <a:pPr algn="ctr" rtl="0">
              <a:lnSpc>
                <a:spcPct val="150000"/>
              </a:lnSpc>
            </a:pPr>
            <a:r>
              <a:rPr lang="en-US" b="1" dirty="0" smtClean="0">
                <a:solidFill>
                  <a:srgbClr val="8E0303"/>
                </a:solidFill>
                <a:latin typeface="Calibri" panose="020F0502020204030204" pitchFamily="34" charset="0"/>
                <a:ea typeface="Times New Roman" panose="02020603050405020304" pitchFamily="18" charset="0"/>
                <a:cs typeface="B Mitra" panose="00000400000000000000" pitchFamily="2" charset="-78"/>
              </a:rPr>
              <a:t>if</a:t>
            </a:r>
            <a:endParaRPr lang="fa-IR" sz="1600" b="1" dirty="0" smtClean="0">
              <a:solidFill>
                <a:srgbClr val="8E0303"/>
              </a:solidFill>
              <a:latin typeface="Calibri" panose="020F0502020204030204" pitchFamily="34" charset="0"/>
              <a:ea typeface="Times New Roman" panose="02020603050405020304" pitchFamily="18" charset="0"/>
              <a:cs typeface="B Mitra" panose="00000400000000000000" pitchFamily="2" charset="-78"/>
            </a:endParaRPr>
          </a:p>
        </p:txBody>
      </p:sp>
      <mc:AlternateContent xmlns:mc="http://schemas.openxmlformats.org/markup-compatibility/2006" xmlns:a14="http://schemas.microsoft.com/office/drawing/2010/main">
        <mc:Choice Requires="a14">
          <p:sp>
            <p:nvSpPr>
              <p:cNvPr id="19" name="Rectangle 18"/>
              <p:cNvSpPr/>
              <p:nvPr/>
            </p:nvSpPr>
            <p:spPr>
              <a:xfrm>
                <a:off x="5593483" y="4013917"/>
                <a:ext cx="5837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b="1" i="1">
                              <a:effectLst/>
                              <a:latin typeface="Cambria Math" panose="02040503050406030204" pitchFamily="18" charset="0"/>
                            </a:rPr>
                          </m:ctrlPr>
                        </m:sSupPr>
                        <m:e>
                          <m:r>
                            <a:rPr lang="en-US" b="1" i="1" smtClean="0">
                              <a:effectLst/>
                              <a:latin typeface="Cambria Math" panose="02040503050406030204" pitchFamily="18" charset="0"/>
                              <a:ea typeface="Calibri" panose="020F0502020204030204" pitchFamily="34" charset="0"/>
                              <a:cs typeface="Arial" panose="020B0604020202020204" pitchFamily="34" charset="0"/>
                            </a:rPr>
                            <m:t>𝒘</m:t>
                          </m:r>
                        </m:e>
                        <m:sup>
                          <m:r>
                            <a:rPr lang="en-US" b="1" i="1">
                              <a:effectLst/>
                              <a:latin typeface="Cambria Math" panose="02040503050406030204" pitchFamily="18" charset="0"/>
                              <a:ea typeface="Calibri" panose="020F0502020204030204" pitchFamily="34" charset="0"/>
                              <a:cs typeface="Arial" panose="020B0604020202020204" pitchFamily="34" charset="0"/>
                            </a:rPr>
                            <m:t>𝒎</m:t>
                          </m:r>
                        </m:sup>
                      </m:sSup>
                    </m:oMath>
                  </m:oMathPara>
                </a14:m>
                <a:endParaRPr lang="en-GB" b="1" dirty="0"/>
              </a:p>
            </p:txBody>
          </p:sp>
        </mc:Choice>
        <mc:Fallback xmlns="">
          <p:sp>
            <p:nvSpPr>
              <p:cNvPr id="19" name="Rectangle 18"/>
              <p:cNvSpPr>
                <a:spLocks noRot="1" noChangeAspect="1" noMove="1" noResize="1" noEditPoints="1" noAdjustHandles="1" noChangeArrowheads="1" noChangeShapeType="1" noTextEdit="1"/>
              </p:cNvSpPr>
              <p:nvPr/>
            </p:nvSpPr>
            <p:spPr>
              <a:xfrm>
                <a:off x="5593483" y="4013917"/>
                <a:ext cx="583750" cy="369332"/>
              </a:xfrm>
              <a:prstGeom prst="rect">
                <a:avLst/>
              </a:prstGeom>
              <a:blipFill rotWithShape="0">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4982303" y="4013687"/>
                <a:ext cx="522835" cy="3801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b="1" i="1">
                              <a:latin typeface="Cambria Math" panose="02040503050406030204" pitchFamily="18" charset="0"/>
                            </a:rPr>
                          </m:ctrlPr>
                        </m:sSupPr>
                        <m:e>
                          <m:r>
                            <a:rPr lang="en-US" b="1" i="1">
                              <a:latin typeface="Cambria Math" panose="02040503050406030204" pitchFamily="18" charset="0"/>
                            </a:rPr>
                            <m:t>𝒘</m:t>
                          </m:r>
                        </m:e>
                        <m:sup>
                          <m:r>
                            <a:rPr lang="en-US" b="1" i="1">
                              <a:latin typeface="Cambria Math" panose="02040503050406030204" pitchFamily="18" charset="0"/>
                              <a:ea typeface="Calibri" panose="020F0502020204030204" pitchFamily="34" charset="0"/>
                              <a:cs typeface="Arial" panose="020B0604020202020204" pitchFamily="34" charset="0"/>
                            </a:rPr>
                            <m:t>𝒇</m:t>
                          </m:r>
                        </m:sup>
                      </m:sSup>
                    </m:oMath>
                  </m:oMathPara>
                </a14:m>
                <a:endParaRPr lang="en-GB" dirty="0"/>
              </a:p>
            </p:txBody>
          </p:sp>
        </mc:Choice>
        <mc:Fallback xmlns="">
          <p:sp>
            <p:nvSpPr>
              <p:cNvPr id="20" name="Rectangle 19"/>
              <p:cNvSpPr>
                <a:spLocks noRot="1" noChangeAspect="1" noMove="1" noResize="1" noEditPoints="1" noAdjustHandles="1" noChangeArrowheads="1" noChangeShapeType="1" noTextEdit="1"/>
              </p:cNvSpPr>
              <p:nvPr/>
            </p:nvSpPr>
            <p:spPr>
              <a:xfrm>
                <a:off x="4982303" y="4013687"/>
                <a:ext cx="522835" cy="380104"/>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5299600" y="4008531"/>
                <a:ext cx="43473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sz="2000" b="1" i="1" smtClean="0">
                          <a:latin typeface="Cambria Math" panose="02040503050406030204" pitchFamily="18" charset="0"/>
                        </a:rPr>
                        <m:t>=</m:t>
                      </m:r>
                    </m:oMath>
                  </m:oMathPara>
                </a14:m>
                <a:endParaRPr lang="en-GB" dirty="0"/>
              </a:p>
            </p:txBody>
          </p:sp>
        </mc:Choice>
        <mc:Fallback xmlns="">
          <p:sp>
            <p:nvSpPr>
              <p:cNvPr id="21" name="Rectangle 20"/>
              <p:cNvSpPr>
                <a:spLocks noRot="1" noChangeAspect="1" noMove="1" noResize="1" noEditPoints="1" noAdjustHandles="1" noChangeArrowheads="1" noChangeShapeType="1" noTextEdit="1"/>
              </p:cNvSpPr>
              <p:nvPr/>
            </p:nvSpPr>
            <p:spPr>
              <a:xfrm>
                <a:off x="5299600" y="4008531"/>
                <a:ext cx="434734" cy="400110"/>
              </a:xfrm>
              <a:prstGeom prst="rect">
                <a:avLst/>
              </a:prstGeom>
              <a:blipFill rotWithShape="0">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5310071" y="4013687"/>
                <a:ext cx="41068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b="1" i="1" smtClean="0">
                          <a:solidFill>
                            <a:srgbClr val="CA0125"/>
                          </a:solidFill>
                          <a:latin typeface="Cambria Math" panose="02040503050406030204" pitchFamily="18" charset="0"/>
                          <a:ea typeface="Cambria Math" panose="02040503050406030204" pitchFamily="18" charset="0"/>
                        </a:rPr>
                        <m:t>≠</m:t>
                      </m:r>
                    </m:oMath>
                  </m:oMathPara>
                </a14:m>
                <a:endParaRPr lang="en-GB" dirty="0"/>
              </a:p>
            </p:txBody>
          </p:sp>
        </mc:Choice>
        <mc:Fallback xmlns="">
          <p:sp>
            <p:nvSpPr>
              <p:cNvPr id="22" name="Rectangle 21"/>
              <p:cNvSpPr>
                <a:spLocks noRot="1" noChangeAspect="1" noMove="1" noResize="1" noEditPoints="1" noAdjustHandles="1" noChangeArrowheads="1" noChangeShapeType="1" noTextEdit="1"/>
              </p:cNvSpPr>
              <p:nvPr/>
            </p:nvSpPr>
            <p:spPr>
              <a:xfrm>
                <a:off x="5310071" y="4013687"/>
                <a:ext cx="410689" cy="369332"/>
              </a:xfrm>
              <a:prstGeom prst="rect">
                <a:avLst/>
              </a:prstGeom>
              <a:blipFill rotWithShape="0">
                <a:blip r:embed="rId10"/>
                <a:stretch>
                  <a:fillRect/>
                </a:stretch>
              </a:blipFill>
            </p:spPr>
            <p:txBody>
              <a:bodyPr/>
              <a:lstStyle/>
              <a:p>
                <a:r>
                  <a:rPr lang="en-GB">
                    <a:noFill/>
                  </a:rPr>
                  <a:t> </a:t>
                </a:r>
              </a:p>
            </p:txBody>
          </p:sp>
        </mc:Fallback>
      </mc:AlternateContent>
      <p:cxnSp>
        <p:nvCxnSpPr>
          <p:cNvPr id="23" name="Straight Arrow Connector 22"/>
          <p:cNvCxnSpPr/>
          <p:nvPr/>
        </p:nvCxnSpPr>
        <p:spPr>
          <a:xfrm>
            <a:off x="5535213" y="4431348"/>
            <a:ext cx="6366" cy="345897"/>
          </a:xfrm>
          <a:prstGeom prst="straightConnector1">
            <a:avLst/>
          </a:prstGeom>
          <a:ln w="28575">
            <a:solidFill>
              <a:srgbClr val="8E0303"/>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p:cNvSpPr/>
              <p:nvPr/>
            </p:nvSpPr>
            <p:spPr>
              <a:xfrm>
                <a:off x="7183712" y="3989753"/>
                <a:ext cx="966803" cy="380104"/>
              </a:xfrm>
              <a:prstGeom prst="rect">
                <a:avLst/>
              </a:prstGeom>
            </p:spPr>
            <p:txBody>
              <a:bodyPr wrap="none">
                <a:spAutoFit/>
              </a:bodyPr>
              <a:lstStyle/>
              <a:p>
                <a14:m>
                  <m:oMath xmlns:m="http://schemas.openxmlformats.org/officeDocument/2006/math">
                    <m:sSup>
                      <m:sSupPr>
                        <m:ctrlPr>
                          <a:rPr lang="en-GB" b="1" i="1">
                            <a:latin typeface="Cambria Math" panose="02040503050406030204" pitchFamily="18" charset="0"/>
                          </a:rPr>
                        </m:ctrlPr>
                      </m:sSupPr>
                      <m:e>
                        <m:r>
                          <a:rPr lang="en-US" b="1" i="1">
                            <a:effectLst/>
                            <a:latin typeface="Cambria Math" panose="02040503050406030204" pitchFamily="18" charset="0"/>
                            <a:ea typeface="Calibri" panose="020F0502020204030204" pitchFamily="34" charset="0"/>
                            <a:cs typeface="Arial" panose="020B0604020202020204" pitchFamily="34" charset="0"/>
                          </a:rPr>
                          <m:t>𝜷</m:t>
                        </m:r>
                      </m:e>
                      <m:sup>
                        <m:r>
                          <a:rPr lang="en-US" b="1" i="1">
                            <a:effectLst/>
                            <a:latin typeface="Cambria Math" panose="02040503050406030204" pitchFamily="18" charset="0"/>
                            <a:ea typeface="Calibri" panose="020F0502020204030204" pitchFamily="34" charset="0"/>
                            <a:cs typeface="Arial" panose="020B0604020202020204" pitchFamily="34" charset="0"/>
                          </a:rPr>
                          <m:t>𝒇</m:t>
                        </m:r>
                      </m:sup>
                    </m:sSup>
                  </m:oMath>
                </a14:m>
                <a:r>
                  <a:rPr lang="ar-SA" b="1" dirty="0" smtClean="0">
                    <a:latin typeface="Calibri" panose="020F0502020204030204" pitchFamily="34" charset="0"/>
                    <a:ea typeface="Calibri" panose="020F0502020204030204" pitchFamily="34" charset="0"/>
                  </a:rPr>
                  <a:t>= </a:t>
                </a:r>
                <a14:m>
                  <m:oMath xmlns:m="http://schemas.openxmlformats.org/officeDocument/2006/math">
                    <m:sSup>
                      <m:sSupPr>
                        <m:ctrlPr>
                          <a:rPr lang="en-GB" b="1" i="1">
                            <a:effectLst/>
                            <a:latin typeface="Cambria Math" panose="02040503050406030204" pitchFamily="18" charset="0"/>
                          </a:rPr>
                        </m:ctrlPr>
                      </m:sSupPr>
                      <m:e>
                        <m:r>
                          <a:rPr lang="en-US" b="1" i="1">
                            <a:effectLst/>
                            <a:latin typeface="Cambria Math" panose="02040503050406030204" pitchFamily="18" charset="0"/>
                            <a:ea typeface="Calibri" panose="020F0502020204030204" pitchFamily="34" charset="0"/>
                            <a:cs typeface="Arial" panose="020B0604020202020204" pitchFamily="34" charset="0"/>
                          </a:rPr>
                          <m:t>𝜷</m:t>
                        </m:r>
                      </m:e>
                      <m:sup>
                        <m:r>
                          <a:rPr lang="en-US" b="1" i="1">
                            <a:effectLst/>
                            <a:latin typeface="Cambria Math" panose="02040503050406030204" pitchFamily="18" charset="0"/>
                            <a:ea typeface="Calibri" panose="020F0502020204030204" pitchFamily="34" charset="0"/>
                            <a:cs typeface="Arial" panose="020B0604020202020204" pitchFamily="34" charset="0"/>
                          </a:rPr>
                          <m:t>𝒎</m:t>
                        </m:r>
                      </m:sup>
                    </m:sSup>
                  </m:oMath>
                </a14:m>
                <a:endParaRPr lang="en-GB" b="1" dirty="0"/>
              </a:p>
            </p:txBody>
          </p:sp>
        </mc:Choice>
        <mc:Fallback xmlns="">
          <p:sp>
            <p:nvSpPr>
              <p:cNvPr id="24" name="Rectangle 23"/>
              <p:cNvSpPr>
                <a:spLocks noRot="1" noChangeAspect="1" noMove="1" noResize="1" noEditPoints="1" noAdjustHandles="1" noChangeArrowheads="1" noChangeShapeType="1" noTextEdit="1"/>
              </p:cNvSpPr>
              <p:nvPr/>
            </p:nvSpPr>
            <p:spPr>
              <a:xfrm>
                <a:off x="7183712" y="3989753"/>
                <a:ext cx="966803" cy="380104"/>
              </a:xfrm>
              <a:prstGeom prst="rect">
                <a:avLst/>
              </a:prstGeom>
              <a:blipFill rotWithShape="0">
                <a:blip r:embed="rId11"/>
                <a:stretch>
                  <a:fillRect t="-6349" b="-22222"/>
                </a:stretch>
              </a:blipFill>
            </p:spPr>
            <p:txBody>
              <a:bodyPr/>
              <a:lstStyle/>
              <a:p>
                <a:r>
                  <a:rPr lang="en-GB">
                    <a:noFill/>
                  </a:rPr>
                  <a:t> </a:t>
                </a:r>
              </a:p>
            </p:txBody>
          </p:sp>
        </mc:Fallback>
      </mc:AlternateContent>
      <p:cxnSp>
        <p:nvCxnSpPr>
          <p:cNvPr id="25" name="Straight Arrow Connector 24"/>
          <p:cNvCxnSpPr/>
          <p:nvPr/>
        </p:nvCxnSpPr>
        <p:spPr>
          <a:xfrm flipH="1">
            <a:off x="6208988" y="4192134"/>
            <a:ext cx="785147" cy="6449"/>
          </a:xfrm>
          <a:prstGeom prst="straightConnector1">
            <a:avLst/>
          </a:prstGeom>
          <a:ln w="28575">
            <a:solidFill>
              <a:srgbClr val="8E0303"/>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555829" y="4878962"/>
            <a:ext cx="3971499" cy="1077218"/>
          </a:xfrm>
          <a:prstGeom prst="rect">
            <a:avLst/>
          </a:prstGeom>
        </p:spPr>
        <p:txBody>
          <a:bodyPr wrap="square">
            <a:spAutoFit/>
          </a:bodyPr>
          <a:lstStyle/>
          <a:p>
            <a:pPr algn="just" rtl="0"/>
            <a:r>
              <a:rPr lang="en-GB" sz="1600" b="1" dirty="0"/>
              <a:t>observed wage differences can be attributed to unequal treatment by gender, or other unobserved heterogeneity that the model fails to capture.</a:t>
            </a:r>
          </a:p>
        </p:txBody>
      </p:sp>
    </p:spTree>
    <p:extLst>
      <p:ext uri="{BB962C8B-B14F-4D97-AF65-F5344CB8AC3E}">
        <p14:creationId xmlns:p14="http://schemas.microsoft.com/office/powerpoint/2010/main" val="16692149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right)">
                                      <p:cBhvr>
                                        <p:cTn id="31" dur="500"/>
                                        <p:tgtEl>
                                          <p:spTgt spid="25"/>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left)">
                                      <p:cBhvr>
                                        <p:cTn id="39" dur="500"/>
                                        <p:tgtEl>
                                          <p:spTgt spid="21"/>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xit" presetSubtype="0" fill="hold" grpId="1" nodeType="clickEffect">
                                  <p:stCondLst>
                                    <p:cond delay="0"/>
                                  </p:stCondLst>
                                  <p:childTnLst>
                                    <p:animEffect transition="out" filter="fade">
                                      <p:cBhvr>
                                        <p:cTn id="47" dur="1000"/>
                                        <p:tgtEl>
                                          <p:spTgt spid="21"/>
                                        </p:tgtEl>
                                      </p:cBhvr>
                                    </p:animEffect>
                                    <p:anim calcmode="lin" valueType="num">
                                      <p:cBhvr>
                                        <p:cTn id="48" dur="1000"/>
                                        <p:tgtEl>
                                          <p:spTgt spid="21"/>
                                        </p:tgtEl>
                                        <p:attrNameLst>
                                          <p:attrName>ppt_x</p:attrName>
                                        </p:attrNameLst>
                                      </p:cBhvr>
                                      <p:tavLst>
                                        <p:tav tm="0">
                                          <p:val>
                                            <p:strVal val="ppt_x"/>
                                          </p:val>
                                        </p:tav>
                                        <p:tav tm="100000">
                                          <p:val>
                                            <p:strVal val="ppt_x"/>
                                          </p:val>
                                        </p:tav>
                                      </p:tavLst>
                                    </p:anim>
                                    <p:anim calcmode="lin" valueType="num">
                                      <p:cBhvr>
                                        <p:cTn id="49" dur="1000"/>
                                        <p:tgtEl>
                                          <p:spTgt spid="21"/>
                                        </p:tgtEl>
                                        <p:attrNameLst>
                                          <p:attrName>ppt_y</p:attrName>
                                        </p:attrNameLst>
                                      </p:cBhvr>
                                      <p:tavLst>
                                        <p:tav tm="0">
                                          <p:val>
                                            <p:strVal val="ppt_y"/>
                                          </p:val>
                                        </p:tav>
                                        <p:tav tm="100000">
                                          <p:val>
                                            <p:strVal val="ppt_y-.1"/>
                                          </p:val>
                                        </p:tav>
                                      </p:tavLst>
                                    </p:anim>
                                    <p:set>
                                      <p:cBhvr>
                                        <p:cTn id="50" dur="1" fill="hold">
                                          <p:stCondLst>
                                            <p:cond delay="999"/>
                                          </p:stCondLst>
                                        </p:cTn>
                                        <p:tgtEl>
                                          <p:spTgt spid="21"/>
                                        </p:tgtEl>
                                        <p:attrNameLst>
                                          <p:attrName>style.visibility</p:attrName>
                                        </p:attrNameLst>
                                      </p:cBhvr>
                                      <p:to>
                                        <p:strVal val="hidden"/>
                                      </p:to>
                                    </p:set>
                                  </p:childTnLst>
                                </p:cTn>
                              </p:par>
                            </p:childTnLst>
                          </p:cTn>
                        </p:par>
                        <p:par>
                          <p:cTn id="51" fill="hold">
                            <p:stCondLst>
                              <p:cond delay="1000"/>
                            </p:stCondLst>
                            <p:childTnLst>
                              <p:par>
                                <p:cTn id="52" presetID="42"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up)">
                                      <p:cBhvr>
                                        <p:cTn id="61" dur="500"/>
                                        <p:tgtEl>
                                          <p:spTgt spid="23"/>
                                        </p:tgtEl>
                                      </p:cBhvr>
                                    </p:animEffect>
                                  </p:childTnLst>
                                </p:cTn>
                              </p:par>
                            </p:childTnLst>
                          </p:cTn>
                        </p:par>
                        <p:par>
                          <p:cTn id="62" fill="hold">
                            <p:stCondLst>
                              <p:cond delay="500"/>
                            </p:stCondLst>
                            <p:childTnLst>
                              <p:par>
                                <p:cTn id="63" presetID="22" presetClass="entr" presetSubtype="1"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up)">
                                      <p:cBhvr>
                                        <p:cTn id="65"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P spid="21" grpId="0"/>
      <p:bldP spid="21" grpId="1"/>
      <p:bldP spid="22" grpId="0"/>
      <p:bldP spid="24"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latin typeface="+mn-lt"/>
              </a:rPr>
              <a:t>Methodology</a:t>
            </a:r>
          </a:p>
        </p:txBody>
      </p:sp>
      <p:sp>
        <p:nvSpPr>
          <p:cNvPr id="4" name="Slide Number Placeholder 3"/>
          <p:cNvSpPr>
            <a:spLocks noGrp="1"/>
          </p:cNvSpPr>
          <p:nvPr>
            <p:ph type="sldNum" sz="quarter" idx="20"/>
          </p:nvPr>
        </p:nvSpPr>
        <p:spPr/>
        <p:txBody>
          <a:bodyPr/>
          <a:lstStyle/>
          <a:p>
            <a:fld id="{6004038C-790E-4E1F-AFA3-7A2D322ABF52}" type="slidenum">
              <a:rPr lang="fa-IR" smtClean="0"/>
              <a:pPr/>
              <a:t>12</a:t>
            </a:fld>
            <a:endParaRPr lang="fa-IR" dirty="0"/>
          </a:p>
        </p:txBody>
      </p:sp>
      <p:sp>
        <p:nvSpPr>
          <p:cNvPr id="5" name="Text Placeholder 4"/>
          <p:cNvSpPr>
            <a:spLocks noGrp="1"/>
          </p:cNvSpPr>
          <p:nvPr>
            <p:ph type="body" sz="quarter" idx="21"/>
          </p:nvPr>
        </p:nvSpPr>
        <p:spPr/>
        <p:txBody>
          <a:bodyPr/>
          <a:lstStyle/>
          <a:p>
            <a:r>
              <a:rPr lang="en-US" b="1" dirty="0">
                <a:latin typeface="Arial" panose="020B0604020202020204" pitchFamily="34" charset="0"/>
                <a:cs typeface="Arial" panose="020B0604020202020204" pitchFamily="34" charset="0"/>
              </a:rPr>
              <a:t>H. Taee, M. </a:t>
            </a:r>
            <a:r>
              <a:rPr lang="en-US" b="1" dirty="0" smtClean="0">
                <a:latin typeface="Arial" panose="020B0604020202020204" pitchFamily="34" charset="0"/>
                <a:cs typeface="Arial" panose="020B0604020202020204" pitchFamily="34" charset="0"/>
              </a:rPr>
              <a:t>Shourian</a:t>
            </a:r>
            <a:endParaRPr lang="fa-IR" b="1" dirty="0">
              <a:latin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4136410" y="2189153"/>
                <a:ext cx="7334653" cy="5068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GB" b="1" i="1">
                              <a:effectLst/>
                              <a:latin typeface="Cambria Math" panose="02040503050406030204" pitchFamily="18" charset="0"/>
                            </a:rPr>
                          </m:ctrlPr>
                        </m:sSupPr>
                        <m:e>
                          <m:r>
                            <a:rPr lang="en-US" b="1" i="1">
                              <a:effectLst/>
                              <a:latin typeface="Cambria Math" panose="02040503050406030204" pitchFamily="18" charset="0"/>
                              <a:ea typeface="Calibri" panose="020F0502020204030204" pitchFamily="34" charset="0"/>
                              <a:cs typeface="Arial" panose="020B0604020202020204" pitchFamily="34" charset="0"/>
                            </a:rPr>
                            <m:t>𝑸</m:t>
                          </m:r>
                        </m:e>
                        <m:sup>
                          <m:d>
                            <m:dPr>
                              <m:ctrlPr>
                                <a:rPr lang="en-GB" b="1" i="1">
                                  <a:effectLst/>
                                  <a:latin typeface="Cambria Math" panose="02040503050406030204" pitchFamily="18" charset="0"/>
                                </a:rPr>
                              </m:ctrlPr>
                            </m:dPr>
                            <m:e>
                              <m:r>
                                <a:rPr lang="en-US" b="1" i="1">
                                  <a:effectLst/>
                                  <a:latin typeface="Cambria Math" panose="02040503050406030204" pitchFamily="18" charset="0"/>
                                  <a:ea typeface="Calibri" panose="020F0502020204030204" pitchFamily="34" charset="0"/>
                                  <a:cs typeface="Arial" panose="020B0604020202020204" pitchFamily="34" charset="0"/>
                                </a:rPr>
                                <m:t>𝒑</m:t>
                              </m:r>
                            </m:e>
                          </m:d>
                        </m:sup>
                      </m:sSup>
                      <m:d>
                        <m:dPr>
                          <m:ctrlPr>
                            <a:rPr lang="en-GB" b="1" i="1">
                              <a:effectLst/>
                              <a:latin typeface="Cambria Math" panose="02040503050406030204" pitchFamily="18" charset="0"/>
                            </a:rPr>
                          </m:ctrlPr>
                        </m:dPr>
                        <m:e>
                          <m:sSub>
                            <m:sSubPr>
                              <m:ctrlPr>
                                <a:rPr lang="en-GB" b="1" i="1">
                                  <a:effectLst/>
                                  <a:latin typeface="Cambria Math" panose="02040503050406030204" pitchFamily="18" charset="0"/>
                                </a:rPr>
                              </m:ctrlPr>
                            </m:sSubPr>
                            <m:e>
                              <m:r>
                                <a:rPr lang="en-US" b="1" i="1">
                                  <a:effectLst/>
                                  <a:latin typeface="Cambria Math" panose="02040503050406030204" pitchFamily="18" charset="0"/>
                                  <a:ea typeface="Calibri" panose="020F0502020204030204" pitchFamily="34" charset="0"/>
                                  <a:cs typeface="Arial" panose="020B0604020202020204" pitchFamily="34" charset="0"/>
                                </a:rPr>
                                <m:t>𝒘</m:t>
                              </m:r>
                            </m:e>
                            <m:sub>
                              <m:r>
                                <a:rPr lang="en-US" b="1" i="1">
                                  <a:effectLst/>
                                  <a:latin typeface="Cambria Math" panose="02040503050406030204" pitchFamily="18" charset="0"/>
                                  <a:ea typeface="Calibri" panose="020F0502020204030204" pitchFamily="34" charset="0"/>
                                  <a:cs typeface="Arial" panose="020B0604020202020204" pitchFamily="34" charset="0"/>
                                </a:rPr>
                                <m:t>𝒊</m:t>
                              </m:r>
                            </m:sub>
                          </m:sSub>
                        </m:e>
                        <m:e>
                          <m:sSub>
                            <m:sSubPr>
                              <m:ctrlPr>
                                <a:rPr lang="en-GB" b="1" i="1">
                                  <a:effectLst/>
                                  <a:latin typeface="Cambria Math" panose="02040503050406030204" pitchFamily="18" charset="0"/>
                                </a:rPr>
                              </m:ctrlPr>
                            </m:sSubPr>
                            <m:e>
                              <m:r>
                                <a:rPr lang="en-US" b="1" i="1">
                                  <a:effectLst/>
                                  <a:latin typeface="Cambria Math" panose="02040503050406030204" pitchFamily="18" charset="0"/>
                                  <a:ea typeface="Calibri" panose="020F0502020204030204" pitchFamily="34" charset="0"/>
                                  <a:cs typeface="Arial" panose="020B0604020202020204" pitchFamily="34" charset="0"/>
                                </a:rPr>
                                <m:t>𝒙</m:t>
                              </m:r>
                            </m:e>
                            <m:sub>
                              <m:r>
                                <a:rPr lang="en-US" b="1" i="1">
                                  <a:effectLst/>
                                  <a:latin typeface="Cambria Math" panose="02040503050406030204" pitchFamily="18" charset="0"/>
                                  <a:ea typeface="Calibri" panose="020F0502020204030204" pitchFamily="34" charset="0"/>
                                  <a:cs typeface="Arial" panose="020B0604020202020204" pitchFamily="34" charset="0"/>
                                </a:rPr>
                                <m:t>𝒊</m:t>
                              </m:r>
                            </m:sub>
                          </m:sSub>
                        </m:e>
                      </m:d>
                      <m:r>
                        <a:rPr lang="en-US" b="1" i="1">
                          <a:effectLst/>
                          <a:latin typeface="Cambria Math" panose="02040503050406030204" pitchFamily="18" charset="0"/>
                          <a:ea typeface="Calibri" panose="020F0502020204030204" pitchFamily="34" charset="0"/>
                          <a:cs typeface="Arial" panose="020B0604020202020204" pitchFamily="34" charset="0"/>
                        </a:rPr>
                        <m:t>=</m:t>
                      </m:r>
                      <m:sSub>
                        <m:sSubPr>
                          <m:ctrlPr>
                            <a:rPr lang="en-GB" b="1" i="1">
                              <a:effectLst/>
                              <a:latin typeface="Cambria Math" panose="02040503050406030204" pitchFamily="18" charset="0"/>
                            </a:rPr>
                          </m:ctrlPr>
                        </m:sSubPr>
                        <m:e>
                          <m:r>
                            <a:rPr lang="en-US" b="1" i="1">
                              <a:effectLst/>
                              <a:latin typeface="Cambria Math" panose="02040503050406030204" pitchFamily="18" charset="0"/>
                              <a:ea typeface="Calibri" panose="020F0502020204030204" pitchFamily="34" charset="0"/>
                              <a:cs typeface="Arial" panose="020B0604020202020204" pitchFamily="34" charset="0"/>
                            </a:rPr>
                            <m:t>𝝁</m:t>
                          </m:r>
                        </m:e>
                        <m:sub>
                          <m:r>
                            <a:rPr lang="en-US" b="1" i="1">
                              <a:effectLst/>
                              <a:latin typeface="Cambria Math" panose="02040503050406030204" pitchFamily="18" charset="0"/>
                              <a:ea typeface="Calibri" panose="020F0502020204030204" pitchFamily="34" charset="0"/>
                              <a:cs typeface="Arial" panose="020B0604020202020204" pitchFamily="34" charset="0"/>
                            </a:rPr>
                            <m:t>𝒑</m:t>
                          </m:r>
                        </m:sub>
                      </m:sSub>
                      <m:r>
                        <a:rPr lang="en-US" b="1" i="1">
                          <a:effectLst/>
                          <a:latin typeface="Cambria Math" panose="02040503050406030204" pitchFamily="18" charset="0"/>
                          <a:ea typeface="Calibri" panose="020F0502020204030204" pitchFamily="34" charset="0"/>
                          <a:cs typeface="Arial" panose="020B0604020202020204" pitchFamily="34" charset="0"/>
                        </a:rPr>
                        <m:t>+</m:t>
                      </m:r>
                      <m:sSubSup>
                        <m:sSubSupPr>
                          <m:ctrlPr>
                            <a:rPr lang="en-GB" b="1" i="1">
                              <a:effectLst/>
                              <a:latin typeface="Cambria Math" panose="02040503050406030204" pitchFamily="18" charset="0"/>
                            </a:rPr>
                          </m:ctrlPr>
                        </m:sSubSupPr>
                        <m:e>
                          <m:r>
                            <a:rPr lang="en-US" b="1" i="1">
                              <a:effectLst/>
                              <a:latin typeface="Cambria Math" panose="02040503050406030204" pitchFamily="18" charset="0"/>
                              <a:ea typeface="Calibri" panose="020F0502020204030204" pitchFamily="34" charset="0"/>
                              <a:cs typeface="Arial" panose="020B0604020202020204" pitchFamily="34" charset="0"/>
                            </a:rPr>
                            <m:t>𝒙</m:t>
                          </m:r>
                        </m:e>
                        <m:sub>
                          <m:r>
                            <a:rPr lang="en-US" b="1" i="1">
                              <a:effectLst/>
                              <a:latin typeface="Cambria Math" panose="02040503050406030204" pitchFamily="18" charset="0"/>
                              <a:ea typeface="Calibri" panose="020F0502020204030204" pitchFamily="34" charset="0"/>
                              <a:cs typeface="Arial" panose="020B0604020202020204" pitchFamily="34" charset="0"/>
                            </a:rPr>
                            <m:t>𝒊</m:t>
                          </m:r>
                        </m:sub>
                        <m:sup>
                          <m:r>
                            <a:rPr lang="en-US" b="1" i="1">
                              <a:effectLst/>
                              <a:latin typeface="Cambria Math" panose="02040503050406030204" pitchFamily="18" charset="0"/>
                              <a:ea typeface="Calibri" panose="020F0502020204030204" pitchFamily="34" charset="0"/>
                              <a:cs typeface="Arial" panose="020B0604020202020204" pitchFamily="34" charset="0"/>
                            </a:rPr>
                            <m:t>𝒇</m:t>
                          </m:r>
                        </m:sup>
                      </m:sSubSup>
                      <m:sSubSup>
                        <m:sSubSupPr>
                          <m:ctrlPr>
                            <a:rPr lang="en-GB" b="1" i="1">
                              <a:effectLst/>
                              <a:latin typeface="Cambria Math" panose="02040503050406030204" pitchFamily="18" charset="0"/>
                            </a:rPr>
                          </m:ctrlPr>
                        </m:sSubSupPr>
                        <m:e>
                          <m:r>
                            <a:rPr lang="en-US" b="1" i="1">
                              <a:effectLst/>
                              <a:latin typeface="Cambria Math" panose="02040503050406030204" pitchFamily="18" charset="0"/>
                              <a:ea typeface="Calibri" panose="020F0502020204030204" pitchFamily="34" charset="0"/>
                              <a:cs typeface="Arial" panose="020B0604020202020204" pitchFamily="34" charset="0"/>
                            </a:rPr>
                            <m:t>𝜷</m:t>
                          </m:r>
                        </m:e>
                        <m:sub>
                          <m:r>
                            <a:rPr lang="en-US" b="1" i="1">
                              <a:effectLst/>
                              <a:latin typeface="Cambria Math" panose="02040503050406030204" pitchFamily="18" charset="0"/>
                              <a:ea typeface="Calibri" panose="020F0502020204030204" pitchFamily="34" charset="0"/>
                              <a:cs typeface="Arial" panose="020B0604020202020204" pitchFamily="34" charset="0"/>
                            </a:rPr>
                            <m:t>𝒑</m:t>
                          </m:r>
                        </m:sub>
                        <m:sup>
                          <m:r>
                            <a:rPr lang="en-US" b="1" i="1">
                              <a:effectLst/>
                              <a:latin typeface="Cambria Math" panose="02040503050406030204" pitchFamily="18" charset="0"/>
                              <a:ea typeface="Calibri" panose="020F0502020204030204" pitchFamily="34" charset="0"/>
                              <a:cs typeface="Arial" panose="020B0604020202020204" pitchFamily="34" charset="0"/>
                            </a:rPr>
                            <m:t>𝒇</m:t>
                          </m:r>
                        </m:sup>
                      </m:sSubSup>
                      <m:r>
                        <a:rPr lang="en-US" b="1" i="1">
                          <a:effectLst/>
                          <a:latin typeface="Cambria Math" panose="02040503050406030204" pitchFamily="18" charset="0"/>
                          <a:ea typeface="Calibri" panose="020F0502020204030204" pitchFamily="34" charset="0"/>
                          <a:cs typeface="Arial" panose="020B0604020202020204" pitchFamily="34" charset="0"/>
                        </a:rPr>
                        <m:t>+</m:t>
                      </m:r>
                      <m:sSub>
                        <m:sSubPr>
                          <m:ctrlPr>
                            <a:rPr lang="en-GB" b="1" i="1">
                              <a:effectLst/>
                              <a:latin typeface="Cambria Math" panose="02040503050406030204" pitchFamily="18" charset="0"/>
                            </a:rPr>
                          </m:ctrlPr>
                        </m:sSubPr>
                        <m:e>
                          <m:r>
                            <a:rPr lang="en-US" b="1" i="1">
                              <a:effectLst/>
                              <a:latin typeface="Cambria Math" panose="02040503050406030204" pitchFamily="18" charset="0"/>
                              <a:ea typeface="Calibri" panose="020F0502020204030204" pitchFamily="34" charset="0"/>
                              <a:cs typeface="Arial" panose="020B0604020202020204" pitchFamily="34" charset="0"/>
                            </a:rPr>
                            <m:t>𝑷</m:t>
                          </m:r>
                        </m:e>
                        <m:sub>
                          <m:r>
                            <a:rPr lang="en-US" b="1" i="1">
                              <a:effectLst/>
                              <a:latin typeface="Cambria Math" panose="02040503050406030204" pitchFamily="18" charset="0"/>
                              <a:ea typeface="Calibri" panose="020F0502020204030204" pitchFamily="34" charset="0"/>
                              <a:cs typeface="Arial" panose="020B0604020202020204" pitchFamily="34" charset="0"/>
                            </a:rPr>
                            <m:t>𝒑</m:t>
                          </m:r>
                        </m:sub>
                      </m:sSub>
                      <m:d>
                        <m:dPr>
                          <m:ctrlPr>
                            <a:rPr lang="en-GB" b="1" i="1">
                              <a:effectLst/>
                              <a:latin typeface="Cambria Math" panose="02040503050406030204" pitchFamily="18" charset="0"/>
                            </a:rPr>
                          </m:ctrlPr>
                        </m:dPr>
                        <m:e>
                          <m:sSubSup>
                            <m:sSubSupPr>
                              <m:ctrlPr>
                                <a:rPr lang="en-GB" b="1" i="1">
                                  <a:effectLst/>
                                  <a:latin typeface="Cambria Math" panose="02040503050406030204" pitchFamily="18" charset="0"/>
                                </a:rPr>
                              </m:ctrlPr>
                            </m:sSubSupPr>
                            <m:e>
                              <m:r>
                                <a:rPr lang="en-US" b="1" i="1">
                                  <a:effectLst/>
                                  <a:latin typeface="Cambria Math" panose="02040503050406030204" pitchFamily="18" charset="0"/>
                                  <a:ea typeface="Calibri" panose="020F0502020204030204" pitchFamily="34" charset="0"/>
                                  <a:cs typeface="Arial" panose="020B0604020202020204" pitchFamily="34" charset="0"/>
                                </a:rPr>
                                <m:t>𝒛</m:t>
                              </m:r>
                            </m:e>
                            <m:sub>
                              <m:r>
                                <a:rPr lang="en-US" b="1" i="1">
                                  <a:effectLst/>
                                  <a:latin typeface="Cambria Math" panose="02040503050406030204" pitchFamily="18" charset="0"/>
                                  <a:ea typeface="Calibri" panose="020F0502020204030204" pitchFamily="34" charset="0"/>
                                  <a:cs typeface="Arial" panose="020B0604020202020204" pitchFamily="34" charset="0"/>
                                </a:rPr>
                                <m:t>𝒊</m:t>
                              </m:r>
                            </m:sub>
                            <m:sup>
                              <m:r>
                                <a:rPr lang="en-US" b="1" i="1">
                                  <a:effectLst/>
                                  <a:latin typeface="Cambria Math" panose="02040503050406030204" pitchFamily="18" charset="0"/>
                                  <a:ea typeface="Calibri" panose="020F0502020204030204" pitchFamily="34" charset="0"/>
                                  <a:cs typeface="Arial" panose="020B0604020202020204" pitchFamily="34" charset="0"/>
                                </a:rPr>
                                <m:t>𝒇</m:t>
                              </m:r>
                            </m:sup>
                          </m:sSubSup>
                          <m:r>
                            <a:rPr lang="en-US" b="1" i="1">
                              <a:effectLst/>
                              <a:latin typeface="Cambria Math" panose="02040503050406030204" pitchFamily="18" charset="0"/>
                              <a:ea typeface="Calibri" panose="020F0502020204030204" pitchFamily="34" charset="0"/>
                              <a:cs typeface="Arial" panose="020B0604020202020204" pitchFamily="34" charset="0"/>
                            </a:rPr>
                            <m:t>𝜸</m:t>
                          </m:r>
                        </m:e>
                      </m:d>
                      <m:r>
                        <a:rPr lang="en-US" b="1" i="1">
                          <a:effectLst/>
                          <a:latin typeface="Cambria Math" panose="02040503050406030204" pitchFamily="18" charset="0"/>
                          <a:ea typeface="Calibri" panose="020F0502020204030204" pitchFamily="34" charset="0"/>
                          <a:cs typeface="Arial" panose="020B0604020202020204" pitchFamily="34" charset="0"/>
                        </a:rPr>
                        <m:t>+</m:t>
                      </m:r>
                      <m:sSub>
                        <m:sSubPr>
                          <m:ctrlPr>
                            <a:rPr lang="en-GB" b="1" i="1">
                              <a:effectLst/>
                              <a:latin typeface="Cambria Math" panose="02040503050406030204" pitchFamily="18" charset="0"/>
                            </a:rPr>
                          </m:ctrlPr>
                        </m:sSubPr>
                        <m:e>
                          <m:r>
                            <a:rPr lang="en-US" b="1" i="1">
                              <a:effectLst/>
                              <a:latin typeface="Cambria Math" panose="02040503050406030204" pitchFamily="18" charset="0"/>
                              <a:ea typeface="Calibri" panose="020F0502020204030204" pitchFamily="34" charset="0"/>
                              <a:cs typeface="Arial" panose="020B0604020202020204" pitchFamily="34" charset="0"/>
                            </a:rPr>
                            <m:t>𝜺</m:t>
                          </m:r>
                        </m:e>
                        <m:sub>
                          <m:r>
                            <a:rPr lang="en-US" b="1" i="1">
                              <a:effectLst/>
                              <a:latin typeface="Cambria Math" panose="02040503050406030204" pitchFamily="18" charset="0"/>
                              <a:ea typeface="Calibri" panose="020F0502020204030204" pitchFamily="34" charset="0"/>
                              <a:cs typeface="Arial" panose="020B0604020202020204" pitchFamily="34" charset="0"/>
                            </a:rPr>
                            <m:t>𝒑𝒊</m:t>
                          </m:r>
                        </m:sub>
                      </m:sSub>
                      <m:r>
                        <a:rPr lang="en-US" b="1" i="1">
                          <a:effectLst/>
                          <a:latin typeface="Cambria Math" panose="02040503050406030204" pitchFamily="18" charset="0"/>
                          <a:ea typeface="Calibri" panose="020F0502020204030204" pitchFamily="34" charset="0"/>
                          <a:cs typeface="Arial" panose="020B0604020202020204" pitchFamily="34" charset="0"/>
                        </a:rPr>
                        <m:t>        </m:t>
                      </m:r>
                      <m:r>
                        <a:rPr lang="en-US" b="1" i="1">
                          <a:effectLst/>
                          <a:latin typeface="Cambria Math" panose="02040503050406030204" pitchFamily="18" charset="0"/>
                          <a:ea typeface="Calibri" panose="020F0502020204030204" pitchFamily="34" charset="0"/>
                          <a:cs typeface="Arial" panose="020B0604020202020204" pitchFamily="34" charset="0"/>
                        </a:rPr>
                        <m:t>𝒑</m:t>
                      </m:r>
                      <m:r>
                        <a:rPr lang="en-US" b="1" i="1">
                          <a:effectLst/>
                          <a:latin typeface="Cambria Math" panose="02040503050406030204" pitchFamily="18" charset="0"/>
                          <a:ea typeface="Calibri" panose="020F0502020204030204" pitchFamily="34" charset="0"/>
                          <a:cs typeface="Arial" panose="020B0604020202020204" pitchFamily="34" charset="0"/>
                        </a:rPr>
                        <m:t>∈</m:t>
                      </m:r>
                      <m:d>
                        <m:dPr>
                          <m:ctrlPr>
                            <a:rPr lang="en-GB" b="1" i="1">
                              <a:effectLst/>
                              <a:latin typeface="Cambria Math" panose="02040503050406030204" pitchFamily="18" charset="0"/>
                            </a:rPr>
                          </m:ctrlPr>
                        </m:dPr>
                        <m:e>
                          <m:r>
                            <a:rPr lang="en-US" b="1" i="1">
                              <a:effectLst/>
                              <a:latin typeface="Cambria Math" panose="02040503050406030204" pitchFamily="18" charset="0"/>
                              <a:ea typeface="Calibri" panose="020F0502020204030204" pitchFamily="34" charset="0"/>
                              <a:cs typeface="Arial" panose="020B0604020202020204" pitchFamily="34" charset="0"/>
                            </a:rPr>
                            <m:t>𝟎</m:t>
                          </m:r>
                          <m:r>
                            <a:rPr lang="en-US" b="1" i="1">
                              <a:effectLst/>
                              <a:latin typeface="Cambria Math" panose="02040503050406030204" pitchFamily="18" charset="0"/>
                              <a:ea typeface="Calibri" panose="020F0502020204030204" pitchFamily="34" charset="0"/>
                              <a:cs typeface="Arial" panose="020B0604020202020204" pitchFamily="34" charset="0"/>
                            </a:rPr>
                            <m:t>,</m:t>
                          </m:r>
                          <m:r>
                            <a:rPr lang="en-US" b="1" i="1">
                              <a:effectLst/>
                              <a:latin typeface="Cambria Math" panose="02040503050406030204" pitchFamily="18" charset="0"/>
                              <a:ea typeface="Calibri" panose="020F0502020204030204" pitchFamily="34" charset="0"/>
                              <a:cs typeface="Arial" panose="020B0604020202020204" pitchFamily="34" charset="0"/>
                            </a:rPr>
                            <m:t>𝟏</m:t>
                          </m:r>
                        </m:e>
                      </m:d>
                    </m:oMath>
                  </m:oMathPara>
                </a14:m>
                <a:endParaRPr lang="en-GB" b="1" dirty="0"/>
              </a:p>
            </p:txBody>
          </p:sp>
        </mc:Choice>
        <mc:Fallback xmlns="">
          <p:sp>
            <p:nvSpPr>
              <p:cNvPr id="6" name="Rectangle 5"/>
              <p:cNvSpPr>
                <a:spLocks noRot="1" noChangeAspect="1" noMove="1" noResize="1" noEditPoints="1" noAdjustHandles="1" noChangeArrowheads="1" noChangeShapeType="1" noTextEdit="1"/>
              </p:cNvSpPr>
              <p:nvPr/>
            </p:nvSpPr>
            <p:spPr>
              <a:xfrm>
                <a:off x="4136410" y="2189153"/>
                <a:ext cx="7334653" cy="506870"/>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432175" y="4444420"/>
                <a:ext cx="5086649" cy="348172"/>
              </a:xfrm>
              <a:prstGeom prst="rect">
                <a:avLst/>
              </a:prstGeom>
            </p:spPr>
            <p:txBody>
              <a:bodyPr wrap="none">
                <a:spAutoFit/>
              </a:bodyPr>
              <a:lstStyle/>
              <a:p>
                <a:pPr algn="l" rtl="0"/>
                <a14:m>
                  <m:oMath xmlns:m="http://schemas.openxmlformats.org/officeDocument/2006/math">
                    <m:sSup>
                      <m:sSupPr>
                        <m:ctrlPr>
                          <a:rPr lang="en-GB" sz="1600" b="1" i="1" smtClean="0">
                            <a:effectLst/>
                            <a:latin typeface="Cambria Math" panose="02040503050406030204" pitchFamily="18" charset="0"/>
                          </a:rPr>
                        </m:ctrlPr>
                      </m:sSupPr>
                      <m:e>
                        <m:r>
                          <a:rPr lang="en-US" sz="1600" b="1" i="1">
                            <a:effectLst/>
                            <a:latin typeface="Cambria Math" panose="02040503050406030204" pitchFamily="18" charset="0"/>
                            <a:ea typeface="Calibri" panose="020F0502020204030204" pitchFamily="34" charset="0"/>
                            <a:cs typeface="Arial" panose="020B0604020202020204" pitchFamily="34" charset="0"/>
                          </a:rPr>
                          <m:t>𝒙</m:t>
                        </m:r>
                      </m:e>
                      <m:sup>
                        <m:r>
                          <a:rPr lang="en-US" sz="1600" b="1" i="1">
                            <a:effectLst/>
                            <a:latin typeface="Cambria Math" panose="02040503050406030204" pitchFamily="18" charset="0"/>
                            <a:ea typeface="Calibri" panose="020F0502020204030204" pitchFamily="34" charset="0"/>
                            <a:cs typeface="Arial" panose="020B0604020202020204" pitchFamily="34" charset="0"/>
                          </a:rPr>
                          <m:t>𝒇</m:t>
                        </m:r>
                        <m:r>
                          <a:rPr lang="en-US" sz="1600" b="1" i="1" smtClean="0">
                            <a:effectLst/>
                            <a:latin typeface="Cambria Math" panose="02040503050406030204" pitchFamily="18" charset="0"/>
                            <a:ea typeface="Calibri" panose="020F0502020204030204" pitchFamily="34" charset="0"/>
                            <a:cs typeface="Arial" panose="020B0604020202020204" pitchFamily="34" charset="0"/>
                          </a:rPr>
                          <m:t> </m:t>
                        </m:r>
                      </m:sup>
                    </m:sSup>
                  </m:oMath>
                </a14:m>
                <a:r>
                  <a:rPr lang="en-GB" sz="1600" b="1" dirty="0" smtClean="0">
                    <a:cs typeface="B Mitra" panose="00000400000000000000" pitchFamily="2" charset="-78"/>
                  </a:rPr>
                  <a:t>: </a:t>
                </a:r>
                <a:r>
                  <a:rPr lang="en-US" sz="1600" b="1" dirty="0" smtClean="0"/>
                  <a:t>The vector </a:t>
                </a:r>
                <a:r>
                  <a:rPr lang="en-US" sz="1600" b="1" dirty="0"/>
                  <a:t>of human capital characteristics of women</a:t>
                </a:r>
                <a:endParaRPr lang="en-GB" sz="1600" b="1" dirty="0">
                  <a:cs typeface="B Mitra" panose="00000400000000000000" pitchFamily="2" charset="-78"/>
                </a:endParaRPr>
              </a:p>
            </p:txBody>
          </p:sp>
        </mc:Choice>
        <mc:Fallback xmlns="">
          <p:sp>
            <p:nvSpPr>
              <p:cNvPr id="7" name="Rectangle 6"/>
              <p:cNvSpPr>
                <a:spLocks noRot="1" noChangeAspect="1" noMove="1" noResize="1" noEditPoints="1" noAdjustHandles="1" noChangeArrowheads="1" noChangeShapeType="1" noTextEdit="1"/>
              </p:cNvSpPr>
              <p:nvPr/>
            </p:nvSpPr>
            <p:spPr>
              <a:xfrm>
                <a:off x="3432175" y="4444420"/>
                <a:ext cx="5086649" cy="348172"/>
              </a:xfrm>
              <a:prstGeom prst="rect">
                <a:avLst/>
              </a:prstGeom>
              <a:blipFill rotWithShape="0">
                <a:blip r:embed="rId4"/>
                <a:stretch>
                  <a:fillRect t="-1754" b="-228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432175" y="5103688"/>
                <a:ext cx="7818223" cy="348172"/>
              </a:xfrm>
              <a:prstGeom prst="rect">
                <a:avLst/>
              </a:prstGeom>
            </p:spPr>
            <p:txBody>
              <a:bodyPr wrap="square">
                <a:spAutoFit/>
              </a:bodyPr>
              <a:lstStyle/>
              <a:p>
                <a:pPr algn="l" rtl="0"/>
                <a14:m>
                  <m:oMath xmlns:m="http://schemas.openxmlformats.org/officeDocument/2006/math">
                    <m:sSup>
                      <m:sSupPr>
                        <m:ctrlPr>
                          <a:rPr lang="en-GB" sz="1600" b="1" i="1">
                            <a:effectLst/>
                            <a:latin typeface="Cambria Math" panose="02040503050406030204" pitchFamily="18" charset="0"/>
                          </a:rPr>
                        </m:ctrlPr>
                      </m:sSupPr>
                      <m:e>
                        <m:r>
                          <a:rPr lang="en-US" sz="1600" b="1" i="1">
                            <a:effectLst/>
                            <a:latin typeface="Cambria Math" panose="02040503050406030204" pitchFamily="18" charset="0"/>
                            <a:ea typeface="Calibri" panose="020F0502020204030204" pitchFamily="34" charset="0"/>
                            <a:cs typeface="Arial" panose="020B0604020202020204" pitchFamily="34" charset="0"/>
                          </a:rPr>
                          <m:t>𝒛</m:t>
                        </m:r>
                      </m:e>
                      <m:sup>
                        <m:r>
                          <a:rPr lang="en-US" sz="1600" b="1" i="1">
                            <a:effectLst/>
                            <a:latin typeface="Cambria Math" panose="02040503050406030204" pitchFamily="18" charset="0"/>
                            <a:ea typeface="Calibri" panose="020F0502020204030204" pitchFamily="34" charset="0"/>
                            <a:cs typeface="Arial" panose="020B0604020202020204" pitchFamily="34" charset="0"/>
                          </a:rPr>
                          <m:t>𝒇</m:t>
                        </m:r>
                      </m:sup>
                    </m:sSup>
                  </m:oMath>
                </a14:m>
                <a:r>
                  <a:rPr lang="en-GB" sz="1600" b="1" dirty="0" smtClean="0">
                    <a:cs typeface="B Mitra" panose="00000400000000000000" pitchFamily="2" charset="-78"/>
                  </a:rPr>
                  <a:t>: </a:t>
                </a:r>
                <a:r>
                  <a:rPr lang="en-US" sz="1600" b="1" dirty="0"/>
                  <a:t>a vector of variables which affect on women’s decision to participate in labor market</a:t>
                </a:r>
                <a:r>
                  <a:rPr lang="en-GB" sz="1600" b="1" dirty="0" smtClean="0">
                    <a:cs typeface="B Mitra" panose="00000400000000000000" pitchFamily="2" charset="-78"/>
                  </a:rPr>
                  <a:t> </a:t>
                </a:r>
                <a:endParaRPr lang="en-GB" sz="1600" b="1" dirty="0">
                  <a:cs typeface="B Mitra" panose="00000400000000000000" pitchFamily="2" charset="-78"/>
                </a:endParaRPr>
              </a:p>
            </p:txBody>
          </p:sp>
        </mc:Choice>
        <mc:Fallback xmlns="">
          <p:sp>
            <p:nvSpPr>
              <p:cNvPr id="8" name="Rectangle 7"/>
              <p:cNvSpPr>
                <a:spLocks noRot="1" noChangeAspect="1" noMove="1" noResize="1" noEditPoints="1" noAdjustHandles="1" noChangeArrowheads="1" noChangeShapeType="1" noTextEdit="1"/>
              </p:cNvSpPr>
              <p:nvPr/>
            </p:nvSpPr>
            <p:spPr>
              <a:xfrm>
                <a:off x="3432175" y="5103688"/>
                <a:ext cx="7818223" cy="348172"/>
              </a:xfrm>
              <a:prstGeom prst="rect">
                <a:avLst/>
              </a:prstGeom>
              <a:blipFill rotWithShape="0">
                <a:blip r:embed="rId5"/>
                <a:stretch>
                  <a:fillRect t="-1754" b="-228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432175" y="5762956"/>
                <a:ext cx="5583195" cy="338554"/>
              </a:xfrm>
              <a:prstGeom prst="rect">
                <a:avLst/>
              </a:prstGeom>
            </p:spPr>
            <p:txBody>
              <a:bodyPr wrap="none">
                <a:spAutoFit/>
              </a:bodyPr>
              <a:lstStyle/>
              <a:p>
                <a:pPr algn="l" rtl="0"/>
                <a14:m>
                  <m:oMath xmlns:m="http://schemas.openxmlformats.org/officeDocument/2006/math">
                    <m:r>
                      <a:rPr lang="en-US" sz="1600" b="1" i="1" smtClean="0">
                        <a:effectLst/>
                        <a:latin typeface="Cambria Math" panose="02040503050406030204" pitchFamily="18" charset="0"/>
                        <a:ea typeface="Calibri" panose="020F0502020204030204" pitchFamily="34" charset="0"/>
                        <a:cs typeface="Arial" panose="020B0604020202020204" pitchFamily="34" charset="0"/>
                      </a:rPr>
                      <m:t>𝒑</m:t>
                    </m:r>
                  </m:oMath>
                </a14:m>
                <a:r>
                  <a:rPr lang="en-GB" sz="1600" b="1" dirty="0" smtClean="0">
                    <a:cs typeface="B Mitra" panose="00000400000000000000" pitchFamily="2" charset="-78"/>
                  </a:rPr>
                  <a:t> : </a:t>
                </a:r>
                <a:r>
                  <a:rPr lang="en-US" sz="1600" b="1" dirty="0"/>
                  <a:t>the probability of women's participation in the labor market</a:t>
                </a:r>
                <a:endParaRPr lang="en-GB" sz="1600" b="1" dirty="0">
                  <a:cs typeface="B Mitra" panose="00000400000000000000" pitchFamily="2" charset="-78"/>
                </a:endParaRPr>
              </a:p>
            </p:txBody>
          </p:sp>
        </mc:Choice>
        <mc:Fallback xmlns="">
          <p:sp>
            <p:nvSpPr>
              <p:cNvPr id="9" name="Rectangle 8"/>
              <p:cNvSpPr>
                <a:spLocks noRot="1" noChangeAspect="1" noMove="1" noResize="1" noEditPoints="1" noAdjustHandles="1" noChangeArrowheads="1" noChangeShapeType="1" noTextEdit="1"/>
              </p:cNvSpPr>
              <p:nvPr/>
            </p:nvSpPr>
            <p:spPr>
              <a:xfrm>
                <a:off x="3432175" y="5762956"/>
                <a:ext cx="5583195" cy="338554"/>
              </a:xfrm>
              <a:prstGeom prst="rect">
                <a:avLst/>
              </a:prstGeom>
              <a:blipFill rotWithShape="0">
                <a:blip r:embed="rId6"/>
                <a:stretch>
                  <a:fillRect t="-5357" b="-21429"/>
                </a:stretch>
              </a:blipFill>
            </p:spPr>
            <p:txBody>
              <a:bodyPr/>
              <a:lstStyle/>
              <a:p>
                <a:r>
                  <a:rPr lang="en-GB">
                    <a:noFill/>
                  </a:rPr>
                  <a:t> </a:t>
                </a:r>
              </a:p>
            </p:txBody>
          </p:sp>
        </mc:Fallback>
      </mc:AlternateContent>
      <p:sp>
        <p:nvSpPr>
          <p:cNvPr id="11" name="Left Brace 10"/>
          <p:cNvSpPr/>
          <p:nvPr/>
        </p:nvSpPr>
        <p:spPr>
          <a:xfrm rot="16200000">
            <a:off x="8095054" y="2284201"/>
            <a:ext cx="182893" cy="968988"/>
          </a:xfrm>
          <a:prstGeom prst="leftBrace">
            <a:avLst/>
          </a:prstGeom>
          <a:ln w="19050">
            <a:solidFill>
              <a:srgbClr val="CA012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3" name="Group 2"/>
          <p:cNvGrpSpPr/>
          <p:nvPr/>
        </p:nvGrpSpPr>
        <p:grpSpPr>
          <a:xfrm>
            <a:off x="166891" y="2508811"/>
            <a:ext cx="2861667" cy="2416015"/>
            <a:chOff x="125947" y="2508811"/>
            <a:chExt cx="2861667" cy="2416015"/>
          </a:xfrm>
        </p:grpSpPr>
        <p:sp>
          <p:nvSpPr>
            <p:cNvPr id="12" name="Hexagon 11"/>
            <p:cNvSpPr/>
            <p:nvPr/>
          </p:nvSpPr>
          <p:spPr>
            <a:xfrm>
              <a:off x="125947" y="2508811"/>
              <a:ext cx="2861667" cy="2416015"/>
            </a:xfrm>
            <a:prstGeom prst="hexagon">
              <a:avLst/>
            </a:prstGeom>
            <a:solidFill>
              <a:srgbClr val="7C9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69556" y="3139737"/>
              <a:ext cx="2574448" cy="1154162"/>
            </a:xfrm>
            <a:prstGeom prst="rect">
              <a:avLst/>
            </a:prstGeom>
          </p:spPr>
          <p:txBody>
            <a:bodyPr wrap="square">
              <a:spAutoFit/>
            </a:bodyPr>
            <a:lstStyle/>
            <a:p>
              <a:pPr algn="ctr" rtl="1">
                <a:lnSpc>
                  <a:spcPct val="150000"/>
                </a:lnSpc>
              </a:pPr>
              <a:r>
                <a:rPr lang="en-US"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panose="020F0502020204030204" pitchFamily="34" charset="0"/>
                  <a:ea typeface="Calibri" panose="020F0502020204030204" pitchFamily="34" charset="0"/>
                  <a:cs typeface="B Mitra" panose="00000400000000000000" pitchFamily="2" charset="-78"/>
                </a:rPr>
                <a:t>Sample selection </a:t>
              </a:r>
            </a:p>
            <a:p>
              <a:pPr algn="ctr" rtl="1">
                <a:lnSpc>
                  <a:spcPct val="150000"/>
                </a:lnSpc>
              </a:pPr>
              <a:r>
                <a:rPr lang="en-US"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panose="020F0502020204030204" pitchFamily="34" charset="0"/>
                  <a:ea typeface="Calibri" panose="020F0502020204030204" pitchFamily="34" charset="0"/>
                  <a:cs typeface="B Mitra" panose="00000400000000000000" pitchFamily="2" charset="-78"/>
                </a:rPr>
                <a:t>correction</a:t>
              </a:r>
              <a:endParaRPr lang="fa-IR"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panose="020F0502020204030204" pitchFamily="34" charset="0"/>
                <a:ea typeface="Calibri" panose="020F0502020204030204" pitchFamily="34" charset="0"/>
                <a:cs typeface="B Mitra" panose="00000400000000000000" pitchFamily="2" charset="-78"/>
              </a:endParaRPr>
            </a:p>
          </p:txBody>
        </p:sp>
      </p:grpSp>
      <p:sp>
        <p:nvSpPr>
          <p:cNvPr id="18" name="Rectangle 5"/>
          <p:cNvSpPr>
            <a:spLocks noChangeArrowheads="1"/>
          </p:cNvSpPr>
          <p:nvPr/>
        </p:nvSpPr>
        <p:spPr bwMode="auto">
          <a:xfrm>
            <a:off x="6614784" y="2981323"/>
            <a:ext cx="3143431" cy="103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8E0303"/>
                </a:solidFill>
                <a:effectLst/>
                <a:ea typeface="Times New Roman" panose="02020603050405020304" pitchFamily="18" charset="0"/>
                <a:cs typeface="Courier New" panose="02070309020205020404" pitchFamily="49" charset="0"/>
              </a:rPr>
              <a:t>The components derived from the </a:t>
            </a:r>
            <a:r>
              <a:rPr kumimoji="0" lang="en-US" altLang="en-US" sz="1600" b="1" i="0" u="none" strike="noStrike" cap="none" normalizeH="0" baseline="0" dirty="0" err="1" smtClean="0">
                <a:ln>
                  <a:noFill/>
                </a:ln>
                <a:solidFill>
                  <a:srgbClr val="8E0303"/>
                </a:solidFill>
                <a:effectLst/>
                <a:ea typeface="Times New Roman" panose="02020603050405020304" pitchFamily="18" charset="0"/>
                <a:cs typeface="Courier New" panose="02070309020205020404" pitchFamily="49" charset="0"/>
              </a:rPr>
              <a:t>probit</a:t>
            </a:r>
            <a:r>
              <a:rPr kumimoji="0" lang="en-US" altLang="en-US" sz="1600" b="1" i="0" u="none" strike="noStrike" cap="none" normalizeH="0" baseline="0" dirty="0" smtClean="0">
                <a:ln>
                  <a:noFill/>
                </a:ln>
                <a:solidFill>
                  <a:srgbClr val="8E0303"/>
                </a:solidFill>
                <a:effectLst/>
                <a:ea typeface="Times New Roman" panose="02020603050405020304" pitchFamily="18" charset="0"/>
                <a:cs typeface="Courier New" panose="02070309020205020404" pitchFamily="49" charset="0"/>
              </a:rPr>
              <a:t> equation for each quantile; and in fact, it is the corrective of sample selection problem.</a:t>
            </a:r>
            <a:r>
              <a:rPr kumimoji="0" lang="en-GB" altLang="en-US" sz="1600" b="1" i="0" u="none" strike="noStrike" cap="none" normalizeH="0" baseline="0" dirty="0" smtClean="0">
                <a:ln>
                  <a:noFill/>
                </a:ln>
                <a:solidFill>
                  <a:srgbClr val="8E0303"/>
                </a:solidFill>
                <a:effectLst/>
              </a:rPr>
              <a:t> </a:t>
            </a:r>
          </a:p>
        </p:txBody>
      </p:sp>
    </p:spTree>
    <p:extLst>
      <p:ext uri="{BB962C8B-B14F-4D97-AF65-F5344CB8AC3E}">
        <p14:creationId xmlns:p14="http://schemas.microsoft.com/office/powerpoint/2010/main" val="162153992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GB" dirty="0">
                <a:latin typeface="+mn-lt"/>
              </a:rPr>
              <a:t>Quantile Regression by </a:t>
            </a:r>
            <a:r>
              <a:rPr lang="en-GB" dirty="0" smtClean="0">
                <a:latin typeface="+mn-lt"/>
              </a:rPr>
              <a:t>Gender </a:t>
            </a:r>
          </a:p>
          <a:p>
            <a:r>
              <a:rPr lang="en-US" dirty="0">
                <a:latin typeface="+mn-lt"/>
              </a:rPr>
              <a:t>W</a:t>
            </a:r>
            <a:r>
              <a:rPr lang="en-US" dirty="0" smtClean="0">
                <a:latin typeface="+mn-lt"/>
              </a:rPr>
              <a:t>ithout </a:t>
            </a:r>
            <a:r>
              <a:rPr lang="en-US" dirty="0">
                <a:latin typeface="+mn-lt"/>
              </a:rPr>
              <a:t>sample selection correction</a:t>
            </a:r>
            <a:endParaRPr lang="en-GB" dirty="0">
              <a:latin typeface="+mn-lt"/>
            </a:endParaRPr>
          </a:p>
        </p:txBody>
      </p:sp>
      <p:sp>
        <p:nvSpPr>
          <p:cNvPr id="4" name="Slide Number Placeholder 3"/>
          <p:cNvSpPr>
            <a:spLocks noGrp="1"/>
          </p:cNvSpPr>
          <p:nvPr>
            <p:ph type="sldNum" sz="quarter" idx="20"/>
          </p:nvPr>
        </p:nvSpPr>
        <p:spPr/>
        <p:txBody>
          <a:bodyPr/>
          <a:lstStyle/>
          <a:p>
            <a:fld id="{6004038C-790E-4E1F-AFA3-7A2D322ABF52}" type="slidenum">
              <a:rPr lang="fa-IR" smtClean="0"/>
              <a:pPr/>
              <a:t>13</a:t>
            </a:fld>
            <a:endParaRPr lang="fa-IR" dirty="0"/>
          </a:p>
        </p:txBody>
      </p:sp>
      <p:sp>
        <p:nvSpPr>
          <p:cNvPr id="5" name="Text Placeholder 4"/>
          <p:cNvSpPr>
            <a:spLocks noGrp="1"/>
          </p:cNvSpPr>
          <p:nvPr>
            <p:ph type="body" sz="quarter" idx="21"/>
          </p:nvPr>
        </p:nvSpPr>
        <p:spPr/>
        <p:txBody>
          <a:bodyPr/>
          <a:lstStyle/>
          <a:p>
            <a:r>
              <a:rPr lang="en-US" b="1" dirty="0">
                <a:latin typeface="Arial" panose="020B0604020202020204" pitchFamily="34" charset="0"/>
                <a:cs typeface="Arial" panose="020B0604020202020204" pitchFamily="34" charset="0"/>
              </a:rPr>
              <a:t>H. Taee, M. </a:t>
            </a:r>
            <a:r>
              <a:rPr lang="en-US" b="1" dirty="0" smtClean="0">
                <a:latin typeface="Arial" panose="020B0604020202020204" pitchFamily="34" charset="0"/>
                <a:cs typeface="Arial" panose="020B0604020202020204" pitchFamily="34" charset="0"/>
              </a:rPr>
              <a:t>Shourian</a:t>
            </a:r>
            <a:endParaRPr lang="fa-IR" b="1" dirty="0">
              <a:latin typeface="Arial" panose="020B0604020202020204" pitchFamily="34" charset="0"/>
            </a:endParaRPr>
          </a:p>
        </p:txBody>
      </p:sp>
      <p:pic>
        <p:nvPicPr>
          <p:cNvPr id="6" name="Picture 5" descr="C:\Users\Mahla\Desktop\payan name\final model\results\australia\results\outreg2s\new sqreg\women2.jpg"/>
          <p:cNvPicPr/>
          <p:nvPr/>
        </p:nvPicPr>
        <p:blipFill rotWithShape="1">
          <a:blip r:embed="rId3" cstate="print">
            <a:extLst>
              <a:ext uri="{28A0092B-C50C-407E-A947-70E740481C1C}">
                <a14:useLocalDpi xmlns:a14="http://schemas.microsoft.com/office/drawing/2010/main" val="0"/>
              </a:ext>
            </a:extLst>
          </a:blip>
          <a:srcRect t="3234" b="60999"/>
          <a:stretch/>
        </p:blipFill>
        <p:spPr bwMode="auto">
          <a:xfrm>
            <a:off x="5885971" y="1462975"/>
            <a:ext cx="5389846" cy="2232069"/>
          </a:xfrm>
          <a:prstGeom prst="rect">
            <a:avLst/>
          </a:prstGeom>
          <a:noFill/>
          <a:ln>
            <a:noFill/>
          </a:ln>
          <a:extLst>
            <a:ext uri="{53640926-AAD7-44D8-BBD7-CCE9431645EC}">
              <a14:shadowObscured xmlns:a14="http://schemas.microsoft.com/office/drawing/2010/main"/>
            </a:ext>
          </a:extLst>
        </p:spPr>
      </p:pic>
      <p:pic>
        <p:nvPicPr>
          <p:cNvPr id="7" name="Picture 6" descr="C:\Users\Mahla\Desktop\payan name\final model\results\australia\results\outreg2s\new sqreg\men2.jpg"/>
          <p:cNvPicPr/>
          <p:nvPr/>
        </p:nvPicPr>
        <p:blipFill rotWithShape="1">
          <a:blip r:embed="rId4" cstate="print">
            <a:extLst>
              <a:ext uri="{28A0092B-C50C-407E-A947-70E740481C1C}">
                <a14:useLocalDpi xmlns:a14="http://schemas.microsoft.com/office/drawing/2010/main" val="0"/>
              </a:ext>
            </a:extLst>
          </a:blip>
          <a:srcRect t="3107" b="60990"/>
          <a:stretch/>
        </p:blipFill>
        <p:spPr bwMode="auto">
          <a:xfrm>
            <a:off x="5885970" y="3790363"/>
            <a:ext cx="5389847" cy="2334149"/>
          </a:xfrm>
          <a:prstGeom prst="rect">
            <a:avLst/>
          </a:prstGeom>
          <a:noFill/>
          <a:ln>
            <a:noFill/>
          </a:ln>
          <a:extLst>
            <a:ext uri="{53640926-AAD7-44D8-BBD7-CCE9431645EC}">
              <a14:shadowObscured xmlns:a14="http://schemas.microsoft.com/office/drawing/2010/main"/>
            </a:ext>
          </a:ex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26151" r="27889"/>
          <a:stretch/>
        </p:blipFill>
        <p:spPr>
          <a:xfrm>
            <a:off x="11360996" y="1791513"/>
            <a:ext cx="725946" cy="1579542"/>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26093" r="23600"/>
          <a:stretch/>
        </p:blipFill>
        <p:spPr>
          <a:xfrm>
            <a:off x="11286427" y="4087691"/>
            <a:ext cx="875083" cy="1739491"/>
          </a:xfrm>
          <a:prstGeom prst="rect">
            <a:avLst/>
          </a:prstGeom>
        </p:spPr>
      </p:pic>
      <p:sp>
        <p:nvSpPr>
          <p:cNvPr id="10" name="Rectangle 9"/>
          <p:cNvSpPr/>
          <p:nvPr/>
        </p:nvSpPr>
        <p:spPr>
          <a:xfrm>
            <a:off x="0" y="1528205"/>
            <a:ext cx="5554639" cy="4524315"/>
          </a:xfrm>
          <a:prstGeom prst="rect">
            <a:avLst/>
          </a:prstGeom>
        </p:spPr>
        <p:txBody>
          <a:bodyPr wrap="square">
            <a:spAutoFit/>
          </a:bodyPr>
          <a:lstStyle/>
          <a:p>
            <a:pPr marL="285750" indent="-285750" algn="just" rtl="0">
              <a:buFont typeface="Wingdings" panose="05000000000000000000" pitchFamily="2" charset="2"/>
              <a:buChar char="ü"/>
            </a:pPr>
            <a:r>
              <a:rPr lang="en-GB" sz="1600" b="1" dirty="0"/>
              <a:t>The age variable for both men and women is positive and significant and is approximately equal</a:t>
            </a:r>
            <a:r>
              <a:rPr lang="en-GB" sz="1600" b="1" dirty="0" smtClean="0"/>
              <a:t>.</a:t>
            </a:r>
          </a:p>
          <a:p>
            <a:pPr marL="285750" indent="-285750" algn="just" rtl="0">
              <a:buFont typeface="Wingdings" panose="05000000000000000000" pitchFamily="2" charset="2"/>
              <a:buChar char="ü"/>
            </a:pPr>
            <a:endParaRPr lang="en-GB" sz="1600" b="1" dirty="0"/>
          </a:p>
          <a:p>
            <a:pPr marL="285750" indent="-285750" algn="just" rtl="0">
              <a:buFont typeface="Wingdings" panose="05000000000000000000" pitchFamily="2" charset="2"/>
              <a:buChar char="ü"/>
            </a:pPr>
            <a:r>
              <a:rPr lang="en-GB" sz="1600" b="1" dirty="0">
                <a:solidFill>
                  <a:srgbClr val="C00000"/>
                </a:solidFill>
              </a:rPr>
              <a:t>As expected, an increase in education, for both men and women, and in all quantiles will increase wages</a:t>
            </a:r>
            <a:r>
              <a:rPr lang="en-GB" sz="1600" b="1" dirty="0" smtClean="0">
                <a:solidFill>
                  <a:srgbClr val="C00000"/>
                </a:solidFill>
              </a:rPr>
              <a:t>.</a:t>
            </a:r>
          </a:p>
          <a:p>
            <a:pPr marL="285750" indent="-285750" algn="just" rtl="0">
              <a:buFont typeface="Wingdings" panose="05000000000000000000" pitchFamily="2" charset="2"/>
              <a:buChar char="ü"/>
            </a:pPr>
            <a:endParaRPr lang="en-GB" sz="1600" b="1" dirty="0"/>
          </a:p>
          <a:p>
            <a:pPr marL="285750" indent="-285750" algn="just" rtl="0">
              <a:buFont typeface="Wingdings" panose="05000000000000000000" pitchFamily="2" charset="2"/>
              <a:buChar char="ü"/>
            </a:pPr>
            <a:r>
              <a:rPr lang="en-GB" sz="1600" b="1" dirty="0"/>
              <a:t>C</a:t>
            </a:r>
            <a:r>
              <a:rPr lang="en-GB" sz="1600" b="1" dirty="0" smtClean="0"/>
              <a:t>omparing </a:t>
            </a:r>
            <a:r>
              <a:rPr lang="en-GB" sz="1600" b="1" dirty="0"/>
              <a:t>the coefficients of the four educational dummies between men and women shows that having a degree increases women's wages significantly more than men</a:t>
            </a:r>
            <a:r>
              <a:rPr lang="en-GB" sz="1600" b="1" dirty="0" smtClean="0"/>
              <a:t>.</a:t>
            </a:r>
          </a:p>
          <a:p>
            <a:pPr marL="285750" indent="-285750" algn="just" rtl="0">
              <a:buFont typeface="Wingdings" panose="05000000000000000000" pitchFamily="2" charset="2"/>
              <a:buChar char="ü"/>
            </a:pPr>
            <a:endParaRPr lang="en-GB" sz="1600" b="1" dirty="0"/>
          </a:p>
          <a:p>
            <a:pPr marL="285750" indent="-285750" algn="just" rtl="0">
              <a:buFont typeface="Wingdings" panose="05000000000000000000" pitchFamily="2" charset="2"/>
              <a:buChar char="ü"/>
            </a:pPr>
            <a:r>
              <a:rPr lang="en-GB" sz="1600" b="1" dirty="0">
                <a:solidFill>
                  <a:srgbClr val="C00000"/>
                </a:solidFill>
              </a:rPr>
              <a:t>The sector dummy is significant and negative for both groups of women and men, indicating that working in private sector reduces wages, and this reduction is much more for women than men</a:t>
            </a:r>
            <a:r>
              <a:rPr lang="en-GB" sz="1600" b="1" dirty="0" smtClean="0">
                <a:solidFill>
                  <a:srgbClr val="C00000"/>
                </a:solidFill>
              </a:rPr>
              <a:t>.</a:t>
            </a:r>
          </a:p>
          <a:p>
            <a:pPr marL="285750" indent="-285750" algn="just" rtl="0">
              <a:buFont typeface="Wingdings" panose="05000000000000000000" pitchFamily="2" charset="2"/>
              <a:buChar char="ü"/>
            </a:pPr>
            <a:endParaRPr lang="en-GB" sz="1600" b="1" dirty="0"/>
          </a:p>
          <a:p>
            <a:pPr marL="285750" indent="-285750" algn="just" rtl="0">
              <a:buFont typeface="Wingdings" panose="05000000000000000000" pitchFamily="2" charset="2"/>
              <a:buChar char="ü"/>
            </a:pPr>
            <a:r>
              <a:rPr lang="en-GB" sz="1600" b="1" dirty="0"/>
              <a:t>As expected, activities in more professional groups, including managers and specialists or technicians and assistants, increase wages in both men and women.</a:t>
            </a:r>
          </a:p>
        </p:txBody>
      </p:sp>
    </p:spTree>
    <p:extLst>
      <p:ext uri="{BB962C8B-B14F-4D97-AF65-F5344CB8AC3E}">
        <p14:creationId xmlns:p14="http://schemas.microsoft.com/office/powerpoint/2010/main" val="92527711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32174" y="1337481"/>
            <a:ext cx="8759825" cy="55449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1"/>
          <p:cNvSpPr>
            <a:spLocks noGrp="1"/>
          </p:cNvSpPr>
          <p:nvPr>
            <p:ph type="body" sz="quarter" idx="13"/>
          </p:nvPr>
        </p:nvSpPr>
        <p:spPr/>
        <p:txBody>
          <a:bodyPr>
            <a:normAutofit fontScale="92500" lnSpcReduction="20000"/>
          </a:bodyPr>
          <a:lstStyle/>
          <a:p>
            <a:r>
              <a:rPr lang="en-US" dirty="0" smtClean="0">
                <a:latin typeface="+mn-lt"/>
              </a:rPr>
              <a:t>Decomposition results </a:t>
            </a:r>
          </a:p>
          <a:p>
            <a:r>
              <a:rPr lang="en-US" dirty="0">
                <a:latin typeface="+mn-lt"/>
              </a:rPr>
              <a:t>W</a:t>
            </a:r>
            <a:r>
              <a:rPr lang="en-US" dirty="0" smtClean="0">
                <a:latin typeface="+mn-lt"/>
              </a:rPr>
              <a:t>ithout sample selection correction</a:t>
            </a:r>
            <a:endParaRPr lang="en-GB" dirty="0">
              <a:latin typeface="+mn-lt"/>
            </a:endParaRPr>
          </a:p>
        </p:txBody>
      </p:sp>
      <p:sp>
        <p:nvSpPr>
          <p:cNvPr id="4" name="Slide Number Placeholder 3"/>
          <p:cNvSpPr>
            <a:spLocks noGrp="1"/>
          </p:cNvSpPr>
          <p:nvPr>
            <p:ph type="sldNum" sz="quarter" idx="20"/>
          </p:nvPr>
        </p:nvSpPr>
        <p:spPr/>
        <p:txBody>
          <a:bodyPr/>
          <a:lstStyle/>
          <a:p>
            <a:fld id="{6004038C-790E-4E1F-AFA3-7A2D322ABF52}" type="slidenum">
              <a:rPr lang="fa-IR" smtClean="0"/>
              <a:pPr/>
              <a:t>14</a:t>
            </a:fld>
            <a:endParaRPr lang="fa-IR" dirty="0"/>
          </a:p>
        </p:txBody>
      </p:sp>
      <p:sp>
        <p:nvSpPr>
          <p:cNvPr id="5" name="Text Placeholder 4"/>
          <p:cNvSpPr>
            <a:spLocks noGrp="1"/>
          </p:cNvSpPr>
          <p:nvPr>
            <p:ph type="body" sz="quarter" idx="21"/>
          </p:nvPr>
        </p:nvSpPr>
        <p:spPr/>
        <p:txBody>
          <a:bodyPr/>
          <a:lstStyle/>
          <a:p>
            <a:r>
              <a:rPr lang="en-US" b="1" dirty="0">
                <a:latin typeface="Arial" panose="020B0604020202020204" pitchFamily="34" charset="0"/>
                <a:cs typeface="Arial" panose="020B0604020202020204" pitchFamily="34" charset="0"/>
              </a:rPr>
              <a:t>H. Taee, M. </a:t>
            </a:r>
            <a:r>
              <a:rPr lang="en-US" b="1" dirty="0" smtClean="0">
                <a:latin typeface="Arial" panose="020B0604020202020204" pitchFamily="34" charset="0"/>
                <a:cs typeface="Arial" panose="020B0604020202020204" pitchFamily="34" charset="0"/>
              </a:rPr>
              <a:t>Shourian</a:t>
            </a:r>
            <a:endParaRPr lang="fa-IR" b="1" dirty="0">
              <a:latin typeface="Arial" panose="020B0604020202020204" pitchFamily="34" charset="0"/>
            </a:endParaRPr>
          </a:p>
        </p:txBody>
      </p:sp>
      <p:pic>
        <p:nvPicPr>
          <p:cNvPr id="6" name="Picture 5" descr="C:\Users\Mahla\Desktop\payan name\final model\results\australia\results\outreg2s\oaxaca\oaxaca2.jpg"/>
          <p:cNvPicPr/>
          <p:nvPr/>
        </p:nvPicPr>
        <p:blipFill rotWithShape="1">
          <a:blip r:embed="rId3" cstate="print">
            <a:extLst>
              <a:ext uri="{28A0092B-C50C-407E-A947-70E740481C1C}">
                <a14:useLocalDpi xmlns:a14="http://schemas.microsoft.com/office/drawing/2010/main" val="0"/>
              </a:ext>
            </a:extLst>
          </a:blip>
          <a:srcRect t="3129" r="60854" b="68646"/>
          <a:stretch/>
        </p:blipFill>
        <p:spPr bwMode="auto">
          <a:xfrm>
            <a:off x="390850" y="1620602"/>
            <a:ext cx="2596499" cy="2036662"/>
          </a:xfrm>
          <a:prstGeom prst="rect">
            <a:avLst/>
          </a:prstGeom>
          <a:noFill/>
          <a:ln>
            <a:noFill/>
          </a:ln>
          <a:extLst>
            <a:ext uri="{53640926-AAD7-44D8-BBD7-CCE9431645EC}">
              <a14:shadowObscured xmlns:a14="http://schemas.microsoft.com/office/drawing/2010/main"/>
            </a:ext>
          </a:extLst>
        </p:spPr>
      </p:pic>
      <p:pic>
        <p:nvPicPr>
          <p:cNvPr id="7" name="Picture 6" descr="C:\Users\Mahla\Desktop\payan name\final model\results\australia\results\outreg2s\rqdeco\rqdeco.jpg"/>
          <p:cNvPicPr/>
          <p:nvPr/>
        </p:nvPicPr>
        <p:blipFill rotWithShape="1">
          <a:blip r:embed="rId4" cstate="print">
            <a:extLst>
              <a:ext uri="{28A0092B-C50C-407E-A947-70E740481C1C}">
                <a14:useLocalDpi xmlns:a14="http://schemas.microsoft.com/office/drawing/2010/main" val="0"/>
              </a:ext>
            </a:extLst>
          </a:blip>
          <a:srcRect t="23493" b="8790"/>
          <a:stretch/>
        </p:blipFill>
        <p:spPr bwMode="auto">
          <a:xfrm>
            <a:off x="4522987" y="4400892"/>
            <a:ext cx="7220542" cy="1713306"/>
          </a:xfrm>
          <a:prstGeom prst="rect">
            <a:avLst/>
          </a:prstGeom>
          <a:noFill/>
          <a:ln>
            <a:noFill/>
          </a:ln>
          <a:extLst>
            <a:ext uri="{53640926-AAD7-44D8-BBD7-CCE9431645EC}">
              <a14:shadowObscured xmlns:a14="http://schemas.microsoft.com/office/drawing/2010/main"/>
            </a:ext>
          </a:extLst>
        </p:spPr>
      </p:pic>
      <p:pic>
        <p:nvPicPr>
          <p:cNvPr id="8" name="Picture 7" descr="C:\Users\Mahla\Desktop\payan name\final model\results\australia\results\outreg2s\rqdeco\rqdeco.wm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2987" y="1480474"/>
            <a:ext cx="4228413" cy="2777426"/>
          </a:xfrm>
          <a:prstGeom prst="rect">
            <a:avLst/>
          </a:prstGeom>
          <a:noFill/>
          <a:ln>
            <a:noFill/>
          </a:ln>
        </p:spPr>
      </p:pic>
      <p:sp>
        <p:nvSpPr>
          <p:cNvPr id="11" name="Rectangle 10"/>
          <p:cNvSpPr/>
          <p:nvPr/>
        </p:nvSpPr>
        <p:spPr>
          <a:xfrm>
            <a:off x="9196225" y="2215809"/>
            <a:ext cx="2574448" cy="1154162"/>
          </a:xfrm>
          <a:prstGeom prst="rect">
            <a:avLst/>
          </a:prstGeom>
        </p:spPr>
        <p:txBody>
          <a:bodyPr wrap="square">
            <a:spAutoFit/>
          </a:bodyPr>
          <a:lstStyle/>
          <a:p>
            <a:pPr algn="ctr" rtl="1">
              <a:lnSpc>
                <a:spcPct val="150000"/>
              </a:lnSpc>
            </a:pPr>
            <a:r>
              <a:rPr lang="en-US" sz="2400" b="1" dirty="0" smtClean="0">
                <a:ln w="0"/>
                <a:solidFill>
                  <a:schemeClr val="bg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B Mitra" panose="00000400000000000000" pitchFamily="2" charset="-78"/>
              </a:rPr>
              <a:t>Counterfactual</a:t>
            </a:r>
          </a:p>
          <a:p>
            <a:pPr algn="ctr" rtl="1">
              <a:lnSpc>
                <a:spcPct val="150000"/>
              </a:lnSpc>
            </a:pPr>
            <a:r>
              <a:rPr lang="en-US" sz="2400" b="1" dirty="0" smtClean="0">
                <a:ln w="0"/>
                <a:solidFill>
                  <a:schemeClr val="bg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B Mitra" panose="00000400000000000000" pitchFamily="2" charset="-78"/>
              </a:rPr>
              <a:t>decomposition</a:t>
            </a:r>
            <a:endParaRPr lang="fa-IR" sz="2400" b="1" dirty="0" smtClean="0">
              <a:ln w="0"/>
              <a:solidFill>
                <a:schemeClr val="bg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B Mitra" panose="00000400000000000000" pitchFamily="2" charset="-78"/>
            </a:endParaRPr>
          </a:p>
        </p:txBody>
      </p:sp>
      <p:sp>
        <p:nvSpPr>
          <p:cNvPr id="12" name="Rectangle 11"/>
          <p:cNvSpPr/>
          <p:nvPr/>
        </p:nvSpPr>
        <p:spPr>
          <a:xfrm>
            <a:off x="401875" y="4103383"/>
            <a:ext cx="2574448" cy="1200329"/>
          </a:xfrm>
          <a:prstGeom prst="rect">
            <a:avLst/>
          </a:prstGeom>
        </p:spPr>
        <p:txBody>
          <a:bodyPr wrap="square">
            <a:spAutoFit/>
          </a:bodyPr>
          <a:lstStyle/>
          <a:p>
            <a:pPr algn="ctr" rtl="1">
              <a:lnSpc>
                <a:spcPct val="150000"/>
              </a:lnSpc>
            </a:pPr>
            <a:r>
              <a:rPr lang="en-US"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a typeface="Calibri" panose="020F0502020204030204" pitchFamily="34" charset="0"/>
                <a:cs typeface="B Mitra" panose="00000400000000000000" pitchFamily="2" charset="-78"/>
              </a:rPr>
              <a:t>Oaxaca – Blinder </a:t>
            </a:r>
          </a:p>
          <a:p>
            <a:pPr algn="ctr" rtl="1">
              <a:lnSpc>
                <a:spcPct val="150000"/>
              </a:lnSpc>
            </a:pPr>
            <a:r>
              <a:rPr lang="en-US"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a typeface="Calibri" panose="020F0502020204030204" pitchFamily="34" charset="0"/>
                <a:cs typeface="B Mitra" panose="00000400000000000000" pitchFamily="2" charset="-78"/>
              </a:rPr>
              <a:t>decomposition</a:t>
            </a:r>
            <a:endParaRPr lang="fa-IR" sz="24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Calibri" panose="020F0502020204030204" pitchFamily="34" charset="0"/>
              <a:ea typeface="Calibri" panose="020F0502020204030204" pitchFamily="34" charset="0"/>
              <a:cs typeface="B Mitra" panose="00000400000000000000" pitchFamily="2" charset="-78"/>
            </a:endParaRPr>
          </a:p>
        </p:txBody>
      </p:sp>
    </p:spTree>
    <p:extLst>
      <p:ext uri="{BB962C8B-B14F-4D97-AF65-F5344CB8AC3E}">
        <p14:creationId xmlns:p14="http://schemas.microsoft.com/office/powerpoint/2010/main" val="217794445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GB" dirty="0">
                <a:latin typeface="+mn-lt"/>
              </a:rPr>
              <a:t>Quantile Regression by Gender </a:t>
            </a:r>
          </a:p>
          <a:p>
            <a:r>
              <a:rPr lang="en-US" dirty="0" smtClean="0">
                <a:latin typeface="+mn-lt"/>
              </a:rPr>
              <a:t>With </a:t>
            </a:r>
            <a:r>
              <a:rPr lang="en-US" dirty="0">
                <a:latin typeface="+mn-lt"/>
              </a:rPr>
              <a:t>sample selection </a:t>
            </a:r>
            <a:r>
              <a:rPr lang="en-US" dirty="0" smtClean="0">
                <a:latin typeface="+mn-lt"/>
              </a:rPr>
              <a:t>correction</a:t>
            </a:r>
            <a:endParaRPr lang="en-GB" dirty="0">
              <a:latin typeface="+mn-lt"/>
            </a:endParaRPr>
          </a:p>
        </p:txBody>
      </p:sp>
      <p:sp>
        <p:nvSpPr>
          <p:cNvPr id="4" name="Slide Number Placeholder 3"/>
          <p:cNvSpPr>
            <a:spLocks noGrp="1"/>
          </p:cNvSpPr>
          <p:nvPr>
            <p:ph type="sldNum" sz="quarter" idx="20"/>
          </p:nvPr>
        </p:nvSpPr>
        <p:spPr/>
        <p:txBody>
          <a:bodyPr/>
          <a:lstStyle/>
          <a:p>
            <a:fld id="{6004038C-790E-4E1F-AFA3-7A2D322ABF52}" type="slidenum">
              <a:rPr lang="fa-IR" smtClean="0"/>
              <a:pPr/>
              <a:t>15</a:t>
            </a:fld>
            <a:endParaRPr lang="fa-IR" dirty="0"/>
          </a:p>
        </p:txBody>
      </p:sp>
      <p:sp>
        <p:nvSpPr>
          <p:cNvPr id="5" name="Text Placeholder 4"/>
          <p:cNvSpPr>
            <a:spLocks noGrp="1"/>
          </p:cNvSpPr>
          <p:nvPr>
            <p:ph type="body" sz="quarter" idx="21"/>
          </p:nvPr>
        </p:nvSpPr>
        <p:spPr/>
        <p:txBody>
          <a:bodyPr/>
          <a:lstStyle/>
          <a:p>
            <a:r>
              <a:rPr lang="en-US" b="1" dirty="0">
                <a:latin typeface="Arial" panose="020B0604020202020204" pitchFamily="34" charset="0"/>
                <a:cs typeface="Arial" panose="020B0604020202020204" pitchFamily="34" charset="0"/>
              </a:rPr>
              <a:t>H. Taee, M. </a:t>
            </a:r>
            <a:r>
              <a:rPr lang="en-US" b="1" dirty="0" smtClean="0">
                <a:latin typeface="Arial" panose="020B0604020202020204" pitchFamily="34" charset="0"/>
                <a:cs typeface="Arial" panose="020B0604020202020204" pitchFamily="34" charset="0"/>
              </a:rPr>
              <a:t>Shourian</a:t>
            </a:r>
            <a:endParaRPr lang="fa-IR" b="1" dirty="0">
              <a:latin typeface="Arial" panose="020B060402020202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36526" y="1824810"/>
            <a:ext cx="2470526" cy="3910567"/>
          </a:xfrm>
          <a:prstGeom prst="rect">
            <a:avLst/>
          </a:prstGeom>
        </p:spPr>
      </p:pic>
      <p:sp>
        <p:nvSpPr>
          <p:cNvPr id="9" name="Rectangle 8"/>
          <p:cNvSpPr/>
          <p:nvPr/>
        </p:nvSpPr>
        <p:spPr>
          <a:xfrm>
            <a:off x="1060021" y="2427328"/>
            <a:ext cx="7650842" cy="1015663"/>
          </a:xfrm>
          <a:prstGeom prst="rect">
            <a:avLst/>
          </a:prstGeom>
        </p:spPr>
        <p:txBody>
          <a:bodyPr wrap="square">
            <a:spAutoFit/>
          </a:bodyPr>
          <a:lstStyle/>
          <a:p>
            <a:pPr marL="285750" indent="-285750" algn="l" rtl="0">
              <a:lnSpc>
                <a:spcPct val="150000"/>
              </a:lnSpc>
              <a:buFont typeface="Wingdings" panose="05000000000000000000" pitchFamily="2" charset="2"/>
              <a:buChar char="ü"/>
            </a:pPr>
            <a:r>
              <a:rPr lang="en-US" sz="2000" b="1" dirty="0" smtClean="0">
                <a:latin typeface="Calibri" panose="020F0502020204030204" pitchFamily="34" charset="0"/>
                <a:ea typeface="Calibri" panose="020F0502020204030204" pitchFamily="34" charset="0"/>
                <a:cs typeface="B Mitra" panose="00000400000000000000" pitchFamily="2" charset="-78"/>
              </a:rPr>
              <a:t>Estimating wage equation, using OLS technique, shows that inverse mills ratio is absolutely significant for both men and women.</a:t>
            </a:r>
          </a:p>
        </p:txBody>
      </p:sp>
      <p:sp>
        <p:nvSpPr>
          <p:cNvPr id="10" name="Rectangle 9"/>
          <p:cNvSpPr/>
          <p:nvPr/>
        </p:nvSpPr>
        <p:spPr>
          <a:xfrm>
            <a:off x="1060020" y="3780093"/>
            <a:ext cx="7114990" cy="1429622"/>
          </a:xfrm>
          <a:prstGeom prst="rect">
            <a:avLst/>
          </a:prstGeom>
        </p:spPr>
        <p:txBody>
          <a:bodyPr wrap="square">
            <a:spAutoFit/>
          </a:bodyPr>
          <a:lstStyle/>
          <a:p>
            <a:pPr marL="285750" indent="-285750" algn="l" rtl="0">
              <a:lnSpc>
                <a:spcPct val="150000"/>
              </a:lnSpc>
              <a:buFont typeface="Wingdings" panose="05000000000000000000" pitchFamily="2" charset="2"/>
              <a:buChar char="ü"/>
            </a:pPr>
            <a:r>
              <a:rPr lang="en-US" sz="2000" b="1" dirty="0" smtClean="0">
                <a:latin typeface="Calibri" panose="020F0502020204030204" pitchFamily="34" charset="0"/>
                <a:ea typeface="Calibri" panose="020F0502020204030204" pitchFamily="34" charset="0"/>
                <a:cs typeface="B Mitra" panose="00000400000000000000" pitchFamily="2" charset="-78"/>
              </a:rPr>
              <a:t>Estimating wage equation, using quantile regression technique, shows that inverse mills ratio is significant for men; </a:t>
            </a:r>
            <a:r>
              <a:rPr lang="en-US" sz="2000" b="1" dirty="0">
                <a:latin typeface="Calibri" panose="020F0502020204030204" pitchFamily="34" charset="0"/>
                <a:ea typeface="Calibri" panose="020F0502020204030204" pitchFamily="34" charset="0"/>
                <a:cs typeface="B Mitra" panose="00000400000000000000" pitchFamily="2" charset="-78"/>
              </a:rPr>
              <a:t>but for women it </a:t>
            </a:r>
            <a:r>
              <a:rPr lang="en-US" sz="2000" b="1" dirty="0" smtClean="0">
                <a:latin typeface="Calibri" panose="020F0502020204030204" pitchFamily="34" charset="0"/>
                <a:ea typeface="Calibri" panose="020F0502020204030204" pitchFamily="34" charset="0"/>
                <a:cs typeface="B Mitra" panose="00000400000000000000" pitchFamily="2" charset="-78"/>
              </a:rPr>
              <a:t>is only significant in 25</a:t>
            </a:r>
            <a:r>
              <a:rPr lang="en-US" sz="2000" b="1" baseline="30000" dirty="0" smtClean="0">
                <a:latin typeface="Calibri" panose="020F0502020204030204" pitchFamily="34" charset="0"/>
                <a:ea typeface="Calibri" panose="020F0502020204030204" pitchFamily="34" charset="0"/>
                <a:cs typeface="B Mitra" panose="00000400000000000000" pitchFamily="2" charset="-78"/>
              </a:rPr>
              <a:t>th</a:t>
            </a:r>
            <a:r>
              <a:rPr lang="en-US" sz="2000" b="1" dirty="0" smtClean="0">
                <a:latin typeface="Calibri" panose="020F0502020204030204" pitchFamily="34" charset="0"/>
                <a:ea typeface="Calibri" panose="020F0502020204030204" pitchFamily="34" charset="0"/>
                <a:cs typeface="B Mitra" panose="00000400000000000000" pitchFamily="2" charset="-78"/>
              </a:rPr>
              <a:t> and 50</a:t>
            </a:r>
            <a:r>
              <a:rPr lang="en-US" sz="2000" b="1" baseline="30000" dirty="0" smtClean="0">
                <a:latin typeface="Calibri" panose="020F0502020204030204" pitchFamily="34" charset="0"/>
                <a:ea typeface="Calibri" panose="020F0502020204030204" pitchFamily="34" charset="0"/>
                <a:cs typeface="B Mitra" panose="00000400000000000000" pitchFamily="2" charset="-78"/>
              </a:rPr>
              <a:t>th</a:t>
            </a:r>
            <a:r>
              <a:rPr lang="en-US" sz="2000" b="1" dirty="0" smtClean="0">
                <a:latin typeface="Calibri" panose="020F0502020204030204" pitchFamily="34" charset="0"/>
                <a:ea typeface="Calibri" panose="020F0502020204030204" pitchFamily="34" charset="0"/>
                <a:cs typeface="B Mitra" panose="00000400000000000000" pitchFamily="2" charset="-78"/>
              </a:rPr>
              <a:t> quantiles. .</a:t>
            </a:r>
          </a:p>
        </p:txBody>
      </p:sp>
    </p:spTree>
    <p:extLst>
      <p:ext uri="{BB962C8B-B14F-4D97-AF65-F5344CB8AC3E}">
        <p14:creationId xmlns:p14="http://schemas.microsoft.com/office/powerpoint/2010/main" val="237889886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r>
              <a:rPr lang="en-US" dirty="0">
                <a:latin typeface="+mn-lt"/>
              </a:rPr>
              <a:t>Decomposition results </a:t>
            </a:r>
          </a:p>
          <a:p>
            <a:r>
              <a:rPr lang="en-US" dirty="0" smtClean="0">
                <a:latin typeface="+mn-lt"/>
              </a:rPr>
              <a:t>With </a:t>
            </a:r>
            <a:r>
              <a:rPr lang="en-US" dirty="0">
                <a:latin typeface="+mn-lt"/>
              </a:rPr>
              <a:t>sample selection </a:t>
            </a:r>
            <a:r>
              <a:rPr lang="en-US" dirty="0" smtClean="0">
                <a:latin typeface="+mn-lt"/>
              </a:rPr>
              <a:t>correction</a:t>
            </a:r>
            <a:endParaRPr lang="en-GB" dirty="0">
              <a:latin typeface="+mn-lt"/>
            </a:endParaRPr>
          </a:p>
        </p:txBody>
      </p:sp>
      <p:sp>
        <p:nvSpPr>
          <p:cNvPr id="4" name="Slide Number Placeholder 3"/>
          <p:cNvSpPr>
            <a:spLocks noGrp="1"/>
          </p:cNvSpPr>
          <p:nvPr>
            <p:ph type="sldNum" sz="quarter" idx="20"/>
          </p:nvPr>
        </p:nvSpPr>
        <p:spPr/>
        <p:txBody>
          <a:bodyPr/>
          <a:lstStyle/>
          <a:p>
            <a:fld id="{6004038C-790E-4E1F-AFA3-7A2D322ABF52}" type="slidenum">
              <a:rPr lang="fa-IR" smtClean="0"/>
              <a:pPr/>
              <a:t>16</a:t>
            </a:fld>
            <a:endParaRPr lang="fa-IR" dirty="0"/>
          </a:p>
        </p:txBody>
      </p:sp>
      <p:sp>
        <p:nvSpPr>
          <p:cNvPr id="5" name="Text Placeholder 4"/>
          <p:cNvSpPr>
            <a:spLocks noGrp="1"/>
          </p:cNvSpPr>
          <p:nvPr>
            <p:ph type="body" sz="quarter" idx="21"/>
          </p:nvPr>
        </p:nvSpPr>
        <p:spPr/>
        <p:txBody>
          <a:bodyPr/>
          <a:lstStyle/>
          <a:p>
            <a:r>
              <a:rPr lang="en-US" b="1" dirty="0">
                <a:latin typeface="Arial" panose="020B0604020202020204" pitchFamily="34" charset="0"/>
                <a:cs typeface="Arial" panose="020B0604020202020204" pitchFamily="34" charset="0"/>
              </a:rPr>
              <a:t>H. Taee, M. </a:t>
            </a:r>
            <a:r>
              <a:rPr lang="en-US" b="1" dirty="0" smtClean="0">
                <a:latin typeface="Arial" panose="020B0604020202020204" pitchFamily="34" charset="0"/>
                <a:cs typeface="Arial" panose="020B0604020202020204" pitchFamily="34" charset="0"/>
              </a:rPr>
              <a:t>Shourian</a:t>
            </a:r>
            <a:endParaRPr lang="fa-IR" b="1" dirty="0">
              <a:latin typeface="Arial" panose="020B0604020202020204" pitchFamily="34" charset="0"/>
            </a:endParaRPr>
          </a:p>
        </p:txBody>
      </p:sp>
      <p:pic>
        <p:nvPicPr>
          <p:cNvPr id="6" name="Picture 5" descr="C:\Users\Mahla\Desktop\payan name\final model\results\australia\results\with sample selection\oaxaca.jpg"/>
          <p:cNvPicPr/>
          <p:nvPr/>
        </p:nvPicPr>
        <p:blipFill rotWithShape="1">
          <a:blip r:embed="rId3" cstate="print">
            <a:extLst>
              <a:ext uri="{28A0092B-C50C-407E-A947-70E740481C1C}">
                <a14:useLocalDpi xmlns:a14="http://schemas.microsoft.com/office/drawing/2010/main" val="0"/>
              </a:ext>
            </a:extLst>
          </a:blip>
          <a:srcRect t="3059" b="69144"/>
          <a:stretch/>
        </p:blipFill>
        <p:spPr bwMode="auto">
          <a:xfrm>
            <a:off x="6799243" y="4014948"/>
            <a:ext cx="4559935" cy="1881459"/>
          </a:xfrm>
          <a:prstGeom prst="rect">
            <a:avLst/>
          </a:prstGeom>
          <a:noFill/>
          <a:ln>
            <a:noFill/>
          </a:ln>
          <a:extLst>
            <a:ext uri="{53640926-AAD7-44D8-BBD7-CCE9431645EC}">
              <a14:shadowObscured xmlns:a14="http://schemas.microsoft.com/office/drawing/2010/main"/>
            </a:ext>
          </a:extLst>
        </p:spPr>
      </p:pic>
      <p:pic>
        <p:nvPicPr>
          <p:cNvPr id="7" name="Picture 6" descr="C:\Users\Mahla\Desktop\payan name\final model\results\australia\results\outreg2s\oaxaca\oaxaca2.jpg"/>
          <p:cNvPicPr/>
          <p:nvPr/>
        </p:nvPicPr>
        <p:blipFill rotWithShape="1">
          <a:blip r:embed="rId4" cstate="print">
            <a:extLst>
              <a:ext uri="{28A0092B-C50C-407E-A947-70E740481C1C}">
                <a14:useLocalDpi xmlns:a14="http://schemas.microsoft.com/office/drawing/2010/main" val="0"/>
              </a:ext>
            </a:extLst>
          </a:blip>
          <a:srcRect t="3129" b="68180"/>
          <a:stretch/>
        </p:blipFill>
        <p:spPr bwMode="auto">
          <a:xfrm>
            <a:off x="917059" y="4114935"/>
            <a:ext cx="4559935" cy="1681484"/>
          </a:xfrm>
          <a:prstGeom prst="rect">
            <a:avLst/>
          </a:prstGeom>
          <a:noFill/>
          <a:ln>
            <a:noFill/>
          </a:ln>
          <a:extLst>
            <a:ext uri="{53640926-AAD7-44D8-BBD7-CCE9431645EC}">
              <a14:shadowObscured xmlns:a14="http://schemas.microsoft.com/office/drawing/2010/main"/>
            </a:ext>
          </a:extLst>
        </p:spPr>
      </p:pic>
      <p:sp>
        <p:nvSpPr>
          <p:cNvPr id="9" name="Rectangle 8"/>
          <p:cNvSpPr/>
          <p:nvPr/>
        </p:nvSpPr>
        <p:spPr>
          <a:xfrm>
            <a:off x="7381491" y="2128612"/>
            <a:ext cx="3090166" cy="1477328"/>
          </a:xfrm>
          <a:prstGeom prst="rect">
            <a:avLst/>
          </a:prstGeom>
        </p:spPr>
        <p:txBody>
          <a:bodyPr wrap="square">
            <a:spAutoFit/>
          </a:bodyPr>
          <a:lstStyle/>
          <a:p>
            <a:pPr algn="ctr" rtl="1">
              <a:lnSpc>
                <a:spcPct val="150000"/>
              </a:lnSpc>
              <a:spcAft>
                <a:spcPts val="0"/>
              </a:spcAft>
            </a:pPr>
            <a:r>
              <a:rPr lang="en-US" sz="2000" dirty="0" smtClean="0">
                <a:ln w="0">
                  <a:solidFill>
                    <a:srgbClr val="8E0303"/>
                  </a:solidFill>
                </a:ln>
                <a:solidFill>
                  <a:srgbClr val="8E0303"/>
                </a:solidFill>
                <a:effectLst>
                  <a:outerShdw blurRad="38100" dist="19050" dir="2700000" algn="tl" rotWithShape="0">
                    <a:schemeClr val="dk1">
                      <a:alpha val="40000"/>
                    </a:schemeClr>
                  </a:outerShdw>
                </a:effectLst>
                <a:ea typeface="Calibri" panose="020F0502020204030204" pitchFamily="34" charset="0"/>
                <a:cs typeface="B Titr" panose="00000700000000000000" pitchFamily="2" charset="-78"/>
              </a:rPr>
              <a:t>Oaxaca- Blinder decomposition </a:t>
            </a:r>
            <a:r>
              <a:rPr lang="en-US" sz="2000" b="1" dirty="0" smtClean="0">
                <a:ln w="0">
                  <a:solidFill>
                    <a:srgbClr val="8E0303"/>
                  </a:solidFill>
                </a:ln>
                <a:solidFill>
                  <a:srgbClr val="8E0303"/>
                </a:solidFill>
                <a:effectLst>
                  <a:outerShdw blurRad="38100" dist="19050" dir="2700000" algn="tl" rotWithShape="0">
                    <a:schemeClr val="dk1">
                      <a:alpha val="40000"/>
                    </a:schemeClr>
                  </a:outerShdw>
                </a:effectLst>
                <a:ea typeface="Calibri" panose="020F0502020204030204" pitchFamily="34" charset="0"/>
                <a:cs typeface="B Titr" panose="00000700000000000000" pitchFamily="2" charset="-78"/>
              </a:rPr>
              <a:t>with</a:t>
            </a:r>
            <a:r>
              <a:rPr lang="en-US" sz="2000" dirty="0" smtClean="0">
                <a:ln w="0">
                  <a:solidFill>
                    <a:srgbClr val="8E0303"/>
                  </a:solidFill>
                </a:ln>
                <a:solidFill>
                  <a:srgbClr val="8E0303"/>
                </a:solidFill>
                <a:effectLst>
                  <a:outerShdw blurRad="38100" dist="19050" dir="2700000" algn="tl" rotWithShape="0">
                    <a:schemeClr val="dk1">
                      <a:alpha val="40000"/>
                    </a:schemeClr>
                  </a:outerShdw>
                </a:effectLst>
                <a:ea typeface="Calibri" panose="020F0502020204030204" pitchFamily="34" charset="0"/>
                <a:cs typeface="B Titr" panose="00000700000000000000" pitchFamily="2" charset="-78"/>
              </a:rPr>
              <a:t> </a:t>
            </a:r>
          </a:p>
          <a:p>
            <a:pPr algn="ctr" rtl="1">
              <a:lnSpc>
                <a:spcPct val="150000"/>
              </a:lnSpc>
              <a:spcAft>
                <a:spcPts val="0"/>
              </a:spcAft>
            </a:pPr>
            <a:r>
              <a:rPr lang="en-US" sz="2000" dirty="0" smtClean="0">
                <a:ln w="0">
                  <a:solidFill>
                    <a:srgbClr val="8E0303"/>
                  </a:solidFill>
                </a:ln>
                <a:solidFill>
                  <a:srgbClr val="8E0303"/>
                </a:solidFill>
                <a:effectLst>
                  <a:outerShdw blurRad="38100" dist="19050" dir="2700000" algn="tl" rotWithShape="0">
                    <a:schemeClr val="dk1">
                      <a:alpha val="40000"/>
                    </a:schemeClr>
                  </a:outerShdw>
                </a:effectLst>
                <a:ea typeface="Calibri" panose="020F0502020204030204" pitchFamily="34" charset="0"/>
                <a:cs typeface="B Titr" panose="00000700000000000000" pitchFamily="2" charset="-78"/>
              </a:rPr>
              <a:t>sample selection correction</a:t>
            </a:r>
            <a:endParaRPr lang="en-GB" sz="2000" dirty="0">
              <a:ln w="0">
                <a:solidFill>
                  <a:srgbClr val="8E0303"/>
                </a:solidFill>
              </a:ln>
              <a:solidFill>
                <a:srgbClr val="8E0303"/>
              </a:solidFill>
              <a:effectLst>
                <a:outerShdw blurRad="38100" dist="19050" dir="2700000" algn="tl" rotWithShape="0">
                  <a:schemeClr val="dk1">
                    <a:alpha val="40000"/>
                  </a:schemeClr>
                </a:outerShdw>
              </a:effectLst>
              <a:ea typeface="Calibri" panose="020F0502020204030204" pitchFamily="34" charset="0"/>
              <a:cs typeface="B Titr" panose="00000700000000000000" pitchFamily="2" charset="-78"/>
            </a:endParaRPr>
          </a:p>
        </p:txBody>
      </p:sp>
      <p:sp>
        <p:nvSpPr>
          <p:cNvPr id="10" name="Rectangle 9"/>
          <p:cNvSpPr/>
          <p:nvPr/>
        </p:nvSpPr>
        <p:spPr>
          <a:xfrm>
            <a:off x="1651943" y="2128612"/>
            <a:ext cx="3090166" cy="1477328"/>
          </a:xfrm>
          <a:prstGeom prst="rect">
            <a:avLst/>
          </a:prstGeom>
        </p:spPr>
        <p:txBody>
          <a:bodyPr wrap="square">
            <a:spAutoFit/>
          </a:bodyPr>
          <a:lstStyle/>
          <a:p>
            <a:pPr algn="ctr" rtl="1">
              <a:lnSpc>
                <a:spcPct val="150000"/>
              </a:lnSpc>
              <a:spcAft>
                <a:spcPts val="0"/>
              </a:spcAft>
            </a:pPr>
            <a:r>
              <a:rPr lang="en-US" sz="2000" dirty="0" smtClean="0">
                <a:ln w="0">
                  <a:solidFill>
                    <a:srgbClr val="8E0303"/>
                  </a:solidFill>
                </a:ln>
                <a:solidFill>
                  <a:srgbClr val="8E0303"/>
                </a:solidFill>
                <a:effectLst>
                  <a:outerShdw blurRad="38100" dist="19050" dir="2700000" algn="tl" rotWithShape="0">
                    <a:schemeClr val="dk1">
                      <a:alpha val="40000"/>
                    </a:schemeClr>
                  </a:outerShdw>
                </a:effectLst>
                <a:ea typeface="Calibri" panose="020F0502020204030204" pitchFamily="34" charset="0"/>
                <a:cs typeface="B Titr" panose="00000700000000000000" pitchFamily="2" charset="-78"/>
              </a:rPr>
              <a:t>Oaxaca- Blinder decomposition </a:t>
            </a:r>
            <a:r>
              <a:rPr lang="en-US" sz="2000" b="1" dirty="0" smtClean="0">
                <a:ln w="0">
                  <a:solidFill>
                    <a:srgbClr val="8E0303"/>
                  </a:solidFill>
                </a:ln>
                <a:solidFill>
                  <a:srgbClr val="8E0303"/>
                </a:solidFill>
                <a:effectLst>
                  <a:outerShdw blurRad="38100" dist="19050" dir="2700000" algn="tl" rotWithShape="0">
                    <a:schemeClr val="dk1">
                      <a:alpha val="40000"/>
                    </a:schemeClr>
                  </a:outerShdw>
                </a:effectLst>
                <a:ea typeface="Calibri" panose="020F0502020204030204" pitchFamily="34" charset="0"/>
                <a:cs typeface="B Titr" panose="00000700000000000000" pitchFamily="2" charset="-78"/>
              </a:rPr>
              <a:t>without</a:t>
            </a:r>
            <a:r>
              <a:rPr lang="en-US" sz="2000" dirty="0" smtClean="0">
                <a:ln w="0">
                  <a:solidFill>
                    <a:srgbClr val="8E0303"/>
                  </a:solidFill>
                </a:ln>
                <a:solidFill>
                  <a:srgbClr val="8E0303"/>
                </a:solidFill>
                <a:effectLst>
                  <a:outerShdw blurRad="38100" dist="19050" dir="2700000" algn="tl" rotWithShape="0">
                    <a:schemeClr val="dk1">
                      <a:alpha val="40000"/>
                    </a:schemeClr>
                  </a:outerShdw>
                </a:effectLst>
                <a:ea typeface="Calibri" panose="020F0502020204030204" pitchFamily="34" charset="0"/>
                <a:cs typeface="B Titr" panose="00000700000000000000" pitchFamily="2" charset="-78"/>
              </a:rPr>
              <a:t> sample selection correction</a:t>
            </a:r>
            <a:endParaRPr lang="en-GB" sz="2000" dirty="0">
              <a:ln w="0">
                <a:solidFill>
                  <a:srgbClr val="8E0303"/>
                </a:solidFill>
              </a:ln>
              <a:solidFill>
                <a:srgbClr val="8E0303"/>
              </a:solidFill>
              <a:effectLst>
                <a:outerShdw blurRad="38100" dist="19050" dir="2700000" algn="tl" rotWithShape="0">
                  <a:schemeClr val="dk1">
                    <a:alpha val="40000"/>
                  </a:schemeClr>
                </a:outerShdw>
              </a:effectLst>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407004410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conclusion</a:t>
            </a:r>
          </a:p>
        </p:txBody>
      </p:sp>
      <p:sp>
        <p:nvSpPr>
          <p:cNvPr id="3" name="Text Placeholder 2"/>
          <p:cNvSpPr>
            <a:spLocks noGrp="1"/>
          </p:cNvSpPr>
          <p:nvPr>
            <p:ph type="body" sz="quarter" idx="14"/>
          </p:nvPr>
        </p:nvSpPr>
        <p:spPr>
          <a:xfrm>
            <a:off x="914400" y="1703891"/>
            <a:ext cx="10444778" cy="4260811"/>
          </a:xfrm>
        </p:spPr>
        <p:txBody>
          <a:bodyPr>
            <a:noAutofit/>
          </a:bodyPr>
          <a:lstStyle/>
          <a:p>
            <a:pPr algn="just"/>
            <a:r>
              <a:rPr lang="en-US" sz="2400" b="1" dirty="0" smtClean="0">
                <a:ln w="0"/>
                <a:solidFill>
                  <a:srgbClr val="F2B800"/>
                </a:solidFill>
                <a:effectLst>
                  <a:outerShdw blurRad="38100" dist="38100" dir="2700000" algn="tl">
                    <a:srgbClr val="000000">
                      <a:alpha val="43137"/>
                    </a:srgbClr>
                  </a:outerShdw>
                </a:effectLst>
              </a:rPr>
              <a:t>In Iran’s labor market:</a:t>
            </a:r>
            <a:endParaRPr lang="en-US" sz="2400" b="1" dirty="0">
              <a:ln w="0"/>
              <a:solidFill>
                <a:srgbClr val="F2B800"/>
              </a:solidFill>
              <a:effectLst>
                <a:outerShdw blurRad="38100" dist="38100" dir="2700000" algn="tl">
                  <a:srgbClr val="000000">
                    <a:alpha val="43137"/>
                  </a:srgbClr>
                </a:outerShdw>
              </a:effectLst>
            </a:endParaRPr>
          </a:p>
          <a:p>
            <a:pPr algn="just"/>
            <a:endParaRPr lang="en-US" sz="2000" dirty="0">
              <a:ln w="0"/>
              <a:effectLst>
                <a:outerShdw blurRad="38100" dist="38100" dir="2700000" algn="tl">
                  <a:srgbClr val="000000">
                    <a:alpha val="43137"/>
                  </a:srgbClr>
                </a:outerShdw>
              </a:effectLst>
            </a:endParaRPr>
          </a:p>
          <a:p>
            <a:pPr marL="342900" indent="-342900" algn="just">
              <a:buFont typeface="Wingdings" panose="05000000000000000000" pitchFamily="2" charset="2"/>
              <a:buChar char="ü"/>
            </a:pPr>
            <a:r>
              <a:rPr lang="en-US" sz="2000" dirty="0" smtClean="0">
                <a:ln w="0"/>
                <a:effectLst>
                  <a:outerShdw blurRad="38100" dist="38100" dir="2700000" algn="tl">
                    <a:srgbClr val="000000">
                      <a:alpha val="43137"/>
                    </a:srgbClr>
                  </a:outerShdw>
                </a:effectLst>
              </a:rPr>
              <a:t>In </a:t>
            </a:r>
            <a:r>
              <a:rPr lang="en-US" sz="2000" dirty="0">
                <a:ln w="0"/>
                <a:effectLst>
                  <a:outerShdw blurRad="38100" dist="38100" dir="2700000" algn="tl">
                    <a:srgbClr val="000000">
                      <a:alpha val="43137"/>
                    </a:srgbClr>
                  </a:outerShdw>
                </a:effectLst>
              </a:rPr>
              <a:t>the wage mean, there is a gender wage gap in favor of women and equal to 13 percent.</a:t>
            </a:r>
            <a:endParaRPr lang="en-GB" sz="2000" dirty="0">
              <a:ln w="0"/>
              <a:effectLst>
                <a:outerShdw blurRad="38100" dist="38100" dir="2700000" algn="tl">
                  <a:srgbClr val="000000">
                    <a:alpha val="43137"/>
                  </a:srgbClr>
                </a:outerShdw>
              </a:effectLst>
            </a:endParaRPr>
          </a:p>
          <a:p>
            <a:pPr algn="just"/>
            <a:r>
              <a:rPr lang="ar-SA" sz="2000" dirty="0">
                <a:ln w="0"/>
                <a:effectLst>
                  <a:outerShdw blurRad="38100" dist="38100" dir="2700000" algn="tl">
                    <a:srgbClr val="000000">
                      <a:alpha val="43137"/>
                    </a:srgbClr>
                  </a:outerShdw>
                </a:effectLst>
              </a:rPr>
              <a:t> </a:t>
            </a:r>
            <a:endParaRPr lang="en-GB" sz="2000" dirty="0">
              <a:ln w="0"/>
              <a:effectLst>
                <a:outerShdw blurRad="38100" dist="38100" dir="2700000" algn="tl">
                  <a:srgbClr val="000000">
                    <a:alpha val="43137"/>
                  </a:srgbClr>
                </a:outerShdw>
              </a:effectLst>
            </a:endParaRPr>
          </a:p>
          <a:p>
            <a:pPr marL="342900" indent="-342900" algn="just">
              <a:buFont typeface="Wingdings" panose="05000000000000000000" pitchFamily="2" charset="2"/>
              <a:buChar char="ü"/>
            </a:pPr>
            <a:r>
              <a:rPr lang="en-GB" sz="2000" dirty="0">
                <a:ln w="0"/>
                <a:effectLst>
                  <a:outerShdw blurRad="38100" dist="38100" dir="2700000" algn="tl">
                    <a:srgbClr val="000000">
                      <a:alpha val="43137"/>
                    </a:srgbClr>
                  </a:outerShdw>
                </a:effectLst>
              </a:rPr>
              <a:t>There is a discrimination, equal to 27 percent, against women.</a:t>
            </a:r>
          </a:p>
          <a:p>
            <a:pPr algn="just"/>
            <a:r>
              <a:rPr lang="ar-SA" sz="2000" dirty="0">
                <a:ln w="0"/>
                <a:effectLst>
                  <a:outerShdw blurRad="38100" dist="38100" dir="2700000" algn="tl">
                    <a:srgbClr val="000000">
                      <a:alpha val="43137"/>
                    </a:srgbClr>
                  </a:outerShdw>
                </a:effectLst>
              </a:rPr>
              <a:t> </a:t>
            </a:r>
            <a:endParaRPr lang="en-GB" sz="2000" dirty="0">
              <a:ln w="0"/>
              <a:effectLst>
                <a:outerShdw blurRad="38100" dist="38100" dir="2700000" algn="tl">
                  <a:srgbClr val="000000">
                    <a:alpha val="43137"/>
                  </a:srgbClr>
                </a:outerShdw>
              </a:effectLst>
            </a:endParaRPr>
          </a:p>
          <a:p>
            <a:pPr marL="342900" indent="-342900" algn="just">
              <a:buFont typeface="Wingdings" panose="05000000000000000000" pitchFamily="2" charset="2"/>
              <a:buChar char="ü"/>
            </a:pPr>
            <a:r>
              <a:rPr lang="en-GB" sz="2000" dirty="0">
                <a:ln w="0"/>
                <a:effectLst>
                  <a:outerShdw blurRad="38100" dist="38100" dir="2700000" algn="tl">
                    <a:srgbClr val="000000">
                      <a:alpha val="43137"/>
                    </a:srgbClr>
                  </a:outerShdw>
                </a:effectLst>
              </a:rPr>
              <a:t>The gender wage discrimination is significantly high at the lower tail of the distribution, and decreases as moving to the upper tail. This statement proves that women face a sticky floor.</a:t>
            </a:r>
          </a:p>
          <a:p>
            <a:pPr algn="just"/>
            <a:r>
              <a:rPr lang="en-GB" sz="2000" dirty="0">
                <a:ln w="0"/>
                <a:effectLst>
                  <a:outerShdw blurRad="38100" dist="38100" dir="2700000" algn="tl">
                    <a:srgbClr val="000000">
                      <a:alpha val="43137"/>
                    </a:srgbClr>
                  </a:outerShdw>
                </a:effectLst>
              </a:rPr>
              <a:t> </a:t>
            </a:r>
            <a:endParaRPr lang="en-GB" sz="2000" dirty="0" smtClean="0">
              <a:ln w="0"/>
              <a:effectLst>
                <a:outerShdw blurRad="38100" dist="38100" dir="2700000" algn="tl">
                  <a:srgbClr val="000000">
                    <a:alpha val="43137"/>
                  </a:srgbClr>
                </a:outerShdw>
              </a:effectLst>
            </a:endParaRPr>
          </a:p>
          <a:p>
            <a:pPr marL="342900" indent="-342900" algn="just">
              <a:buFont typeface="Wingdings" panose="05000000000000000000" pitchFamily="2" charset="2"/>
              <a:buChar char="ü"/>
            </a:pPr>
            <a:r>
              <a:rPr lang="en-GB" sz="2000" dirty="0" smtClean="0">
                <a:ln w="0"/>
                <a:effectLst>
                  <a:outerShdw blurRad="38100" dist="38100" dir="2700000" algn="tl">
                    <a:srgbClr val="000000">
                      <a:alpha val="43137"/>
                    </a:srgbClr>
                  </a:outerShdw>
                </a:effectLst>
              </a:rPr>
              <a:t>Comparing </a:t>
            </a:r>
            <a:r>
              <a:rPr lang="en-GB" sz="2000" dirty="0">
                <a:ln w="0"/>
                <a:effectLst>
                  <a:outerShdw blurRad="38100" dist="38100" dir="2700000" algn="tl">
                    <a:srgbClr val="000000">
                      <a:alpha val="43137"/>
                    </a:srgbClr>
                  </a:outerShdw>
                </a:effectLst>
              </a:rPr>
              <a:t>the results of the estimation with and without sample selection correction shows that selection effect is Very important and noteworthy and it makes the results less than real.  </a:t>
            </a:r>
          </a:p>
        </p:txBody>
      </p:sp>
      <p:sp>
        <p:nvSpPr>
          <p:cNvPr id="4" name="Slide Number Placeholder 3"/>
          <p:cNvSpPr>
            <a:spLocks noGrp="1"/>
          </p:cNvSpPr>
          <p:nvPr>
            <p:ph type="sldNum" sz="quarter" idx="20"/>
          </p:nvPr>
        </p:nvSpPr>
        <p:spPr/>
        <p:txBody>
          <a:bodyPr/>
          <a:lstStyle/>
          <a:p>
            <a:fld id="{6004038C-790E-4E1F-AFA3-7A2D322ABF52}" type="slidenum">
              <a:rPr lang="fa-IR" smtClean="0"/>
              <a:pPr/>
              <a:t>17</a:t>
            </a:fld>
            <a:endParaRPr lang="fa-IR" dirty="0"/>
          </a:p>
        </p:txBody>
      </p:sp>
      <p:sp>
        <p:nvSpPr>
          <p:cNvPr id="5" name="Text Placeholder 4"/>
          <p:cNvSpPr>
            <a:spLocks noGrp="1"/>
          </p:cNvSpPr>
          <p:nvPr>
            <p:ph type="body" sz="quarter" idx="21"/>
          </p:nvPr>
        </p:nvSpPr>
        <p:spPr/>
        <p:txBody>
          <a:bodyPr/>
          <a:lstStyle/>
          <a:p>
            <a:r>
              <a:rPr lang="en-US" b="1" dirty="0">
                <a:latin typeface="Arial" panose="020B0604020202020204" pitchFamily="34" charset="0"/>
                <a:cs typeface="Arial" panose="020B0604020202020204" pitchFamily="34" charset="0"/>
              </a:rPr>
              <a:t>H. Taee, M. </a:t>
            </a:r>
            <a:r>
              <a:rPr lang="en-US" b="1" dirty="0" smtClean="0">
                <a:latin typeface="Arial" panose="020B0604020202020204" pitchFamily="34" charset="0"/>
                <a:cs typeface="Arial" panose="020B0604020202020204" pitchFamily="34" charset="0"/>
              </a:rPr>
              <a:t>Shourian</a:t>
            </a:r>
            <a:endParaRPr lang="fa-IR" b="1" dirty="0">
              <a:latin typeface="Arial" panose="020B0604020202020204" pitchFamily="34" charset="0"/>
            </a:endParaRPr>
          </a:p>
        </p:txBody>
      </p:sp>
    </p:spTree>
    <p:extLst>
      <p:ext uri="{BB962C8B-B14F-4D97-AF65-F5344CB8AC3E}">
        <p14:creationId xmlns:p14="http://schemas.microsoft.com/office/powerpoint/2010/main" val="177620949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225245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72440" y="1764254"/>
            <a:ext cx="11323320" cy="1158334"/>
          </a:xfrm>
        </p:spPr>
        <p:txBody>
          <a:bodyPr/>
          <a:lstStyle/>
          <a:p>
            <a:r>
              <a:rPr lang="en-US"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Gender wage gap, </a:t>
            </a:r>
            <a:r>
              <a:rPr lang="en-US"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a:t>
            </a:r>
            <a:r>
              <a:rPr lang="en-US"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lass </a:t>
            </a:r>
            <a:r>
              <a:rPr lang="en-US"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ceiling and sticky floor in Iran's labor market</a:t>
            </a:r>
            <a:endParaRPr lang="fa-IR"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 name="Text Placeholder 7"/>
          <p:cNvSpPr>
            <a:spLocks noGrp="1"/>
          </p:cNvSpPr>
          <p:nvPr>
            <p:ph type="body" sz="quarter" idx="14"/>
          </p:nvPr>
        </p:nvSpPr>
        <p:spPr>
          <a:xfrm>
            <a:off x="3095997" y="2845520"/>
            <a:ext cx="5999162" cy="1054100"/>
          </a:xfrm>
        </p:spPr>
        <p:txBody>
          <a:bodyPr>
            <a:normAutofit/>
            <a:scene3d>
              <a:camera prst="orthographicFront"/>
              <a:lightRig rig="soft" dir="t">
                <a:rot lat="0" lon="0" rev="15600000"/>
              </a:lightRig>
            </a:scene3d>
            <a:sp3d extrusionH="57150" prstMaterial="softEdge">
              <a:bevelT w="25400" h="38100"/>
            </a:sp3d>
          </a:bodyPr>
          <a:lstStyle/>
          <a:p>
            <a:r>
              <a:rPr lang="en-US" sz="2800" b="1" dirty="0">
                <a:ln/>
                <a:solidFill>
                  <a:schemeClr val="accent4"/>
                </a:solidFill>
              </a:rPr>
              <a:t>Hassan Taee</a:t>
            </a:r>
          </a:p>
          <a:p>
            <a:r>
              <a:rPr lang="en-US" sz="2800" b="1" dirty="0">
                <a:ln/>
                <a:solidFill>
                  <a:schemeClr val="accent4"/>
                </a:solidFill>
              </a:rPr>
              <a:t>Mahla Shourian</a:t>
            </a:r>
            <a:endParaRPr lang="fa-IR" sz="2800" b="1" dirty="0">
              <a:ln/>
              <a:solidFill>
                <a:schemeClr val="accent4"/>
              </a:solidFill>
            </a:endParaRPr>
          </a:p>
        </p:txBody>
      </p:sp>
      <p:sp>
        <p:nvSpPr>
          <p:cNvPr id="2" name="Slide Number Placeholder 1"/>
          <p:cNvSpPr>
            <a:spLocks noGrp="1"/>
          </p:cNvSpPr>
          <p:nvPr>
            <p:ph type="sldNum" sz="quarter" idx="20"/>
          </p:nvPr>
        </p:nvSpPr>
        <p:spPr/>
        <p:txBody>
          <a:bodyPr/>
          <a:lstStyle/>
          <a:p>
            <a:fld id="{6004038C-790E-4E1F-AFA3-7A2D322ABF52}" type="slidenum">
              <a:rPr lang="fa-IR" smtClean="0"/>
              <a:pPr/>
              <a:t>2</a:t>
            </a:fld>
            <a:endParaRPr lang="fa-IR" dirty="0"/>
          </a:p>
        </p:txBody>
      </p:sp>
      <p:sp>
        <p:nvSpPr>
          <p:cNvPr id="10" name="Text Placeholder 9"/>
          <p:cNvSpPr>
            <a:spLocks noGrp="1"/>
          </p:cNvSpPr>
          <p:nvPr>
            <p:ph type="body" sz="quarter" idx="15"/>
          </p:nvPr>
        </p:nvSpPr>
        <p:spPr>
          <a:xfrm>
            <a:off x="820790" y="4150933"/>
            <a:ext cx="4550413" cy="2028248"/>
          </a:xfrm>
          <a:prstGeom prst="rect">
            <a:avLst/>
          </a:prstGeom>
        </p:spPr>
        <p:txBody>
          <a:bodyPr wrap="none">
            <a:spAutoFit/>
          </a:bodyPr>
          <a:lstStyle/>
          <a:p>
            <a:pPr marL="342900" indent="-342900" algn="l" rtl="0">
              <a:buFont typeface="Wingdings" panose="05000000000000000000" pitchFamily="2" charset="2"/>
              <a:buChar char="ü"/>
            </a:pPr>
            <a:r>
              <a:rPr lang="en-GB" sz="2800" dirty="0" smtClean="0">
                <a:ln w="0"/>
                <a:effectLst>
                  <a:outerShdw blurRad="38100" dist="19050" dir="2700000" algn="tl" rotWithShape="0">
                    <a:schemeClr val="dk1">
                      <a:alpha val="40000"/>
                    </a:schemeClr>
                  </a:outerShdw>
                </a:effectLst>
              </a:rPr>
              <a:t>Introduction</a:t>
            </a:r>
          </a:p>
          <a:p>
            <a:pPr marL="342900" indent="-342900" algn="l" rtl="0">
              <a:buFont typeface="Wingdings" panose="05000000000000000000" pitchFamily="2" charset="2"/>
              <a:buChar char="ü"/>
            </a:pPr>
            <a:r>
              <a:rPr lang="en-GB" sz="2800" dirty="0">
                <a:ln w="0"/>
                <a:effectLst>
                  <a:outerShdw blurRad="38100" dist="19050" dir="2700000" algn="tl" rotWithShape="0">
                    <a:schemeClr val="dk1">
                      <a:alpha val="40000"/>
                    </a:schemeClr>
                  </a:outerShdw>
                </a:effectLst>
              </a:rPr>
              <a:t>Key words definition</a:t>
            </a:r>
            <a:endParaRPr lang="en-GB" sz="2800" dirty="0" smtClean="0">
              <a:ln w="0"/>
              <a:effectLst>
                <a:outerShdw blurRad="38100" dist="19050" dir="2700000" algn="tl" rotWithShape="0">
                  <a:schemeClr val="dk1">
                    <a:alpha val="40000"/>
                  </a:schemeClr>
                </a:outerShdw>
              </a:effectLst>
            </a:endParaRPr>
          </a:p>
          <a:p>
            <a:pPr marL="342900" indent="-342900" algn="l" rtl="0">
              <a:buFont typeface="Wingdings" panose="05000000000000000000" pitchFamily="2" charset="2"/>
              <a:buChar char="ü"/>
            </a:pPr>
            <a:r>
              <a:rPr lang="en-GB" sz="2800" dirty="0" smtClean="0">
                <a:ln w="0"/>
                <a:effectLst>
                  <a:outerShdw blurRad="38100" dist="19050" dir="2700000" algn="tl" rotWithShape="0">
                    <a:schemeClr val="dk1">
                      <a:alpha val="40000"/>
                    </a:schemeClr>
                  </a:outerShdw>
                </a:effectLst>
              </a:rPr>
              <a:t>Questions and assumptions</a:t>
            </a:r>
          </a:p>
          <a:p>
            <a:pPr marL="342900" indent="-342900" algn="l" rtl="0">
              <a:buFont typeface="Wingdings" panose="05000000000000000000" pitchFamily="2" charset="2"/>
              <a:buChar char="ü"/>
            </a:pPr>
            <a:r>
              <a:rPr lang="en-GB" sz="2800" dirty="0">
                <a:ln w="0"/>
                <a:effectLst>
                  <a:outerShdw blurRad="38100" dist="19050" dir="2700000" algn="tl" rotWithShape="0">
                    <a:schemeClr val="dk1">
                      <a:alpha val="40000"/>
                    </a:schemeClr>
                  </a:outerShdw>
                </a:effectLst>
              </a:rPr>
              <a:t>literature </a:t>
            </a:r>
            <a:r>
              <a:rPr lang="en-GB" sz="2800" dirty="0" smtClean="0">
                <a:ln w="0"/>
                <a:effectLst>
                  <a:outerShdw blurRad="38100" dist="19050" dir="2700000" algn="tl" rotWithShape="0">
                    <a:schemeClr val="dk1">
                      <a:alpha val="40000"/>
                    </a:schemeClr>
                  </a:outerShdw>
                </a:effectLst>
              </a:rPr>
              <a:t>review</a:t>
            </a:r>
          </a:p>
        </p:txBody>
      </p:sp>
      <p:sp>
        <p:nvSpPr>
          <p:cNvPr id="11" name="Rectangle 10"/>
          <p:cNvSpPr/>
          <p:nvPr/>
        </p:nvSpPr>
        <p:spPr>
          <a:xfrm>
            <a:off x="5371203" y="4150933"/>
            <a:ext cx="6961008" cy="2028248"/>
          </a:xfrm>
          <a:prstGeom prst="rect">
            <a:avLst/>
          </a:prstGeom>
        </p:spPr>
        <p:txBody>
          <a:bodyPr wrap="none">
            <a:spAutoFit/>
          </a:bodyPr>
          <a:lstStyle/>
          <a:p>
            <a:pPr marL="342900" indent="-342900" algn="l" rtl="0">
              <a:lnSpc>
                <a:spcPct val="90000"/>
              </a:lnSpc>
              <a:spcBef>
                <a:spcPts val="1000"/>
              </a:spcBef>
              <a:buFont typeface="Wingdings" panose="05000000000000000000" pitchFamily="2" charset="2"/>
              <a:buChar char="ü"/>
            </a:pPr>
            <a:r>
              <a:rPr lang="en-GB" sz="2800" dirty="0">
                <a:ln w="0"/>
                <a:effectLst>
                  <a:outerShdw blurRad="38100" dist="19050" dir="2700000" algn="tl" rotWithShape="0">
                    <a:schemeClr val="dk1">
                      <a:alpha val="40000"/>
                    </a:schemeClr>
                  </a:outerShdw>
                </a:effectLst>
              </a:rPr>
              <a:t>Data Description</a:t>
            </a:r>
          </a:p>
          <a:p>
            <a:pPr marL="342900" indent="-342900" algn="l" rtl="0">
              <a:lnSpc>
                <a:spcPct val="90000"/>
              </a:lnSpc>
              <a:spcBef>
                <a:spcPts val="1000"/>
              </a:spcBef>
              <a:buFont typeface="Wingdings" panose="05000000000000000000" pitchFamily="2" charset="2"/>
              <a:buChar char="ü"/>
            </a:pPr>
            <a:r>
              <a:rPr lang="en-GB" sz="2800" dirty="0">
                <a:ln w="0"/>
                <a:effectLst>
                  <a:outerShdw blurRad="38100" dist="19050" dir="2700000" algn="tl" rotWithShape="0">
                    <a:schemeClr val="dk1">
                      <a:alpha val="40000"/>
                    </a:schemeClr>
                  </a:outerShdw>
                </a:effectLst>
              </a:rPr>
              <a:t>Methodology</a:t>
            </a:r>
          </a:p>
          <a:p>
            <a:pPr marL="342900" indent="-342900" algn="l" rtl="0">
              <a:lnSpc>
                <a:spcPct val="90000"/>
              </a:lnSpc>
              <a:spcBef>
                <a:spcPts val="1000"/>
              </a:spcBef>
              <a:buFont typeface="Wingdings" panose="05000000000000000000" pitchFamily="2" charset="2"/>
              <a:buChar char="ü"/>
            </a:pPr>
            <a:r>
              <a:rPr lang="en-US" sz="2800" dirty="0">
                <a:ln w="0"/>
                <a:effectLst>
                  <a:outerShdw blurRad="38100" dist="19050" dir="2700000" algn="tl" rotWithShape="0">
                    <a:schemeClr val="dk1">
                      <a:alpha val="40000"/>
                    </a:schemeClr>
                  </a:outerShdw>
                </a:effectLst>
              </a:rPr>
              <a:t>Results Without sample selection correction</a:t>
            </a:r>
            <a:endParaRPr lang="en-GB" sz="2800" dirty="0">
              <a:ln w="0"/>
              <a:effectLst>
                <a:outerShdw blurRad="38100" dist="19050" dir="2700000" algn="tl" rotWithShape="0">
                  <a:schemeClr val="dk1">
                    <a:alpha val="40000"/>
                  </a:schemeClr>
                </a:outerShdw>
              </a:effectLst>
            </a:endParaRPr>
          </a:p>
          <a:p>
            <a:pPr marL="342900" indent="-342900" algn="l" rtl="0">
              <a:lnSpc>
                <a:spcPct val="90000"/>
              </a:lnSpc>
              <a:spcBef>
                <a:spcPts val="1000"/>
              </a:spcBef>
              <a:buFont typeface="Wingdings" panose="05000000000000000000" pitchFamily="2" charset="2"/>
              <a:buChar char="ü"/>
            </a:pPr>
            <a:r>
              <a:rPr lang="en-US" sz="2800" dirty="0">
                <a:ln w="0"/>
                <a:effectLst>
                  <a:outerShdw blurRad="38100" dist="19050" dir="2700000" algn="tl" rotWithShape="0">
                    <a:schemeClr val="dk1">
                      <a:alpha val="40000"/>
                    </a:schemeClr>
                  </a:outerShdw>
                </a:effectLst>
              </a:rPr>
              <a:t>Results With sample selection correction</a:t>
            </a:r>
            <a:endParaRPr lang="en-GB" sz="28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2804998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smtClean="0">
                <a:latin typeface="+mn-lt"/>
              </a:rPr>
              <a:t>introduction</a:t>
            </a:r>
            <a:endParaRPr lang="fa-IR" dirty="0">
              <a:latin typeface="+mn-lt"/>
            </a:endParaRPr>
          </a:p>
        </p:txBody>
      </p:sp>
      <p:sp>
        <p:nvSpPr>
          <p:cNvPr id="2" name="Slide Number Placeholder 1"/>
          <p:cNvSpPr>
            <a:spLocks noGrp="1"/>
          </p:cNvSpPr>
          <p:nvPr>
            <p:ph type="sldNum" sz="quarter" idx="20"/>
          </p:nvPr>
        </p:nvSpPr>
        <p:spPr/>
        <p:txBody>
          <a:bodyPr/>
          <a:lstStyle/>
          <a:p>
            <a:fld id="{6004038C-790E-4E1F-AFA3-7A2D322ABF52}" type="slidenum">
              <a:rPr lang="fa-IR" smtClean="0"/>
              <a:pPr/>
              <a:t>3</a:t>
            </a:fld>
            <a:endParaRPr lang="fa-IR" dirty="0"/>
          </a:p>
        </p:txBody>
      </p:sp>
      <p:sp>
        <p:nvSpPr>
          <p:cNvPr id="8" name="Text Placeholder 7"/>
          <p:cNvSpPr>
            <a:spLocks noGrp="1"/>
          </p:cNvSpPr>
          <p:nvPr>
            <p:ph type="body" sz="quarter" idx="21"/>
          </p:nvPr>
        </p:nvSpPr>
        <p:spPr/>
        <p:txBody>
          <a:bodyPr/>
          <a:lstStyle/>
          <a:p>
            <a:r>
              <a:rPr lang="en-US" b="1" dirty="0" smtClean="0">
                <a:latin typeface="Arial" panose="020B0604020202020204" pitchFamily="34" charset="0"/>
                <a:cs typeface="Arial" panose="020B0604020202020204" pitchFamily="34" charset="0"/>
              </a:rPr>
              <a:t>H.</a:t>
            </a:r>
            <a:r>
              <a:rPr lang="en-US" b="1"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Taee, M. </a:t>
            </a:r>
            <a:r>
              <a:rPr lang="en-US" b="1" dirty="0">
                <a:latin typeface="Arial" panose="020B0604020202020204" pitchFamily="34" charset="0"/>
                <a:cs typeface="Arial" panose="020B0604020202020204" pitchFamily="34" charset="0"/>
              </a:rPr>
              <a:t>Shourian</a:t>
            </a:r>
            <a:endParaRPr lang="fa-IR" b="1" dirty="0">
              <a:latin typeface="Arial" panose="020B0604020202020204" pitchFamily="34" charset="0"/>
              <a:cs typeface="Arial" panose="020B0604020202020204" pitchFamily="34" charset="0"/>
            </a:endParaRPr>
          </a:p>
        </p:txBody>
      </p:sp>
      <p:grpSp>
        <p:nvGrpSpPr>
          <p:cNvPr id="9" name="Group 8"/>
          <p:cNvGrpSpPr/>
          <p:nvPr/>
        </p:nvGrpSpPr>
        <p:grpSpPr>
          <a:xfrm>
            <a:off x="4562984" y="2785309"/>
            <a:ext cx="3066032" cy="2306799"/>
            <a:chOff x="3213667" y="549697"/>
            <a:chExt cx="3066032" cy="2306799"/>
          </a:xfrm>
        </p:grpSpPr>
        <p:grpSp>
          <p:nvGrpSpPr>
            <p:cNvPr id="10" name="Group 9"/>
            <p:cNvGrpSpPr/>
            <p:nvPr/>
          </p:nvGrpSpPr>
          <p:grpSpPr>
            <a:xfrm>
              <a:off x="3706761" y="549697"/>
              <a:ext cx="2071330" cy="1290707"/>
              <a:chOff x="3170857" y="953455"/>
              <a:chExt cx="2219533" cy="1134779"/>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857" y="1022029"/>
                <a:ext cx="1042115" cy="104211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6492" y="953455"/>
                <a:ext cx="1195804" cy="112879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3432" y="1543086"/>
                <a:ext cx="586958" cy="545148"/>
              </a:xfrm>
              <a:prstGeom prst="rect">
                <a:avLst/>
              </a:prstGeom>
            </p:spPr>
          </p:pic>
        </p:grpSp>
        <p:sp>
          <p:nvSpPr>
            <p:cNvPr id="11" name="Rectangle 10"/>
            <p:cNvSpPr/>
            <p:nvPr/>
          </p:nvSpPr>
          <p:spPr>
            <a:xfrm>
              <a:off x="3213667" y="1922907"/>
              <a:ext cx="3066032" cy="933589"/>
            </a:xfrm>
            <a:prstGeom prst="rect">
              <a:avLst/>
            </a:prstGeom>
            <a:solidFill>
              <a:srgbClr val="D5E7F5"/>
            </a:solidFill>
          </p:spPr>
          <p:txBody>
            <a:bodyPr wrap="none" anchor="ctr">
              <a:spAutoFit/>
            </a:bodyPr>
            <a:lstStyle/>
            <a:p>
              <a:pPr lvl="0" algn="ctr">
                <a:lnSpc>
                  <a:spcPct val="150000"/>
                </a:lnSpc>
                <a:spcAft>
                  <a:spcPts val="800"/>
                </a:spcAft>
              </a:pPr>
              <a:r>
                <a:rPr lang="en-GB" sz="1600" b="1" dirty="0">
                  <a:ea typeface="Calibri" panose="020F0502020204030204" pitchFamily="34" charset="0"/>
                  <a:cs typeface="B Titr" panose="00000700000000000000" pitchFamily="2" charset="-78"/>
                </a:rPr>
                <a:t>International Labour </a:t>
              </a:r>
              <a:r>
                <a:rPr lang="en-GB" sz="1600" b="1" dirty="0" smtClean="0">
                  <a:ea typeface="Calibri" panose="020F0502020204030204" pitchFamily="34" charset="0"/>
                  <a:cs typeface="B Titr" panose="00000700000000000000" pitchFamily="2" charset="-78"/>
                </a:rPr>
                <a:t>Organization</a:t>
              </a:r>
            </a:p>
            <a:p>
              <a:pPr lvl="0" algn="ctr">
                <a:lnSpc>
                  <a:spcPct val="150000"/>
                </a:lnSpc>
                <a:spcAft>
                  <a:spcPts val="800"/>
                </a:spcAft>
              </a:pPr>
              <a:r>
                <a:rPr lang="en-US" sz="1600" b="1" dirty="0" smtClean="0">
                  <a:ea typeface="Calibri" panose="020F0502020204030204" pitchFamily="34" charset="0"/>
                  <a:cs typeface="B Titr" panose="00000700000000000000" pitchFamily="2" charset="-78"/>
                </a:rPr>
                <a:t>(2016)</a:t>
              </a:r>
              <a:endParaRPr lang="en-GB" sz="1600" b="1" dirty="0">
                <a:ea typeface="Calibri" panose="020F0502020204030204" pitchFamily="34" charset="0"/>
                <a:cs typeface="B Titr" panose="00000700000000000000" pitchFamily="2" charset="-78"/>
              </a:endParaRPr>
            </a:p>
          </p:txBody>
        </p:sp>
      </p:grpSp>
      <p:grpSp>
        <p:nvGrpSpPr>
          <p:cNvPr id="15" name="Group 14"/>
          <p:cNvGrpSpPr/>
          <p:nvPr/>
        </p:nvGrpSpPr>
        <p:grpSpPr>
          <a:xfrm>
            <a:off x="8965873" y="2565269"/>
            <a:ext cx="2323888" cy="2526839"/>
            <a:chOff x="6465854" y="403329"/>
            <a:chExt cx="2323888" cy="2526839"/>
          </a:xfrm>
        </p:grpSpPr>
        <p:grpSp>
          <p:nvGrpSpPr>
            <p:cNvPr id="16" name="Group 15"/>
            <p:cNvGrpSpPr/>
            <p:nvPr/>
          </p:nvGrpSpPr>
          <p:grpSpPr>
            <a:xfrm>
              <a:off x="6465854" y="403329"/>
              <a:ext cx="2323888" cy="1582871"/>
              <a:chOff x="4869859" y="608130"/>
              <a:chExt cx="3620762" cy="2325318"/>
            </a:xfrm>
          </p:grpSpPr>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9166" y="711799"/>
                <a:ext cx="1207342" cy="1207343"/>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1247" y="608130"/>
                <a:ext cx="1207341" cy="1207343"/>
              </a:xfrm>
              <a:prstGeom prst="rect">
                <a:avLst/>
              </a:prstGeom>
            </p:spPr>
          </p:pic>
          <p:sp>
            <p:nvSpPr>
              <p:cNvPr id="20" name="Rectangle 19"/>
              <p:cNvSpPr/>
              <p:nvPr/>
            </p:nvSpPr>
            <p:spPr>
              <a:xfrm>
                <a:off x="7248825" y="1945315"/>
                <a:ext cx="1241796" cy="542568"/>
              </a:xfrm>
              <a:prstGeom prst="rect">
                <a:avLst/>
              </a:prstGeom>
            </p:spPr>
            <p:txBody>
              <a:bodyPr wrap="none">
                <a:spAutoFit/>
              </a:bodyPr>
              <a:lstStyle/>
              <a:p>
                <a:pPr algn="ctr"/>
                <a:r>
                  <a:rPr lang="en-US" b="1" dirty="0" smtClean="0"/>
                  <a:t>(2015)</a:t>
                </a:r>
                <a:endParaRPr lang="en-GB" b="1" dirty="0"/>
              </a:p>
            </p:txBody>
          </p:sp>
          <p:sp>
            <p:nvSpPr>
              <p:cNvPr id="21" name="Rectangle 20"/>
              <p:cNvSpPr/>
              <p:nvPr/>
            </p:nvSpPr>
            <p:spPr>
              <a:xfrm>
                <a:off x="6059783" y="1945315"/>
                <a:ext cx="1241796" cy="542568"/>
              </a:xfrm>
              <a:prstGeom prst="rect">
                <a:avLst/>
              </a:prstGeom>
            </p:spPr>
            <p:txBody>
              <a:bodyPr wrap="none">
                <a:spAutoFit/>
              </a:bodyPr>
              <a:lstStyle/>
              <a:p>
                <a:pPr algn="ctr" rtl="0"/>
                <a:r>
                  <a:rPr lang="en-US" b="1" dirty="0" smtClean="0"/>
                  <a:t>(2015)</a:t>
                </a:r>
                <a:endParaRPr lang="en-GB" b="1" dirty="0"/>
              </a:p>
            </p:txBody>
          </p:sp>
          <p:sp>
            <p:nvSpPr>
              <p:cNvPr id="22" name="Rectangle 21"/>
              <p:cNvSpPr/>
              <p:nvPr/>
            </p:nvSpPr>
            <p:spPr>
              <a:xfrm>
                <a:off x="4869859" y="1945315"/>
                <a:ext cx="1241796" cy="542568"/>
              </a:xfrm>
              <a:prstGeom prst="rect">
                <a:avLst/>
              </a:prstGeom>
            </p:spPr>
            <p:txBody>
              <a:bodyPr wrap="none">
                <a:spAutoFit/>
              </a:bodyPr>
              <a:lstStyle/>
              <a:p>
                <a:pPr algn="ctr" rtl="0"/>
                <a:r>
                  <a:rPr lang="en-US" b="1" dirty="0" smtClean="0"/>
                  <a:t>(2006)</a:t>
                </a:r>
                <a:endParaRPr lang="en-GB" b="1" dirty="0"/>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87085" y="677810"/>
                <a:ext cx="1207341" cy="1207343"/>
              </a:xfrm>
              <a:prstGeom prst="rect">
                <a:avLst/>
              </a:prstGeom>
            </p:spPr>
          </p:pic>
          <p:sp>
            <p:nvSpPr>
              <p:cNvPr id="24" name="Rectangle 23"/>
              <p:cNvSpPr/>
              <p:nvPr/>
            </p:nvSpPr>
            <p:spPr>
              <a:xfrm>
                <a:off x="5060189" y="2416066"/>
                <a:ext cx="861133" cy="338554"/>
              </a:xfrm>
              <a:prstGeom prst="rect">
                <a:avLst/>
              </a:prstGeom>
            </p:spPr>
            <p:txBody>
              <a:bodyPr wrap="none">
                <a:spAutoFit/>
              </a:bodyPr>
              <a:lstStyle/>
              <a:p>
                <a:pPr algn="ctr"/>
                <a:r>
                  <a:rPr lang="en-US" sz="1600" b="1" dirty="0" smtClean="0">
                    <a:cs typeface="B Titr" panose="00000700000000000000" pitchFamily="2" charset="-78"/>
                  </a:rPr>
                  <a:t>$11,000</a:t>
                </a:r>
                <a:endParaRPr lang="en-GB" sz="1600" b="1" dirty="0">
                  <a:cs typeface="B Titr" panose="00000700000000000000" pitchFamily="2" charset="-78"/>
                </a:endParaRPr>
              </a:p>
            </p:txBody>
          </p:sp>
          <p:sp>
            <p:nvSpPr>
              <p:cNvPr id="25" name="Rectangle 24"/>
              <p:cNvSpPr/>
              <p:nvPr/>
            </p:nvSpPr>
            <p:spPr>
              <a:xfrm>
                <a:off x="5999166" y="2436095"/>
                <a:ext cx="1491469" cy="497353"/>
              </a:xfrm>
              <a:prstGeom prst="rect">
                <a:avLst/>
              </a:prstGeom>
            </p:spPr>
            <p:txBody>
              <a:bodyPr wrap="square">
                <a:spAutoFit/>
              </a:bodyPr>
              <a:lstStyle/>
              <a:p>
                <a:pPr algn="ctr"/>
                <a:r>
                  <a:rPr lang="en-US" sz="1600" b="1" dirty="0" smtClean="0">
                    <a:cs typeface="B Titr" panose="00000700000000000000" pitchFamily="2" charset="-78"/>
                  </a:rPr>
                  <a:t>$11,000</a:t>
                </a:r>
                <a:endParaRPr lang="en-GB" sz="1600" b="1" dirty="0">
                  <a:cs typeface="B Titr" panose="00000700000000000000" pitchFamily="2" charset="-78"/>
                </a:endParaRPr>
              </a:p>
            </p:txBody>
          </p:sp>
          <p:sp>
            <p:nvSpPr>
              <p:cNvPr id="26" name="Rectangle 25"/>
              <p:cNvSpPr/>
              <p:nvPr/>
            </p:nvSpPr>
            <p:spPr>
              <a:xfrm>
                <a:off x="7465533" y="2439822"/>
                <a:ext cx="861133" cy="338555"/>
              </a:xfrm>
              <a:prstGeom prst="rect">
                <a:avLst/>
              </a:prstGeom>
            </p:spPr>
            <p:txBody>
              <a:bodyPr wrap="none">
                <a:spAutoFit/>
              </a:bodyPr>
              <a:lstStyle/>
              <a:p>
                <a:pPr algn="ctr"/>
                <a:r>
                  <a:rPr lang="en-US" sz="1600" b="1" dirty="0" smtClean="0">
                    <a:cs typeface="B Titr" panose="00000700000000000000" pitchFamily="2" charset="-78"/>
                  </a:rPr>
                  <a:t>$21,000</a:t>
                </a:r>
                <a:endParaRPr lang="en-GB" sz="1600" b="1" dirty="0">
                  <a:cs typeface="B Titr" panose="00000700000000000000" pitchFamily="2" charset="-78"/>
                </a:endParaRPr>
              </a:p>
            </p:txBody>
          </p:sp>
        </p:grpSp>
        <p:sp>
          <p:nvSpPr>
            <p:cNvPr id="17" name="Rectangle 16"/>
            <p:cNvSpPr/>
            <p:nvPr/>
          </p:nvSpPr>
          <p:spPr>
            <a:xfrm>
              <a:off x="6542493" y="2034795"/>
              <a:ext cx="2171172" cy="895373"/>
            </a:xfrm>
            <a:prstGeom prst="rect">
              <a:avLst/>
            </a:prstGeom>
            <a:solidFill>
              <a:srgbClr val="D5E7F5"/>
            </a:solidFill>
          </p:spPr>
          <p:txBody>
            <a:bodyPr wrap="none" anchor="ctr">
              <a:spAutoFit/>
            </a:bodyPr>
            <a:lstStyle/>
            <a:p>
              <a:pPr algn="ctr">
                <a:lnSpc>
                  <a:spcPct val="150000"/>
                </a:lnSpc>
                <a:spcAft>
                  <a:spcPts val="800"/>
                </a:spcAft>
              </a:pPr>
              <a:r>
                <a:rPr lang="en-GB" sz="1600" b="1" dirty="0">
                  <a:ea typeface="Calibri" panose="020F0502020204030204" pitchFamily="34" charset="0"/>
                  <a:cs typeface="B Titr" panose="00000700000000000000" pitchFamily="2" charset="-78"/>
                </a:rPr>
                <a:t>World Economic </a:t>
              </a:r>
              <a:r>
                <a:rPr lang="en-GB" sz="1600" b="1" dirty="0" smtClean="0">
                  <a:ea typeface="Calibri" panose="020F0502020204030204" pitchFamily="34" charset="0"/>
                  <a:cs typeface="B Titr" panose="00000700000000000000" pitchFamily="2" charset="-78"/>
                </a:rPr>
                <a:t>Forum</a:t>
              </a:r>
            </a:p>
            <a:p>
              <a:pPr algn="ctr">
                <a:lnSpc>
                  <a:spcPct val="150000"/>
                </a:lnSpc>
                <a:spcAft>
                  <a:spcPts val="800"/>
                </a:spcAft>
              </a:pPr>
              <a:r>
                <a:rPr lang="en-GB" sz="1600" b="1" dirty="0" smtClean="0">
                  <a:ea typeface="Calibri" panose="020F0502020204030204" pitchFamily="34" charset="0"/>
                  <a:cs typeface="B Titr" panose="00000700000000000000" pitchFamily="2" charset="-78"/>
                </a:rPr>
                <a:t>(2015)</a:t>
              </a:r>
              <a:endParaRPr lang="en-GB" sz="1600" b="1" dirty="0">
                <a:ea typeface="Calibri" panose="020F0502020204030204" pitchFamily="34" charset="0"/>
                <a:cs typeface="B Titr" panose="00000700000000000000" pitchFamily="2" charset="-78"/>
              </a:endParaRPr>
            </a:p>
          </p:txBody>
        </p:sp>
      </p:grpSp>
      <p:sp>
        <p:nvSpPr>
          <p:cNvPr id="50" name="Rectangle 49"/>
          <p:cNvSpPr/>
          <p:nvPr/>
        </p:nvSpPr>
        <p:spPr>
          <a:xfrm>
            <a:off x="977923" y="4148287"/>
            <a:ext cx="2217658" cy="895373"/>
          </a:xfrm>
          <a:prstGeom prst="rect">
            <a:avLst/>
          </a:prstGeom>
          <a:solidFill>
            <a:srgbClr val="D5E7F5"/>
          </a:solidFill>
        </p:spPr>
        <p:txBody>
          <a:bodyPr wrap="none" anchor="ctr">
            <a:spAutoFit/>
          </a:bodyPr>
          <a:lstStyle/>
          <a:p>
            <a:pPr lvl="0" algn="ctr">
              <a:lnSpc>
                <a:spcPct val="150000"/>
              </a:lnSpc>
              <a:spcAft>
                <a:spcPts val="800"/>
              </a:spcAft>
            </a:pPr>
            <a:r>
              <a:rPr lang="en-US" sz="1600" b="1" dirty="0">
                <a:ln w="0"/>
              </a:rPr>
              <a:t>World Economic </a:t>
            </a:r>
            <a:r>
              <a:rPr lang="en-US" sz="1600" b="1" dirty="0" smtClean="0">
                <a:ln w="0"/>
              </a:rPr>
              <a:t>Forum</a:t>
            </a:r>
            <a:r>
              <a:rPr lang="en-US" sz="1600" b="1" dirty="0">
                <a:ln w="0"/>
              </a:rPr>
              <a:t> </a:t>
            </a:r>
            <a:endParaRPr lang="en-US" sz="1600" b="1" dirty="0" smtClean="0">
              <a:ln w="0"/>
            </a:endParaRPr>
          </a:p>
          <a:p>
            <a:pPr lvl="0" algn="ctr">
              <a:lnSpc>
                <a:spcPct val="150000"/>
              </a:lnSpc>
              <a:spcAft>
                <a:spcPts val="800"/>
              </a:spcAft>
            </a:pPr>
            <a:r>
              <a:rPr lang="en-US" sz="1600" b="1" dirty="0" smtClean="0">
                <a:ln w="0"/>
              </a:rPr>
              <a:t>(2015</a:t>
            </a:r>
            <a:r>
              <a:rPr lang="en-US" sz="1600" b="1" dirty="0" smtClean="0">
                <a:ea typeface="Calibri" panose="020F0502020204030204" pitchFamily="34" charset="0"/>
                <a:cs typeface="B Titr" panose="00000700000000000000" pitchFamily="2" charset="-78"/>
              </a:rPr>
              <a:t>)</a:t>
            </a:r>
            <a:endParaRPr lang="en-GB" sz="1600" b="1" dirty="0">
              <a:ea typeface="Calibri" panose="020F0502020204030204" pitchFamily="34" charset="0"/>
              <a:cs typeface="B Titr" panose="00000700000000000000" pitchFamily="2" charset="-78"/>
            </a:endParaRPr>
          </a:p>
        </p:txBody>
      </p:sp>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14117" y="1173642"/>
            <a:ext cx="2205834" cy="1534594"/>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1516" y="2397958"/>
            <a:ext cx="2690472" cy="1678058"/>
          </a:xfrm>
          <a:prstGeom prst="rect">
            <a:avLst/>
          </a:prstGeom>
        </p:spPr>
      </p:pic>
    </p:spTree>
    <p:extLst>
      <p:ext uri="{BB962C8B-B14F-4D97-AF65-F5344CB8AC3E}">
        <p14:creationId xmlns:p14="http://schemas.microsoft.com/office/powerpoint/2010/main" val="136995102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0"/>
          </p:nvPr>
        </p:nvSpPr>
        <p:spPr/>
        <p:txBody>
          <a:bodyPr/>
          <a:lstStyle/>
          <a:p>
            <a:fld id="{6004038C-790E-4E1F-AFA3-7A2D322ABF52}" type="slidenum">
              <a:rPr lang="fa-IR" smtClean="0"/>
              <a:pPr/>
              <a:t>4</a:t>
            </a:fld>
            <a:endParaRPr lang="fa-IR" dirty="0"/>
          </a:p>
        </p:txBody>
      </p:sp>
      <p:sp>
        <p:nvSpPr>
          <p:cNvPr id="4" name="Text Placeholder 3"/>
          <p:cNvSpPr>
            <a:spLocks noGrp="1"/>
          </p:cNvSpPr>
          <p:nvPr>
            <p:ph type="body" sz="quarter" idx="21"/>
          </p:nvPr>
        </p:nvSpPr>
        <p:spPr/>
        <p:txBody>
          <a:bodyPr/>
          <a:lstStyle/>
          <a:p>
            <a:r>
              <a:rPr lang="en-US" b="1" dirty="0">
                <a:latin typeface="Arial" panose="020B0604020202020204" pitchFamily="34" charset="0"/>
                <a:cs typeface="Arial" panose="020B0604020202020204" pitchFamily="34" charset="0"/>
              </a:rPr>
              <a:t>H. Taee, M. </a:t>
            </a:r>
            <a:r>
              <a:rPr lang="en-US" b="1" dirty="0" smtClean="0">
                <a:latin typeface="Arial" panose="020B0604020202020204" pitchFamily="34" charset="0"/>
                <a:cs typeface="Arial" panose="020B0604020202020204" pitchFamily="34" charset="0"/>
              </a:rPr>
              <a:t>Shourian</a:t>
            </a:r>
            <a:endParaRPr lang="fa-IR" b="1" dirty="0">
              <a:latin typeface="Arial" panose="020B0604020202020204" pitchFamily="34" charset="0"/>
            </a:endParaRPr>
          </a:p>
        </p:txBody>
      </p:sp>
      <p:grpSp>
        <p:nvGrpSpPr>
          <p:cNvPr id="24" name="Group 23"/>
          <p:cNvGrpSpPr/>
          <p:nvPr/>
        </p:nvGrpSpPr>
        <p:grpSpPr>
          <a:xfrm>
            <a:off x="3538072" y="2059494"/>
            <a:ext cx="5790544" cy="3761147"/>
            <a:chOff x="3643969" y="2155028"/>
            <a:chExt cx="5790544" cy="3761147"/>
          </a:xfrm>
        </p:grpSpPr>
        <p:grpSp>
          <p:nvGrpSpPr>
            <p:cNvPr id="23" name="Group 22"/>
            <p:cNvGrpSpPr/>
            <p:nvPr/>
          </p:nvGrpSpPr>
          <p:grpSpPr>
            <a:xfrm>
              <a:off x="3643969" y="2155028"/>
              <a:ext cx="5790544" cy="2730872"/>
              <a:chOff x="398260" y="2306884"/>
              <a:chExt cx="6148301" cy="2728633"/>
            </a:xfrm>
          </p:grpSpPr>
          <p:sp>
            <p:nvSpPr>
              <p:cNvPr id="21" name="Rectangle 20"/>
              <p:cNvSpPr/>
              <p:nvPr/>
            </p:nvSpPr>
            <p:spPr>
              <a:xfrm>
                <a:off x="398260" y="3508742"/>
                <a:ext cx="1973362" cy="369332"/>
              </a:xfrm>
              <a:prstGeom prst="rect">
                <a:avLst/>
              </a:prstGeom>
            </p:spPr>
            <p:txBody>
              <a:bodyPr wrap="none">
                <a:spAutoFit/>
              </a:bodyPr>
              <a:lstStyle/>
              <a:p>
                <a:pPr algn="ctr"/>
                <a:r>
                  <a:rPr lang="en-GB" b="1" dirty="0">
                    <a:ea typeface="Calibri" panose="020F0502020204030204" pitchFamily="34" charset="0"/>
                    <a:cs typeface="B Titr" panose="00000700000000000000" pitchFamily="2" charset="-78"/>
                  </a:rPr>
                  <a:t>Literacy </a:t>
                </a:r>
                <a:r>
                  <a:rPr lang="en-GB" b="1" dirty="0" smtClean="0">
                    <a:ea typeface="Calibri" panose="020F0502020204030204" pitchFamily="34" charset="0"/>
                    <a:cs typeface="B Titr" panose="00000700000000000000" pitchFamily="2" charset="-78"/>
                  </a:rPr>
                  <a:t>rate(2016)</a:t>
                </a:r>
                <a:endParaRPr lang="en-GB" b="1" dirty="0"/>
              </a:p>
            </p:txBody>
          </p:sp>
          <p:sp>
            <p:nvSpPr>
              <p:cNvPr id="16" name="Rectangle 15"/>
              <p:cNvSpPr/>
              <p:nvPr/>
            </p:nvSpPr>
            <p:spPr>
              <a:xfrm>
                <a:off x="398260" y="4088382"/>
                <a:ext cx="3477170" cy="369332"/>
              </a:xfrm>
              <a:prstGeom prst="rect">
                <a:avLst/>
              </a:prstGeom>
            </p:spPr>
            <p:txBody>
              <a:bodyPr wrap="none">
                <a:spAutoFit/>
              </a:bodyPr>
              <a:lstStyle/>
              <a:p>
                <a:pPr algn="ctr"/>
                <a:r>
                  <a:rPr lang="en-US" b="1" dirty="0" smtClean="0">
                    <a:cs typeface="B Titr" panose="00000700000000000000" pitchFamily="2" charset="-78"/>
                  </a:rPr>
                  <a:t>Economic participation rate (2014)</a:t>
                </a:r>
                <a:endParaRPr lang="en-GB" b="1" dirty="0"/>
              </a:p>
            </p:txBody>
          </p:sp>
          <p:sp>
            <p:nvSpPr>
              <p:cNvPr id="13" name="Rectangle 12"/>
              <p:cNvSpPr/>
              <p:nvPr/>
            </p:nvSpPr>
            <p:spPr>
              <a:xfrm>
                <a:off x="398260" y="4606529"/>
                <a:ext cx="2776082" cy="369332"/>
              </a:xfrm>
              <a:prstGeom prst="rect">
                <a:avLst/>
              </a:prstGeom>
            </p:spPr>
            <p:txBody>
              <a:bodyPr wrap="none">
                <a:spAutoFit/>
              </a:bodyPr>
              <a:lstStyle/>
              <a:p>
                <a:pPr algn="ctr"/>
                <a:r>
                  <a:rPr lang="en-US" b="1" dirty="0" smtClean="0">
                    <a:ea typeface="Calibri" panose="020F0502020204030204" pitchFamily="34" charset="0"/>
                    <a:cs typeface="B Titr" panose="00000700000000000000" pitchFamily="2" charset="-78"/>
                  </a:rPr>
                  <a:t>Unemployment rate (2014)</a:t>
                </a:r>
                <a:endParaRPr lang="en-GB" b="1" dirty="0"/>
              </a:p>
            </p:txBody>
          </p:sp>
          <p:grpSp>
            <p:nvGrpSpPr>
              <p:cNvPr id="22" name="Group 21"/>
              <p:cNvGrpSpPr/>
              <p:nvPr/>
            </p:nvGrpSpPr>
            <p:grpSpPr>
              <a:xfrm>
                <a:off x="4066498" y="2306884"/>
                <a:ext cx="2480063" cy="2728633"/>
                <a:chOff x="4066498" y="2306884"/>
                <a:chExt cx="2480063" cy="2728633"/>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6498" y="2306884"/>
                  <a:ext cx="1086354" cy="103223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4323" y="2348802"/>
                  <a:ext cx="1042238" cy="990319"/>
                </a:xfrm>
                <a:prstGeom prst="rect">
                  <a:avLst/>
                </a:prstGeom>
              </p:spPr>
            </p:pic>
            <p:sp>
              <p:nvSpPr>
                <p:cNvPr id="19" name="Rectangle 18"/>
                <p:cNvSpPr/>
                <p:nvPr/>
              </p:nvSpPr>
              <p:spPr>
                <a:xfrm>
                  <a:off x="4200751" y="3597440"/>
                  <a:ext cx="817853" cy="369332"/>
                </a:xfrm>
                <a:prstGeom prst="rect">
                  <a:avLst/>
                </a:prstGeom>
              </p:spPr>
              <p:txBody>
                <a:bodyPr wrap="none">
                  <a:spAutoFit/>
                </a:bodyPr>
                <a:lstStyle/>
                <a:p>
                  <a:pPr algn="ctr" rtl="1"/>
                  <a:r>
                    <a:rPr lang="en-US" b="1" dirty="0" smtClean="0"/>
                    <a:t>% 84.1</a:t>
                  </a:r>
                  <a:endParaRPr lang="en-GB" b="1" dirty="0"/>
                </a:p>
              </p:txBody>
            </p:sp>
            <p:sp>
              <p:nvSpPr>
                <p:cNvPr id="20" name="Rectangle 19"/>
                <p:cNvSpPr/>
                <p:nvPr/>
              </p:nvSpPr>
              <p:spPr>
                <a:xfrm>
                  <a:off x="5705482" y="3597440"/>
                  <a:ext cx="639920" cy="369332"/>
                </a:xfrm>
                <a:prstGeom prst="rect">
                  <a:avLst/>
                </a:prstGeom>
              </p:spPr>
              <p:txBody>
                <a:bodyPr wrap="none">
                  <a:spAutoFit/>
                </a:bodyPr>
                <a:lstStyle/>
                <a:p>
                  <a:pPr algn="ctr" rtl="1"/>
                  <a:r>
                    <a:rPr lang="en-US" b="1" dirty="0" smtClean="0">
                      <a:solidFill>
                        <a:srgbClr val="4E677E"/>
                      </a:solidFill>
                      <a:cs typeface="B Titr" panose="00000700000000000000" pitchFamily="2" charset="-78"/>
                    </a:rPr>
                    <a:t>% 91</a:t>
                  </a:r>
                  <a:endParaRPr lang="en-GB" b="1" dirty="0">
                    <a:solidFill>
                      <a:srgbClr val="4E677E"/>
                    </a:solidFill>
                  </a:endParaRPr>
                </a:p>
              </p:txBody>
            </p:sp>
            <p:sp>
              <p:nvSpPr>
                <p:cNvPr id="17" name="Rectangle 16"/>
                <p:cNvSpPr/>
                <p:nvPr/>
              </p:nvSpPr>
              <p:spPr>
                <a:xfrm>
                  <a:off x="5616516" y="4146302"/>
                  <a:ext cx="817853" cy="369332"/>
                </a:xfrm>
                <a:prstGeom prst="rect">
                  <a:avLst/>
                </a:prstGeom>
              </p:spPr>
              <p:txBody>
                <a:bodyPr wrap="none">
                  <a:spAutoFit/>
                </a:bodyPr>
                <a:lstStyle/>
                <a:p>
                  <a:pPr algn="ctr"/>
                  <a:r>
                    <a:rPr lang="en-US" b="1" dirty="0" smtClean="0">
                      <a:solidFill>
                        <a:srgbClr val="4E677E"/>
                      </a:solidFill>
                      <a:ea typeface="Calibri" panose="020F0502020204030204" pitchFamily="34" charset="0"/>
                      <a:cs typeface="B Titr" panose="00000700000000000000" pitchFamily="2" charset="-78"/>
                    </a:rPr>
                    <a:t>% 68.6</a:t>
                  </a:r>
                  <a:endParaRPr lang="en-GB" b="1" dirty="0">
                    <a:solidFill>
                      <a:srgbClr val="4E677E"/>
                    </a:solidFill>
                  </a:endParaRPr>
                </a:p>
              </p:txBody>
            </p:sp>
            <p:sp>
              <p:nvSpPr>
                <p:cNvPr id="18" name="Rectangle 17"/>
                <p:cNvSpPr/>
                <p:nvPr/>
              </p:nvSpPr>
              <p:spPr>
                <a:xfrm>
                  <a:off x="4200749" y="4146302"/>
                  <a:ext cx="817853" cy="369332"/>
                </a:xfrm>
                <a:prstGeom prst="rect">
                  <a:avLst/>
                </a:prstGeom>
              </p:spPr>
              <p:txBody>
                <a:bodyPr wrap="none">
                  <a:spAutoFit/>
                </a:bodyPr>
                <a:lstStyle/>
                <a:p>
                  <a:pPr algn="ctr" rtl="1"/>
                  <a:r>
                    <a:rPr lang="en-US" b="1" dirty="0" smtClean="0">
                      <a:ea typeface="Calibri" panose="020F0502020204030204" pitchFamily="34" charset="0"/>
                      <a:cs typeface="B Titr" panose="00000700000000000000" pitchFamily="2" charset="-78"/>
                    </a:rPr>
                    <a:t>% 13.1</a:t>
                  </a:r>
                  <a:endParaRPr lang="en-GB" b="1" dirty="0"/>
                </a:p>
              </p:txBody>
            </p:sp>
            <p:sp>
              <p:nvSpPr>
                <p:cNvPr id="14" name="Rectangle 13"/>
                <p:cNvSpPr/>
                <p:nvPr/>
              </p:nvSpPr>
              <p:spPr>
                <a:xfrm>
                  <a:off x="5680044" y="4666185"/>
                  <a:ext cx="700834" cy="369332"/>
                </a:xfrm>
                <a:prstGeom prst="rect">
                  <a:avLst/>
                </a:prstGeom>
              </p:spPr>
              <p:txBody>
                <a:bodyPr wrap="none">
                  <a:spAutoFit/>
                </a:bodyPr>
                <a:lstStyle/>
                <a:p>
                  <a:pPr algn="ctr" rtl="1"/>
                  <a:r>
                    <a:rPr lang="en-US" b="1" dirty="0" smtClean="0">
                      <a:solidFill>
                        <a:srgbClr val="4E677E"/>
                      </a:solidFill>
                      <a:cs typeface="B Titr" panose="00000700000000000000" pitchFamily="2" charset="-78"/>
                    </a:rPr>
                    <a:t>% 8.8</a:t>
                  </a:r>
                  <a:endParaRPr lang="en-GB" b="1" dirty="0">
                    <a:solidFill>
                      <a:srgbClr val="4E677E"/>
                    </a:solidFill>
                  </a:endParaRPr>
                </a:p>
              </p:txBody>
            </p:sp>
            <p:sp>
              <p:nvSpPr>
                <p:cNvPr id="15" name="Rectangle 14"/>
                <p:cNvSpPr/>
                <p:nvPr/>
              </p:nvSpPr>
              <p:spPr>
                <a:xfrm>
                  <a:off x="4205767" y="4666185"/>
                  <a:ext cx="817853" cy="369332"/>
                </a:xfrm>
                <a:prstGeom prst="rect">
                  <a:avLst/>
                </a:prstGeom>
              </p:spPr>
              <p:txBody>
                <a:bodyPr wrap="none">
                  <a:spAutoFit/>
                </a:bodyPr>
                <a:lstStyle/>
                <a:p>
                  <a:pPr algn="ctr" rtl="1"/>
                  <a:r>
                    <a:rPr lang="en-US" b="1" dirty="0" smtClean="0">
                      <a:cs typeface="B Titr" panose="00000700000000000000" pitchFamily="2" charset="-78"/>
                    </a:rPr>
                    <a:t>% 19.7</a:t>
                  </a:r>
                  <a:endParaRPr lang="en-GB" b="1" dirty="0"/>
                </a:p>
              </p:txBody>
            </p:sp>
          </p:grpSp>
        </p:grpSp>
        <p:sp>
          <p:nvSpPr>
            <p:cNvPr id="7" name="Rectangle 6"/>
            <p:cNvSpPr/>
            <p:nvPr/>
          </p:nvSpPr>
          <p:spPr>
            <a:xfrm>
              <a:off x="3643970" y="4992845"/>
              <a:ext cx="5790543" cy="923330"/>
            </a:xfrm>
            <a:prstGeom prst="rect">
              <a:avLst/>
            </a:prstGeom>
            <a:solidFill>
              <a:srgbClr val="4F677F"/>
            </a:solidFill>
            <a:ln>
              <a:noFill/>
            </a:ln>
          </p:spPr>
          <p:txBody>
            <a:bodyPr wrap="square" anchor="ctr">
              <a:spAutoFit/>
            </a:bodyPr>
            <a:lstStyle/>
            <a:p>
              <a:pPr lvl="0" algn="ctr">
                <a:lnSpc>
                  <a:spcPct val="150000"/>
                </a:lnSpc>
                <a:spcAft>
                  <a:spcPts val="800"/>
                </a:spcAft>
              </a:pPr>
              <a:r>
                <a:rPr lang="en-US" b="1" dirty="0">
                  <a:solidFill>
                    <a:schemeClr val="bg1"/>
                  </a:solidFill>
                  <a:ea typeface="Calibri" panose="020F0502020204030204" pitchFamily="34" charset="0"/>
                  <a:cs typeface="B Titr" panose="00000700000000000000" pitchFamily="2" charset="-78"/>
                </a:rPr>
                <a:t>rates of literacy, economic participation and </a:t>
              </a:r>
              <a:r>
                <a:rPr lang="en-US" b="1" dirty="0" smtClean="0">
                  <a:solidFill>
                    <a:schemeClr val="bg1"/>
                  </a:solidFill>
                  <a:ea typeface="Calibri" panose="020F0502020204030204" pitchFamily="34" charset="0"/>
                  <a:cs typeface="B Titr" panose="00000700000000000000" pitchFamily="2" charset="-78"/>
                </a:rPr>
                <a:t>unemployment by gender </a:t>
              </a:r>
              <a:r>
                <a:rPr lang="en-US" b="1" dirty="0">
                  <a:solidFill>
                    <a:schemeClr val="bg1"/>
                  </a:solidFill>
                  <a:ea typeface="Calibri" panose="020F0502020204030204" pitchFamily="34" charset="0"/>
                  <a:cs typeface="B Titr" panose="00000700000000000000" pitchFamily="2" charset="-78"/>
                </a:rPr>
                <a:t>in </a:t>
              </a:r>
              <a:r>
                <a:rPr lang="en-US" b="1" dirty="0" smtClean="0">
                  <a:solidFill>
                    <a:schemeClr val="bg1"/>
                  </a:solidFill>
                  <a:ea typeface="Calibri" panose="020F0502020204030204" pitchFamily="34" charset="0"/>
                  <a:cs typeface="B Titr" panose="00000700000000000000" pitchFamily="2" charset="-78"/>
                </a:rPr>
                <a:t>Iran</a:t>
              </a:r>
              <a:endParaRPr lang="en-GB" b="1" dirty="0">
                <a:solidFill>
                  <a:schemeClr val="bg1"/>
                </a:solidFill>
                <a:ea typeface="Calibri" panose="020F0502020204030204" pitchFamily="34" charset="0"/>
                <a:cs typeface="B Titr" panose="00000700000000000000" pitchFamily="2" charset="-78"/>
              </a:endParaRPr>
            </a:p>
          </p:txBody>
        </p:sp>
      </p:grpSp>
    </p:spTree>
    <p:extLst>
      <p:ext uri="{BB962C8B-B14F-4D97-AF65-F5344CB8AC3E}">
        <p14:creationId xmlns:p14="http://schemas.microsoft.com/office/powerpoint/2010/main" val="196449756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0"/>
          </p:nvPr>
        </p:nvSpPr>
        <p:spPr/>
        <p:txBody>
          <a:bodyPr/>
          <a:lstStyle/>
          <a:p>
            <a:fld id="{6004038C-790E-4E1F-AFA3-7A2D322ABF52}" type="slidenum">
              <a:rPr lang="fa-IR" smtClean="0"/>
              <a:pPr/>
              <a:t>5</a:t>
            </a:fld>
            <a:endParaRPr lang="fa-IR" dirty="0"/>
          </a:p>
        </p:txBody>
      </p:sp>
      <p:sp>
        <p:nvSpPr>
          <p:cNvPr id="7" name="Rectangle 6"/>
          <p:cNvSpPr/>
          <p:nvPr/>
        </p:nvSpPr>
        <p:spPr>
          <a:xfrm>
            <a:off x="1061398" y="2293014"/>
            <a:ext cx="3115930" cy="523220"/>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marL="285750" indent="-285750" algn="l" rtl="0">
              <a:buFont typeface="Wingdings" panose="05000000000000000000" pitchFamily="2" charset="2"/>
              <a:buChar char="ü"/>
              <a:defRPr/>
            </a:pPr>
            <a:r>
              <a:rPr lang="en-US" sz="2800" b="1" dirty="0" smtClean="0">
                <a:ln/>
                <a:solidFill>
                  <a:srgbClr val="F2B800"/>
                </a:solidFill>
                <a:latin typeface="Calibri" panose="020F0502020204030204" pitchFamily="34" charset="0"/>
                <a:ea typeface="Calibri" panose="020F0502020204030204" pitchFamily="34" charset="0"/>
                <a:cs typeface="B Titr" panose="00000700000000000000" pitchFamily="2" charset="-78"/>
              </a:rPr>
              <a:t>Gender wage gap</a:t>
            </a:r>
            <a:endParaRPr lang="en-GB" sz="1600" b="1" dirty="0">
              <a:ln/>
              <a:solidFill>
                <a:srgbClr val="F2B800"/>
              </a:solidFill>
              <a:cs typeface="B Titr" panose="00000700000000000000" pitchFamily="2" charset="-78"/>
            </a:endParaRPr>
          </a:p>
        </p:txBody>
      </p:sp>
      <p:sp>
        <p:nvSpPr>
          <p:cNvPr id="8" name="Rectangle 7"/>
          <p:cNvSpPr/>
          <p:nvPr/>
        </p:nvSpPr>
        <p:spPr>
          <a:xfrm>
            <a:off x="1061398" y="3395654"/>
            <a:ext cx="3232680" cy="52322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pPr marL="285750" indent="-285750" algn="l" rtl="0">
              <a:buFont typeface="Wingdings" panose="05000000000000000000" pitchFamily="2" charset="2"/>
              <a:buChar char="ü"/>
              <a:defRPr/>
            </a:pPr>
            <a:r>
              <a:rPr lang="en-US" sz="2800" b="1" dirty="0">
                <a:ln/>
                <a:solidFill>
                  <a:srgbClr val="F2B800"/>
                </a:solidFill>
                <a:latin typeface="Calibri" panose="020F0502020204030204" pitchFamily="34" charset="0"/>
                <a:ea typeface="Calibri" panose="020F0502020204030204" pitchFamily="34" charset="0"/>
                <a:cs typeface="B Titr" panose="00000700000000000000" pitchFamily="2" charset="-78"/>
              </a:rPr>
              <a:t>G</a:t>
            </a:r>
            <a:r>
              <a:rPr lang="en-US" sz="2800" b="1" dirty="0" smtClean="0">
                <a:ln/>
                <a:solidFill>
                  <a:srgbClr val="F2B800"/>
                </a:solidFill>
                <a:latin typeface="Calibri" panose="020F0502020204030204" pitchFamily="34" charset="0"/>
                <a:ea typeface="Calibri" panose="020F0502020204030204" pitchFamily="34" charset="0"/>
                <a:cs typeface="B Titr" panose="00000700000000000000" pitchFamily="2" charset="-78"/>
              </a:rPr>
              <a:t>lass ceiling effect</a:t>
            </a:r>
            <a:endParaRPr lang="en-GB" sz="2800" b="1" dirty="0">
              <a:ln/>
              <a:solidFill>
                <a:srgbClr val="F2B800"/>
              </a:solidFill>
              <a:cs typeface="B Titr" panose="00000700000000000000" pitchFamily="2" charset="-78"/>
            </a:endParaRPr>
          </a:p>
        </p:txBody>
      </p:sp>
      <p:sp>
        <p:nvSpPr>
          <p:cNvPr id="9" name="Rectangle 8"/>
          <p:cNvSpPr/>
          <p:nvPr/>
        </p:nvSpPr>
        <p:spPr>
          <a:xfrm>
            <a:off x="1061398" y="4498294"/>
            <a:ext cx="3085204" cy="52322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pPr marL="285750" indent="-285750" algn="l" rtl="0">
              <a:buFont typeface="Wingdings" panose="05000000000000000000" pitchFamily="2" charset="2"/>
              <a:buChar char="ü"/>
              <a:defRPr/>
            </a:pPr>
            <a:r>
              <a:rPr lang="en-US" sz="2800" b="1" dirty="0">
                <a:ln/>
                <a:solidFill>
                  <a:srgbClr val="F2B800"/>
                </a:solidFill>
                <a:latin typeface="Calibri" panose="020F0502020204030204" pitchFamily="34" charset="0"/>
                <a:ea typeface="Calibri" panose="020F0502020204030204" pitchFamily="34" charset="0"/>
                <a:cs typeface="B Titr" panose="00000700000000000000" pitchFamily="2" charset="-78"/>
              </a:rPr>
              <a:t>S</a:t>
            </a:r>
            <a:r>
              <a:rPr lang="en-US" sz="2800" b="1" dirty="0" smtClean="0">
                <a:ln/>
                <a:solidFill>
                  <a:srgbClr val="F2B800"/>
                </a:solidFill>
                <a:latin typeface="Calibri" panose="020F0502020204030204" pitchFamily="34" charset="0"/>
                <a:ea typeface="Calibri" panose="020F0502020204030204" pitchFamily="34" charset="0"/>
                <a:cs typeface="B Titr" panose="00000700000000000000" pitchFamily="2" charset="-78"/>
              </a:rPr>
              <a:t>ticky floor effect</a:t>
            </a:r>
            <a:endParaRPr lang="en-GB" sz="2800" b="1" dirty="0">
              <a:ln/>
              <a:solidFill>
                <a:srgbClr val="F2B800"/>
              </a:solidFill>
              <a:cs typeface="B Titr" panose="00000700000000000000" pitchFamily="2" charset="-78"/>
            </a:endParaRPr>
          </a:p>
        </p:txBody>
      </p:sp>
      <p:sp>
        <p:nvSpPr>
          <p:cNvPr id="16" name="Text Placeholder 7"/>
          <p:cNvSpPr>
            <a:spLocks noGrp="1"/>
          </p:cNvSpPr>
          <p:nvPr>
            <p:ph type="body" sz="quarter" idx="21"/>
          </p:nvPr>
        </p:nvSpPr>
        <p:spPr/>
        <p:txBody>
          <a:bodyPr/>
          <a:lstStyle/>
          <a:p>
            <a:r>
              <a:rPr lang="en-US" b="1" dirty="0">
                <a:latin typeface="Arial" panose="020B0604020202020204" pitchFamily="34" charset="0"/>
                <a:cs typeface="Arial" panose="020B0604020202020204" pitchFamily="34" charset="0"/>
              </a:rPr>
              <a:t>H. Taee, M. Shourian</a:t>
            </a:r>
            <a:endParaRPr lang="fa-IR" b="1" dirty="0">
              <a:latin typeface="Arial" panose="020B0604020202020204" pitchFamily="34" charset="0"/>
            </a:endParaRPr>
          </a:p>
        </p:txBody>
      </p:sp>
      <p:sp>
        <p:nvSpPr>
          <p:cNvPr id="17" name="Text Placeholder 5"/>
          <p:cNvSpPr>
            <a:spLocks noGrp="1"/>
          </p:cNvSpPr>
          <p:nvPr>
            <p:ph type="body" sz="quarter" idx="13"/>
          </p:nvPr>
        </p:nvSpPr>
        <p:spPr>
          <a:xfrm>
            <a:off x="1689100" y="269559"/>
            <a:ext cx="7745356" cy="817562"/>
          </a:xfrm>
        </p:spPr>
        <p:txBody>
          <a:bodyPr anchor="ctr"/>
          <a:lstStyle/>
          <a:p>
            <a:r>
              <a:rPr lang="en-US" b="1" dirty="0" smtClean="0">
                <a:solidFill>
                  <a:schemeClr val="accent4">
                    <a:lumMod val="60000"/>
                    <a:lumOff val="40000"/>
                  </a:schemeClr>
                </a:solidFill>
              </a:rPr>
              <a:t>Key words definition</a:t>
            </a:r>
            <a:endParaRPr lang="fa-IR" b="1" dirty="0">
              <a:solidFill>
                <a:schemeClr val="accent4">
                  <a:lumMod val="60000"/>
                  <a:lumOff val="40000"/>
                </a:schemeClr>
              </a:solidFill>
            </a:endParaRPr>
          </a:p>
        </p:txBody>
      </p:sp>
      <p:sp>
        <p:nvSpPr>
          <p:cNvPr id="2" name="Rectangle 1"/>
          <p:cNvSpPr/>
          <p:nvPr/>
        </p:nvSpPr>
        <p:spPr>
          <a:xfrm>
            <a:off x="4642350" y="3139455"/>
            <a:ext cx="6962274" cy="2308324"/>
          </a:xfrm>
          <a:prstGeom prst="rect">
            <a:avLst/>
          </a:prstGeom>
        </p:spPr>
        <p:txBody>
          <a:bodyPr wrap="square">
            <a:spAutoFit/>
          </a:bodyPr>
          <a:lstStyle/>
          <a:p>
            <a:pPr marL="285750" indent="-285750" algn="l" rtl="0">
              <a:buFont typeface="Wingdings" panose="05000000000000000000" pitchFamily="2" charset="2"/>
              <a:buChar char="ü"/>
            </a:pPr>
            <a:r>
              <a:rPr lang="en-US" dirty="0">
                <a:ln w="0"/>
                <a:effectLst>
                  <a:outerShdw blurRad="38100" dist="19050" dir="2700000" algn="tl" rotWithShape="0">
                    <a:schemeClr val="dk1">
                      <a:alpha val="40000"/>
                    </a:schemeClr>
                  </a:outerShdw>
                </a:effectLst>
              </a:rPr>
              <a:t>The OECD (2016) defines the gender wage gap as “the difference between male and female median wages divided by the male median wages</a:t>
            </a:r>
            <a:r>
              <a:rPr lang="en-US" dirty="0" smtClean="0">
                <a:ln w="0"/>
                <a:effectLst>
                  <a:outerShdw blurRad="38100" dist="19050" dir="2700000" algn="tl" rotWithShape="0">
                    <a:schemeClr val="dk1">
                      <a:alpha val="40000"/>
                    </a:schemeClr>
                  </a:outerShdw>
                </a:effectLst>
              </a:rPr>
              <a:t>”.</a:t>
            </a:r>
          </a:p>
          <a:p>
            <a:pPr marL="285750" indent="-285750" algn="l" rtl="0">
              <a:buFont typeface="Wingdings" panose="05000000000000000000" pitchFamily="2" charset="2"/>
              <a:buChar char="ü"/>
            </a:pPr>
            <a:endParaRPr lang="en-US" dirty="0">
              <a:ln w="0"/>
              <a:effectLst>
                <a:outerShdw blurRad="38100" dist="19050" dir="2700000" algn="tl" rotWithShape="0">
                  <a:schemeClr val="dk1">
                    <a:alpha val="40000"/>
                  </a:schemeClr>
                </a:outerShdw>
              </a:effectLst>
            </a:endParaRPr>
          </a:p>
          <a:p>
            <a:pPr marL="285750" indent="-285750" algn="l" rtl="0">
              <a:buFont typeface="Wingdings" panose="05000000000000000000" pitchFamily="2" charset="2"/>
              <a:buChar char="ü"/>
            </a:pPr>
            <a:r>
              <a:rPr lang="en-GB" dirty="0">
                <a:ln w="0"/>
                <a:effectLst>
                  <a:outerShdw blurRad="38100" dist="19050" dir="2700000" algn="tl" rotWithShape="0">
                    <a:schemeClr val="dk1">
                      <a:alpha val="40000"/>
                    </a:schemeClr>
                  </a:outerShdw>
                </a:effectLst>
              </a:rPr>
              <a:t>For the European Union (2014), “the gender pay gap is the difference between men’s and women’s pay, based on the average difference in gross hourly earnings of all employees”.</a:t>
            </a:r>
          </a:p>
          <a:p>
            <a:pPr marL="285750" indent="-285750" algn="l" rtl="0">
              <a:buFont typeface="Wingdings" panose="05000000000000000000" pitchFamily="2" charset="2"/>
              <a:buChar char="ü"/>
            </a:pPr>
            <a:endParaRPr lang="en-US" dirty="0">
              <a:ln w="0"/>
              <a:effectLst>
                <a:outerShdw blurRad="38100" dist="19050" dir="2700000" algn="tl" rotWithShape="0">
                  <a:schemeClr val="dk1">
                    <a:alpha val="40000"/>
                  </a:schemeClr>
                </a:outerShdw>
              </a:effectLst>
            </a:endParaRPr>
          </a:p>
        </p:txBody>
      </p:sp>
      <p:sp>
        <p:nvSpPr>
          <p:cNvPr id="5" name="Rectangle 4"/>
          <p:cNvSpPr/>
          <p:nvPr/>
        </p:nvSpPr>
        <p:spPr>
          <a:xfrm>
            <a:off x="4449198" y="2960924"/>
            <a:ext cx="7094621" cy="1713482"/>
          </a:xfrm>
          <a:prstGeom prst="rect">
            <a:avLst/>
          </a:prstGeom>
        </p:spPr>
        <p:txBody>
          <a:bodyPr wrap="square">
            <a:spAutoFit/>
          </a:bodyPr>
          <a:lstStyle/>
          <a:p>
            <a:pPr marL="514350" indent="-285750" algn="l" rtl="0">
              <a:lnSpc>
                <a:spcPct val="107000"/>
              </a:lnSpc>
              <a:spcAft>
                <a:spcPts val="800"/>
              </a:spcAft>
              <a:buFont typeface="Wingdings" panose="05000000000000000000" pitchFamily="2" charset="2"/>
              <a:buChar char="ü"/>
            </a:pPr>
            <a:r>
              <a:rPr lang="en-GB"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B Nazanin" panose="00000400000000000000" pitchFamily="2" charset="-78"/>
              </a:rPr>
              <a:t>The glass ceiling metaphor has often been used to describe “the lack of success in women to reach the superior levels of management</a:t>
            </a:r>
            <a:r>
              <a:rPr lang="en-GB" dirty="0" smtClean="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B Nazanin" panose="00000400000000000000" pitchFamily="2" charset="-78"/>
              </a:rPr>
              <a:t>”.</a:t>
            </a:r>
          </a:p>
          <a:p>
            <a:pPr marL="514350" indent="-285750" algn="l" rtl="0">
              <a:lnSpc>
                <a:spcPct val="107000"/>
              </a:lnSpc>
              <a:spcAft>
                <a:spcPts val="800"/>
              </a:spcAft>
              <a:buFont typeface="Wingdings" panose="05000000000000000000" pitchFamily="2" charset="2"/>
              <a:buChar char="ü"/>
            </a:pPr>
            <a:endParaRPr lang="en-GB" sz="1400"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a:p>
            <a:pPr marL="514350" indent="-285750" algn="l" rtl="0">
              <a:lnSpc>
                <a:spcPct val="107000"/>
              </a:lnSpc>
              <a:spcAft>
                <a:spcPts val="800"/>
              </a:spcAft>
              <a:buFont typeface="Wingdings" panose="05000000000000000000" pitchFamily="2" charset="2"/>
              <a:buChar char="ü"/>
            </a:pPr>
            <a:r>
              <a:rPr lang="en-GB"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B Nazanin" panose="00000400000000000000" pitchFamily="2" charset="-78"/>
              </a:rPr>
              <a:t>This term can also be used to indicate the significant gender gap in wages in high levels of wage distribution.</a:t>
            </a:r>
            <a:endParaRPr lang="en-GB" sz="1400"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4644778" y="2230983"/>
            <a:ext cx="7210148" cy="2031325"/>
          </a:xfrm>
          <a:prstGeom prst="rect">
            <a:avLst/>
          </a:prstGeom>
        </p:spPr>
        <p:txBody>
          <a:bodyPr wrap="square">
            <a:spAutoFit/>
          </a:bodyPr>
          <a:lstStyle/>
          <a:p>
            <a:pPr marL="285750" indent="-285750" algn="l" rtl="0">
              <a:buFont typeface="Wingdings" panose="05000000000000000000" pitchFamily="2" charset="2"/>
              <a:buChar char="ü"/>
            </a:pPr>
            <a:r>
              <a:rPr lang="en-GB" dirty="0">
                <a:ln w="0"/>
                <a:effectLst>
                  <a:outerShdw blurRad="38100" dist="19050" dir="2700000" algn="tl" rotWithShape="0">
                    <a:schemeClr val="dk1">
                      <a:alpha val="40000"/>
                    </a:schemeClr>
                  </a:outerShdw>
                </a:effectLst>
              </a:rPr>
              <a:t>The term "sticky floor" is used to describe a discriminatory employment pattern that keeps a certain group of people at the bottom of the job scale</a:t>
            </a:r>
            <a:r>
              <a:rPr lang="en-GB" dirty="0" smtClean="0">
                <a:ln w="0"/>
                <a:effectLst>
                  <a:outerShdw blurRad="38100" dist="19050" dir="2700000" algn="tl" rotWithShape="0">
                    <a:schemeClr val="dk1">
                      <a:alpha val="40000"/>
                    </a:schemeClr>
                  </a:outerShdw>
                </a:effectLst>
              </a:rPr>
              <a:t>.</a:t>
            </a:r>
          </a:p>
          <a:p>
            <a:pPr marL="285750" indent="-285750" algn="l" rtl="0">
              <a:buFont typeface="Wingdings" panose="05000000000000000000" pitchFamily="2" charset="2"/>
              <a:buChar char="ü"/>
            </a:pPr>
            <a:endParaRPr lang="en-GB" dirty="0">
              <a:ln w="0"/>
              <a:effectLst>
                <a:outerShdw blurRad="38100" dist="19050" dir="2700000" algn="tl" rotWithShape="0">
                  <a:schemeClr val="dk1">
                    <a:alpha val="40000"/>
                  </a:schemeClr>
                </a:outerShdw>
              </a:effectLst>
            </a:endParaRPr>
          </a:p>
          <a:p>
            <a:pPr marL="285750" indent="-285750" algn="l" rtl="0">
              <a:buFont typeface="Wingdings" panose="05000000000000000000" pitchFamily="2" charset="2"/>
              <a:buChar char="ü"/>
            </a:pPr>
            <a:r>
              <a:rPr lang="en-GB" dirty="0">
                <a:ln w="0"/>
                <a:effectLst>
                  <a:outerShdw blurRad="38100" dist="19050" dir="2700000" algn="tl" rotWithShape="0">
                    <a:schemeClr val="dk1">
                      <a:alpha val="40000"/>
                    </a:schemeClr>
                  </a:outerShdw>
                </a:effectLst>
              </a:rPr>
              <a:t>It also be used when the gender wage gap is wider in low levels of wage distribution.</a:t>
            </a:r>
          </a:p>
          <a:p>
            <a:pPr marL="285750" indent="-285750" algn="l" rtl="0">
              <a:buFont typeface="Wingdings" panose="05000000000000000000" pitchFamily="2" charset="2"/>
              <a:buChar char="ü"/>
            </a:pPr>
            <a:endParaRPr lang="en-GB"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25690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8"/>
                                        </p:tgtEl>
                                        <p:attrNameLst>
                                          <p:attrName>style.color</p:attrName>
                                        </p:attrNameLst>
                                      </p:cBhvr>
                                      <p:to>
                                        <a:srgbClr val="D8D8D8"/>
                                      </p:to>
                                    </p:animClr>
                                  </p:childTnLst>
                                </p:cTn>
                              </p:par>
                              <p:par>
                                <p:cTn id="7" presetID="3" presetClass="emph" presetSubtype="2" fill="hold" grpId="0" nodeType="withEffect">
                                  <p:stCondLst>
                                    <p:cond delay="0"/>
                                  </p:stCondLst>
                                  <p:childTnLst>
                                    <p:animClr clrSpc="rgb" dir="cw">
                                      <p:cBhvr override="childStyle">
                                        <p:cTn id="8" dur="500" fill="hold"/>
                                        <p:tgtEl>
                                          <p:spTgt spid="9"/>
                                        </p:tgtEl>
                                        <p:attrNameLst>
                                          <p:attrName>style.color</p:attrName>
                                        </p:attrNameLst>
                                      </p:cBhvr>
                                      <p:to>
                                        <a:srgbClr val="D8D8D8"/>
                                      </p:to>
                                    </p:animClr>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grpId="0" nodeType="clickEffect">
                                  <p:stCondLst>
                                    <p:cond delay="0"/>
                                  </p:stCondLst>
                                  <p:childTnLst>
                                    <p:animClr clrSpc="rgb" dir="cw">
                                      <p:cBhvr override="childStyle">
                                        <p:cTn id="16" dur="500" fill="hold"/>
                                        <p:tgtEl>
                                          <p:spTgt spid="7"/>
                                        </p:tgtEl>
                                        <p:attrNameLst>
                                          <p:attrName>style.color</p:attrName>
                                        </p:attrNameLst>
                                      </p:cBhvr>
                                      <p:to>
                                        <a:srgbClr val="D8D8D8"/>
                                      </p:to>
                                    </p:animClr>
                                  </p:childTnLst>
                                </p:cTn>
                              </p:par>
                              <p:par>
                                <p:cTn id="17" presetID="22" presetClass="exit" presetSubtype="8" fill="hold" grpId="1" nodeType="withEffect">
                                  <p:stCondLst>
                                    <p:cond delay="0"/>
                                  </p:stCondLst>
                                  <p:childTnLst>
                                    <p:animEffect transition="out" filter="wipe(left)">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3" presetClass="emph" presetSubtype="2" fill="hold" grpId="1" nodeType="withEffect">
                                  <p:stCondLst>
                                    <p:cond delay="0"/>
                                  </p:stCondLst>
                                  <p:childTnLst>
                                    <p:animClr clrSpc="rgb" dir="cw">
                                      <p:cBhvr override="childStyle">
                                        <p:cTn id="21" dur="500" fill="hold"/>
                                        <p:tgtEl>
                                          <p:spTgt spid="8"/>
                                        </p:tgtEl>
                                        <p:attrNameLst>
                                          <p:attrName>style.color</p:attrName>
                                        </p:attrNameLst>
                                      </p:cBhvr>
                                      <p:to>
                                        <a:srgbClr val="F2B800"/>
                                      </p:to>
                                    </p:animClr>
                                  </p:childTnLst>
                                </p:cTn>
                              </p:par>
                              <p:par>
                                <p:cTn id="22" presetID="2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mph" presetSubtype="2" fill="hold" grpId="2" nodeType="clickEffect">
                                  <p:stCondLst>
                                    <p:cond delay="0"/>
                                  </p:stCondLst>
                                  <p:childTnLst>
                                    <p:animClr clrSpc="rgb" dir="cw">
                                      <p:cBhvr override="childStyle">
                                        <p:cTn id="28" dur="500" fill="hold"/>
                                        <p:tgtEl>
                                          <p:spTgt spid="8"/>
                                        </p:tgtEl>
                                        <p:attrNameLst>
                                          <p:attrName>style.color</p:attrName>
                                        </p:attrNameLst>
                                      </p:cBhvr>
                                      <p:to>
                                        <a:srgbClr val="D8D8D8"/>
                                      </p:to>
                                    </p:animClr>
                                  </p:childTnLst>
                                </p:cTn>
                              </p:par>
                              <p:par>
                                <p:cTn id="29" presetID="3" presetClass="emph" presetSubtype="2" fill="hold" grpId="1" nodeType="withEffect">
                                  <p:stCondLst>
                                    <p:cond delay="0"/>
                                  </p:stCondLst>
                                  <p:childTnLst>
                                    <p:animClr clrSpc="rgb" dir="cw">
                                      <p:cBhvr override="childStyle">
                                        <p:cTn id="30" dur="500" fill="hold"/>
                                        <p:tgtEl>
                                          <p:spTgt spid="9"/>
                                        </p:tgtEl>
                                        <p:attrNameLst>
                                          <p:attrName>style.color</p:attrName>
                                        </p:attrNameLst>
                                      </p:cBhvr>
                                      <p:to>
                                        <a:srgbClr val="F2B800"/>
                                      </p:to>
                                    </p:animClr>
                                  </p:childTnLst>
                                </p:cTn>
                              </p:par>
                              <p:par>
                                <p:cTn id="31" presetID="22" presetClass="exit" presetSubtype="8" fill="hold" grpId="1" nodeType="withEffect">
                                  <p:stCondLst>
                                    <p:cond delay="0"/>
                                  </p:stCondLst>
                                  <p:childTnLst>
                                    <p:animEffect transition="out" filter="wipe(left)">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22" presetClass="entr" presetSubtype="8"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P spid="8" grpId="2"/>
      <p:bldP spid="9" grpId="0"/>
      <p:bldP spid="9" grpId="1"/>
      <p:bldP spid="2" grpId="0"/>
      <p:bldP spid="2" grpId="1"/>
      <p:bldP spid="5" grpId="0"/>
      <p:bldP spid="5" grpId="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0"/>
          </p:nvPr>
        </p:nvSpPr>
        <p:spPr/>
        <p:txBody>
          <a:bodyPr/>
          <a:lstStyle/>
          <a:p>
            <a:fld id="{6004038C-790E-4E1F-AFA3-7A2D322ABF52}" type="slidenum">
              <a:rPr lang="fa-IR" smtClean="0"/>
              <a:pPr/>
              <a:t>6</a:t>
            </a:fld>
            <a:endParaRPr lang="fa-IR" dirty="0"/>
          </a:p>
        </p:txBody>
      </p:sp>
      <p:sp>
        <p:nvSpPr>
          <p:cNvPr id="6" name="Text Placeholder 5"/>
          <p:cNvSpPr>
            <a:spLocks noGrp="1"/>
          </p:cNvSpPr>
          <p:nvPr>
            <p:ph type="body" sz="quarter" idx="21"/>
          </p:nvPr>
        </p:nvSpPr>
        <p:spPr/>
        <p:txBody>
          <a:bodyPr/>
          <a:lstStyle/>
          <a:p>
            <a:r>
              <a:rPr lang="en-US" b="1" dirty="0">
                <a:latin typeface="Arial" panose="020B0604020202020204" pitchFamily="34" charset="0"/>
                <a:cs typeface="Arial" panose="020B0604020202020204" pitchFamily="34" charset="0"/>
              </a:rPr>
              <a:t>H. Taee, M. Shourian</a:t>
            </a:r>
            <a:endParaRPr lang="fa-IR" b="1" dirty="0">
              <a:latin typeface="Arial" panose="020B0604020202020204" pitchFamily="34"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3855" t="1888" r="3737"/>
          <a:stretch/>
        </p:blipFill>
        <p:spPr>
          <a:xfrm>
            <a:off x="8346384" y="1337018"/>
            <a:ext cx="3707225" cy="2781457"/>
          </a:xfrm>
          <a:prstGeom prst="rect">
            <a:avLst/>
          </a:prstGeom>
        </p:spPr>
      </p:pic>
      <p:sp>
        <p:nvSpPr>
          <p:cNvPr id="9" name="Text Placeholder 5"/>
          <p:cNvSpPr>
            <a:spLocks noGrp="1"/>
          </p:cNvSpPr>
          <p:nvPr>
            <p:ph type="body" sz="quarter" idx="13"/>
          </p:nvPr>
        </p:nvSpPr>
        <p:spPr>
          <a:xfrm>
            <a:off x="1689100" y="269559"/>
            <a:ext cx="7745356" cy="817562"/>
          </a:xfrm>
        </p:spPr>
        <p:txBody>
          <a:bodyPr anchor="ctr"/>
          <a:lstStyle/>
          <a:p>
            <a:r>
              <a:rPr lang="en-US" b="1" dirty="0" smtClean="0">
                <a:solidFill>
                  <a:schemeClr val="accent4">
                    <a:lumMod val="60000"/>
                    <a:lumOff val="40000"/>
                  </a:schemeClr>
                </a:solidFill>
              </a:rPr>
              <a:t>Questions</a:t>
            </a:r>
            <a:endParaRPr lang="fa-IR" b="1" dirty="0">
              <a:solidFill>
                <a:schemeClr val="accent4">
                  <a:lumMod val="60000"/>
                  <a:lumOff val="40000"/>
                </a:schemeClr>
              </a:solidFill>
            </a:endParaRPr>
          </a:p>
        </p:txBody>
      </p:sp>
      <p:sp>
        <p:nvSpPr>
          <p:cNvPr id="4" name="Rectangle 3"/>
          <p:cNvSpPr/>
          <p:nvPr/>
        </p:nvSpPr>
        <p:spPr>
          <a:xfrm>
            <a:off x="575244" y="2066026"/>
            <a:ext cx="7340458" cy="1323439"/>
          </a:xfrm>
          <a:prstGeom prst="rect">
            <a:avLst/>
          </a:prstGeom>
        </p:spPr>
        <p:txBody>
          <a:bodyPr wrap="square">
            <a:spAutoFit/>
          </a:bodyPr>
          <a:lstStyle/>
          <a:p>
            <a:pPr marL="342900" indent="-342900" algn="l" rtl="0">
              <a:lnSpc>
                <a:spcPct val="200000"/>
              </a:lnSpc>
              <a:buClr>
                <a:srgbClr val="FF0000"/>
              </a:buClr>
              <a:buFont typeface="Arial" panose="020B0604020202020204" pitchFamily="34" charset="0"/>
              <a:buChar char="•"/>
            </a:pPr>
            <a:r>
              <a:rPr lang="en-GB" sz="2000" dirty="0">
                <a:ln w="0"/>
                <a:effectLst>
                  <a:outerShdw blurRad="38100" dist="19050" dir="2700000" algn="tl" rotWithShape="0">
                    <a:schemeClr val="dk1">
                      <a:alpha val="40000"/>
                    </a:schemeClr>
                  </a:outerShdw>
                </a:effectLst>
              </a:rPr>
              <a:t>Is there a gender wage gap in Iran’s </a:t>
            </a:r>
            <a:r>
              <a:rPr lang="en-GB" sz="2000" dirty="0" err="1">
                <a:ln w="0"/>
                <a:effectLst>
                  <a:outerShdw blurRad="38100" dist="19050" dir="2700000" algn="tl" rotWithShape="0">
                    <a:schemeClr val="dk1">
                      <a:alpha val="40000"/>
                    </a:schemeClr>
                  </a:outerShdw>
                </a:effectLst>
              </a:rPr>
              <a:t>labor</a:t>
            </a:r>
            <a:r>
              <a:rPr lang="en-GB" sz="2000" dirty="0">
                <a:ln w="0"/>
                <a:effectLst>
                  <a:outerShdw blurRad="38100" dist="19050" dir="2700000" algn="tl" rotWithShape="0">
                    <a:schemeClr val="dk1">
                      <a:alpha val="40000"/>
                    </a:schemeClr>
                  </a:outerShdw>
                </a:effectLst>
              </a:rPr>
              <a:t> market?</a:t>
            </a:r>
          </a:p>
          <a:p>
            <a:pPr marL="342900" indent="-342900" algn="l" rtl="0">
              <a:lnSpc>
                <a:spcPct val="200000"/>
              </a:lnSpc>
              <a:buClr>
                <a:srgbClr val="FF0000"/>
              </a:buClr>
              <a:buFont typeface="Arial" panose="020B0604020202020204" pitchFamily="34" charset="0"/>
              <a:buChar char="•"/>
            </a:pPr>
            <a:r>
              <a:rPr lang="en-GB" sz="2000" dirty="0">
                <a:ln w="0"/>
                <a:effectLst>
                  <a:outerShdw blurRad="38100" dist="19050" dir="2700000" algn="tl" rotWithShape="0">
                    <a:schemeClr val="dk1">
                      <a:alpha val="40000"/>
                    </a:schemeClr>
                  </a:outerShdw>
                </a:effectLst>
              </a:rPr>
              <a:t>is there a glass ceiling or a sticky floor in Iran’s </a:t>
            </a:r>
            <a:r>
              <a:rPr lang="en-GB" sz="2000" dirty="0" err="1">
                <a:ln w="0"/>
                <a:effectLst>
                  <a:outerShdw blurRad="38100" dist="19050" dir="2700000" algn="tl" rotWithShape="0">
                    <a:schemeClr val="dk1">
                      <a:alpha val="40000"/>
                    </a:schemeClr>
                  </a:outerShdw>
                </a:effectLst>
              </a:rPr>
              <a:t>labor</a:t>
            </a:r>
            <a:r>
              <a:rPr lang="en-GB" sz="2000" dirty="0">
                <a:ln w="0"/>
                <a:effectLst>
                  <a:outerShdw blurRad="38100" dist="19050" dir="2700000" algn="tl" rotWithShape="0">
                    <a:schemeClr val="dk1">
                      <a:alpha val="40000"/>
                    </a:schemeClr>
                  </a:outerShdw>
                </a:effectLst>
              </a:rPr>
              <a:t> market?</a:t>
            </a:r>
          </a:p>
        </p:txBody>
      </p:sp>
      <p:sp>
        <p:nvSpPr>
          <p:cNvPr id="5" name="Rectangle 4"/>
          <p:cNvSpPr/>
          <p:nvPr/>
        </p:nvSpPr>
        <p:spPr>
          <a:xfrm>
            <a:off x="575244" y="4118475"/>
            <a:ext cx="7340458" cy="2554545"/>
          </a:xfrm>
          <a:prstGeom prst="rect">
            <a:avLst/>
          </a:prstGeom>
        </p:spPr>
        <p:txBody>
          <a:bodyPr wrap="square">
            <a:spAutoFit/>
          </a:bodyPr>
          <a:lstStyle/>
          <a:p>
            <a:pPr marL="285750" indent="-285750" algn="l" rtl="0">
              <a:lnSpc>
                <a:spcPct val="200000"/>
              </a:lnSpc>
              <a:buClr>
                <a:srgbClr val="FF0000"/>
              </a:buClr>
              <a:buFont typeface="Arial" panose="020B0604020202020204" pitchFamily="34" charset="0"/>
              <a:buChar char="•"/>
            </a:pPr>
            <a:r>
              <a:rPr lang="en-GB" sz="2000" dirty="0">
                <a:ln w="0"/>
                <a:effectLst>
                  <a:outerShdw blurRad="38100" dist="19050" dir="2700000" algn="tl" rotWithShape="0">
                    <a:schemeClr val="dk1">
                      <a:alpha val="40000"/>
                    </a:schemeClr>
                  </a:outerShdw>
                </a:effectLst>
              </a:rPr>
              <a:t>There is wage discrimination against women in Iran.</a:t>
            </a:r>
          </a:p>
          <a:p>
            <a:pPr marL="285750" indent="-285750" algn="l" rtl="0">
              <a:lnSpc>
                <a:spcPct val="200000"/>
              </a:lnSpc>
              <a:buClr>
                <a:srgbClr val="FF0000"/>
              </a:buClr>
              <a:buFont typeface="Arial" panose="020B0604020202020204" pitchFamily="34" charset="0"/>
              <a:buChar char="•"/>
            </a:pPr>
            <a:r>
              <a:rPr lang="en-GB" sz="2000" dirty="0">
                <a:ln w="0"/>
                <a:effectLst>
                  <a:outerShdw blurRad="38100" dist="19050" dir="2700000" algn="tl" rotWithShape="0">
                    <a:schemeClr val="dk1">
                      <a:alpha val="40000"/>
                    </a:schemeClr>
                  </a:outerShdw>
                </a:effectLst>
              </a:rPr>
              <a:t>We are facing the glass ceiling effect in Iran’s </a:t>
            </a:r>
            <a:r>
              <a:rPr lang="en-GB" sz="2000" dirty="0" err="1">
                <a:ln w="0"/>
                <a:effectLst>
                  <a:outerShdw blurRad="38100" dist="19050" dir="2700000" algn="tl" rotWithShape="0">
                    <a:schemeClr val="dk1">
                      <a:alpha val="40000"/>
                    </a:schemeClr>
                  </a:outerShdw>
                </a:effectLst>
              </a:rPr>
              <a:t>labor</a:t>
            </a:r>
            <a:r>
              <a:rPr lang="en-GB" sz="2000" dirty="0">
                <a:ln w="0"/>
                <a:effectLst>
                  <a:outerShdw blurRad="38100" dist="19050" dir="2700000" algn="tl" rotWithShape="0">
                    <a:schemeClr val="dk1">
                      <a:alpha val="40000"/>
                    </a:schemeClr>
                  </a:outerShdw>
                </a:effectLst>
              </a:rPr>
              <a:t> market</a:t>
            </a:r>
            <a:r>
              <a:rPr lang="en-GB" sz="2000" dirty="0" smtClean="0">
                <a:ln w="0"/>
                <a:effectLst>
                  <a:outerShdw blurRad="38100" dist="19050" dir="2700000" algn="tl" rotWithShape="0">
                    <a:schemeClr val="dk1">
                      <a:alpha val="40000"/>
                    </a:schemeClr>
                  </a:outerShdw>
                </a:effectLst>
              </a:rPr>
              <a:t>.</a:t>
            </a:r>
          </a:p>
          <a:p>
            <a:pPr marL="285750" indent="-285750" algn="l" rtl="0">
              <a:lnSpc>
                <a:spcPct val="200000"/>
              </a:lnSpc>
              <a:buClr>
                <a:srgbClr val="FF0000"/>
              </a:buClr>
              <a:buFont typeface="Arial" panose="020B0604020202020204" pitchFamily="34" charset="0"/>
              <a:buChar char="•"/>
            </a:pPr>
            <a:r>
              <a:rPr lang="en-GB" sz="2000" dirty="0">
                <a:ln w="0"/>
                <a:effectLst>
                  <a:outerShdw blurRad="38100" dist="19050" dir="2700000" algn="tl" rotWithShape="0">
                    <a:schemeClr val="dk1">
                      <a:alpha val="40000"/>
                    </a:schemeClr>
                  </a:outerShdw>
                </a:effectLst>
              </a:rPr>
              <a:t>Women, in Iran’s </a:t>
            </a:r>
            <a:r>
              <a:rPr lang="en-GB" sz="2000" dirty="0" err="1">
                <a:ln w="0"/>
                <a:effectLst>
                  <a:outerShdw blurRad="38100" dist="19050" dir="2700000" algn="tl" rotWithShape="0">
                    <a:schemeClr val="dk1">
                      <a:alpha val="40000"/>
                    </a:schemeClr>
                  </a:outerShdw>
                </a:effectLst>
              </a:rPr>
              <a:t>labor</a:t>
            </a:r>
            <a:r>
              <a:rPr lang="en-GB" sz="2000" dirty="0">
                <a:ln w="0"/>
                <a:effectLst>
                  <a:outerShdw blurRad="38100" dist="19050" dir="2700000" algn="tl" rotWithShape="0">
                    <a:schemeClr val="dk1">
                      <a:alpha val="40000"/>
                    </a:schemeClr>
                  </a:outerShdw>
                </a:effectLst>
              </a:rPr>
              <a:t> market, are facing a sticky floor effect.</a:t>
            </a:r>
          </a:p>
          <a:p>
            <a:pPr marL="285750" indent="-285750" algn="l" rtl="0">
              <a:lnSpc>
                <a:spcPct val="200000"/>
              </a:lnSpc>
              <a:buClr>
                <a:srgbClr val="FF0000"/>
              </a:buClr>
              <a:buFont typeface="Arial" panose="020B0604020202020204" pitchFamily="34" charset="0"/>
              <a:buChar char="•"/>
            </a:pPr>
            <a:endParaRPr lang="en-GB" sz="2000" dirty="0">
              <a:ln w="0"/>
              <a:effectLst>
                <a:outerShdw blurRad="38100" dist="19050" dir="2700000" algn="tl" rotWithShape="0">
                  <a:schemeClr val="dk1">
                    <a:alpha val="40000"/>
                  </a:schemeClr>
                </a:outerShdw>
              </a:effectLst>
            </a:endParaRPr>
          </a:p>
        </p:txBody>
      </p:sp>
      <p:sp>
        <p:nvSpPr>
          <p:cNvPr id="10" name="Rectangle 9"/>
          <p:cNvSpPr/>
          <p:nvPr/>
        </p:nvSpPr>
        <p:spPr>
          <a:xfrm>
            <a:off x="575244" y="1604361"/>
            <a:ext cx="1473224" cy="461665"/>
          </a:xfrm>
          <a:prstGeom prst="rect">
            <a:avLst/>
          </a:prstGeom>
        </p:spPr>
        <p:txBody>
          <a:bodyPr wrap="none">
            <a:spAutoFit/>
          </a:bodyPr>
          <a:lstStyle/>
          <a:p>
            <a:r>
              <a:rPr lang="en-US" sz="2400" b="1" dirty="0">
                <a:ln w="0"/>
                <a:solidFill>
                  <a:srgbClr val="FF0000"/>
                </a:solidFill>
              </a:rPr>
              <a:t>Questions</a:t>
            </a:r>
            <a:endParaRPr lang="fa-IR" sz="2400" b="1" dirty="0">
              <a:ln w="0"/>
              <a:solidFill>
                <a:srgbClr val="FF0000"/>
              </a:solidFill>
            </a:endParaRPr>
          </a:p>
        </p:txBody>
      </p:sp>
      <p:sp>
        <p:nvSpPr>
          <p:cNvPr id="11" name="Rectangle 10"/>
          <p:cNvSpPr/>
          <p:nvPr/>
        </p:nvSpPr>
        <p:spPr>
          <a:xfrm>
            <a:off x="803255" y="3656810"/>
            <a:ext cx="1604927" cy="461665"/>
          </a:xfrm>
          <a:prstGeom prst="rect">
            <a:avLst/>
          </a:prstGeom>
        </p:spPr>
        <p:txBody>
          <a:bodyPr wrap="none">
            <a:spAutoFit/>
          </a:bodyPr>
          <a:lstStyle/>
          <a:p>
            <a:r>
              <a:rPr lang="en-US" sz="2400" b="1" dirty="0" smtClean="0">
                <a:ln w="0"/>
                <a:solidFill>
                  <a:srgbClr val="FF0000"/>
                </a:solidFill>
              </a:rPr>
              <a:t>Hypothesis</a:t>
            </a:r>
            <a:endParaRPr lang="fa-IR" sz="2400" b="1" dirty="0">
              <a:ln w="0"/>
              <a:solidFill>
                <a:srgbClr val="FF0000"/>
              </a:solidFill>
            </a:endParaRPr>
          </a:p>
        </p:txBody>
      </p:sp>
    </p:spTree>
    <p:extLst>
      <p:ext uri="{BB962C8B-B14F-4D97-AF65-F5344CB8AC3E}">
        <p14:creationId xmlns:p14="http://schemas.microsoft.com/office/powerpoint/2010/main" val="187818626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0" y="1334577"/>
            <a:ext cx="12192000" cy="4817332"/>
          </a:xfrm>
          <a:prstGeom prst="rect">
            <a:avLst/>
          </a:prstGeom>
          <a:gradFill flip="none" rotWithShape="1">
            <a:gsLst>
              <a:gs pos="0">
                <a:schemeClr val="bg1">
                  <a:lumMod val="75000"/>
                </a:schemeClr>
              </a:gs>
              <a:gs pos="18000">
                <a:schemeClr val="bg1">
                  <a:lumMod val="85000"/>
                </a:schemeClr>
              </a:gs>
              <a:gs pos="48000">
                <a:schemeClr val="bg1">
                  <a:lumMod val="85000"/>
                </a:schemeClr>
              </a:gs>
              <a:gs pos="80000">
                <a:schemeClr val="bg1"/>
              </a:gs>
            </a:gsLst>
            <a:lin ang="5400000" scaled="1"/>
            <a:tileRect/>
          </a:gradFill>
          <a:ln>
            <a:noFill/>
          </a:ln>
        </p:spPr>
        <p:style>
          <a:lnRef idx="2">
            <a:schemeClr val="accent3"/>
          </a:lnRef>
          <a:fillRef idx="1">
            <a:schemeClr val="lt1"/>
          </a:fillRef>
          <a:effectRef idx="0">
            <a:schemeClr val="accent3"/>
          </a:effectRef>
          <a:fontRef idx="minor">
            <a:schemeClr val="dk1"/>
          </a:fontRef>
        </p:style>
        <p:txBody>
          <a:bodyPr rtlCol="0" anchor="ctr"/>
          <a:lstStyle/>
          <a:p>
            <a:pPr marL="285750" indent="-285750" algn="ctr">
              <a:buFont typeface="Wingdings" panose="05000000000000000000" pitchFamily="2" charset="2"/>
              <a:buChar char="ü"/>
            </a:pPr>
            <a:endParaRPr lang="en-GB" dirty="0"/>
          </a:p>
        </p:txBody>
      </p:sp>
      <p:sp>
        <p:nvSpPr>
          <p:cNvPr id="2" name="Text Placeholder 1"/>
          <p:cNvSpPr>
            <a:spLocks noGrp="1"/>
          </p:cNvSpPr>
          <p:nvPr>
            <p:ph type="body" sz="quarter" idx="13"/>
          </p:nvPr>
        </p:nvSpPr>
        <p:spPr/>
        <p:txBody>
          <a:bodyPr/>
          <a:lstStyle/>
          <a:p>
            <a:r>
              <a:rPr lang="en-GB" dirty="0">
                <a:latin typeface="+mn-lt"/>
              </a:rPr>
              <a:t>literature review</a:t>
            </a:r>
          </a:p>
        </p:txBody>
      </p:sp>
      <p:sp>
        <p:nvSpPr>
          <p:cNvPr id="4" name="Slide Number Placeholder 3"/>
          <p:cNvSpPr>
            <a:spLocks noGrp="1"/>
          </p:cNvSpPr>
          <p:nvPr>
            <p:ph type="sldNum" sz="quarter" idx="20"/>
          </p:nvPr>
        </p:nvSpPr>
        <p:spPr/>
        <p:txBody>
          <a:bodyPr/>
          <a:lstStyle/>
          <a:p>
            <a:fld id="{6004038C-790E-4E1F-AFA3-7A2D322ABF52}" type="slidenum">
              <a:rPr lang="fa-IR" smtClean="0"/>
              <a:pPr/>
              <a:t>7</a:t>
            </a:fld>
            <a:endParaRPr lang="fa-IR" dirty="0"/>
          </a:p>
        </p:txBody>
      </p:sp>
      <p:grpSp>
        <p:nvGrpSpPr>
          <p:cNvPr id="77" name="Group 76"/>
          <p:cNvGrpSpPr/>
          <p:nvPr/>
        </p:nvGrpSpPr>
        <p:grpSpPr>
          <a:xfrm>
            <a:off x="1472755" y="1399283"/>
            <a:ext cx="9996664" cy="4617904"/>
            <a:chOff x="1541401" y="1431960"/>
            <a:chExt cx="9996664" cy="4617904"/>
          </a:xfrm>
        </p:grpSpPr>
        <p:grpSp>
          <p:nvGrpSpPr>
            <p:cNvPr id="6" name="Group 5"/>
            <p:cNvGrpSpPr/>
            <p:nvPr/>
          </p:nvGrpSpPr>
          <p:grpSpPr>
            <a:xfrm>
              <a:off x="1541401" y="2892284"/>
              <a:ext cx="1787670" cy="1187676"/>
              <a:chOff x="-328342" y="2874615"/>
              <a:chExt cx="1787670" cy="1187676"/>
            </a:xfrm>
          </p:grpSpPr>
          <p:cxnSp>
            <p:nvCxnSpPr>
              <p:cNvPr id="7" name="Straight Arrow Connector 6"/>
              <p:cNvCxnSpPr/>
              <p:nvPr/>
            </p:nvCxnSpPr>
            <p:spPr>
              <a:xfrm flipV="1">
                <a:off x="487485" y="3476305"/>
                <a:ext cx="9764" cy="585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28342" y="2874615"/>
                <a:ext cx="1787670" cy="600164"/>
              </a:xfrm>
              <a:prstGeom prst="rect">
                <a:avLst/>
              </a:prstGeom>
            </p:spPr>
            <p:txBody>
              <a:bodyPr wrap="none">
                <a:spAutoFit/>
              </a:bodyPr>
              <a:lstStyle/>
              <a:p>
                <a:pPr lvl="0" algn="ctr" rtl="1"/>
                <a:r>
                  <a:rPr lang="en-US" sz="1100" b="1" dirty="0" smtClean="0">
                    <a:effectLst>
                      <a:outerShdw blurRad="38100" dist="38100" dir="2700000" algn="tl">
                        <a:srgbClr val="000000">
                          <a:alpha val="43137"/>
                        </a:srgbClr>
                      </a:outerShdw>
                    </a:effectLst>
                    <a:cs typeface="B Nazanin" panose="00000400000000000000" pitchFamily="2" charset="-78"/>
                  </a:rPr>
                  <a:t>1975</a:t>
                </a:r>
                <a:endParaRPr lang="fa-IR" sz="1100" b="1" dirty="0" smtClean="0">
                  <a:effectLst>
                    <a:outerShdw blurRad="38100" dist="38100" dir="2700000" algn="tl">
                      <a:srgbClr val="000000">
                        <a:alpha val="43137"/>
                      </a:srgbClr>
                    </a:outerShdw>
                  </a:effectLst>
                  <a:cs typeface="B Nazanin" panose="00000400000000000000" pitchFamily="2" charset="-78"/>
                </a:endParaRPr>
              </a:p>
              <a:p>
                <a:pPr lvl="0" algn="ctr"/>
                <a:r>
                  <a:rPr lang="en-GB" sz="1100" b="1" dirty="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Gary </a:t>
                </a:r>
                <a:r>
                  <a:rPr lang="en-GB" sz="1100" b="1" dirty="0"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Becker</a:t>
                </a:r>
              </a:p>
              <a:p>
                <a:pPr lvl="0" algn="ctr"/>
                <a:r>
                  <a:rPr lang="en-US" sz="1100" b="1" dirty="0"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Economic of Discrimination</a:t>
                </a:r>
                <a:endParaRPr lang="en-GB" sz="1100" b="1" dirty="0">
                  <a:effectLst>
                    <a:outerShdw blurRad="38100" dist="38100" dir="2700000" algn="tl">
                      <a:srgbClr val="000000">
                        <a:alpha val="43137"/>
                      </a:srgbClr>
                    </a:outerShdw>
                  </a:effectLst>
                  <a:ea typeface="Calibri" panose="020F0502020204030204" pitchFamily="34" charset="0"/>
                  <a:cs typeface="B Nazanin" panose="00000400000000000000" pitchFamily="2" charset="-78"/>
                </a:endParaRPr>
              </a:p>
            </p:txBody>
          </p:sp>
        </p:grpSp>
        <p:grpSp>
          <p:nvGrpSpPr>
            <p:cNvPr id="9" name="Group 8"/>
            <p:cNvGrpSpPr/>
            <p:nvPr/>
          </p:nvGrpSpPr>
          <p:grpSpPr>
            <a:xfrm>
              <a:off x="4003028" y="2854128"/>
              <a:ext cx="1233030" cy="1225832"/>
              <a:chOff x="2133285" y="2836459"/>
              <a:chExt cx="1233030" cy="1225832"/>
            </a:xfrm>
          </p:grpSpPr>
          <p:cxnSp>
            <p:nvCxnSpPr>
              <p:cNvPr id="10" name="Straight Arrow Connector 9"/>
              <p:cNvCxnSpPr/>
              <p:nvPr/>
            </p:nvCxnSpPr>
            <p:spPr>
              <a:xfrm flipV="1">
                <a:off x="2747359" y="3756155"/>
                <a:ext cx="4882" cy="306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133285" y="2836459"/>
                <a:ext cx="1233030" cy="938719"/>
              </a:xfrm>
              <a:prstGeom prst="rect">
                <a:avLst/>
              </a:prstGeom>
            </p:spPr>
            <p:txBody>
              <a:bodyPr wrap="none">
                <a:spAutoFit/>
              </a:bodyPr>
              <a:lstStyle/>
              <a:p>
                <a:pPr lvl="0" algn="ctr" rtl="1"/>
                <a:r>
                  <a:rPr lang="en-US" sz="1100" b="1" dirty="0" smtClean="0">
                    <a:effectLst>
                      <a:outerShdw blurRad="38100" dist="38100" dir="2700000" algn="tl">
                        <a:srgbClr val="000000">
                          <a:alpha val="43137"/>
                        </a:srgbClr>
                      </a:outerShdw>
                    </a:effectLst>
                    <a:cs typeface="B Nazanin" panose="00000400000000000000" pitchFamily="2" charset="-78"/>
                  </a:rPr>
                  <a:t>1973</a:t>
                </a:r>
                <a:endParaRPr lang="fa-IR" sz="1100" b="1" dirty="0" smtClean="0">
                  <a:effectLst>
                    <a:outerShdw blurRad="38100" dist="38100" dir="2700000" algn="tl">
                      <a:srgbClr val="000000">
                        <a:alpha val="43137"/>
                      </a:srgbClr>
                    </a:outerShdw>
                  </a:effectLst>
                  <a:cs typeface="B Nazanin" panose="00000400000000000000" pitchFamily="2" charset="-78"/>
                </a:endParaRPr>
              </a:p>
              <a:p>
                <a:pPr lvl="0" algn="ctr" rtl="1"/>
                <a:r>
                  <a:rPr lang="en-US" sz="1100" b="1" dirty="0" err="1"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oaxaca</a:t>
                </a:r>
                <a:endParaRPr lang="fa-IR" sz="1100" b="1" dirty="0"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endParaRPr>
              </a:p>
              <a:p>
                <a:pPr lvl="0" algn="ctr" rtl="1"/>
                <a:r>
                  <a:rPr lang="en-US" sz="1100" b="1" dirty="0"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Gender gap</a:t>
                </a:r>
              </a:p>
              <a:p>
                <a:pPr lvl="0" algn="ctr" rtl="1"/>
                <a:r>
                  <a:rPr lang="en-US" sz="1100" b="1" dirty="0"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 decomposition in</a:t>
                </a:r>
              </a:p>
              <a:p>
                <a:pPr lvl="0" algn="ctr" rtl="1"/>
                <a:r>
                  <a:rPr lang="en-US" sz="1100" b="1" dirty="0"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 mean wage</a:t>
                </a:r>
                <a:endParaRPr lang="fa-IR" sz="1100" b="1" dirty="0"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endParaRPr>
              </a:p>
            </p:txBody>
          </p:sp>
        </p:grpSp>
        <p:grpSp>
          <p:nvGrpSpPr>
            <p:cNvPr id="12" name="Group 11"/>
            <p:cNvGrpSpPr/>
            <p:nvPr/>
          </p:nvGrpSpPr>
          <p:grpSpPr>
            <a:xfrm>
              <a:off x="3995706" y="4196849"/>
              <a:ext cx="1233031" cy="1504017"/>
              <a:chOff x="2125963" y="4179180"/>
              <a:chExt cx="1233031" cy="1504017"/>
            </a:xfrm>
          </p:grpSpPr>
          <p:cxnSp>
            <p:nvCxnSpPr>
              <p:cNvPr id="13" name="Straight Arrow Connector 12"/>
              <p:cNvCxnSpPr/>
              <p:nvPr/>
            </p:nvCxnSpPr>
            <p:spPr>
              <a:xfrm>
                <a:off x="2742477" y="4179180"/>
                <a:ext cx="9764" cy="585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125963" y="4744478"/>
                <a:ext cx="1233031" cy="938719"/>
              </a:xfrm>
              <a:prstGeom prst="rect">
                <a:avLst/>
              </a:prstGeom>
            </p:spPr>
            <p:txBody>
              <a:bodyPr wrap="none">
                <a:spAutoFit/>
              </a:bodyPr>
              <a:lstStyle/>
              <a:p>
                <a:pPr lvl="0" algn="ctr" rtl="1"/>
                <a:r>
                  <a:rPr lang="en-US" sz="1100" b="1" dirty="0" smtClean="0">
                    <a:effectLst>
                      <a:outerShdw blurRad="38100" dist="38100" dir="2700000" algn="tl">
                        <a:srgbClr val="000000">
                          <a:alpha val="43137"/>
                        </a:srgbClr>
                      </a:outerShdw>
                    </a:effectLst>
                    <a:cs typeface="B Nazanin" panose="00000400000000000000" pitchFamily="2" charset="-78"/>
                  </a:rPr>
                  <a:t>1973</a:t>
                </a:r>
                <a:endParaRPr lang="fa-IR" sz="1100" b="1" dirty="0" smtClean="0">
                  <a:effectLst>
                    <a:outerShdw blurRad="38100" dist="38100" dir="2700000" algn="tl">
                      <a:srgbClr val="000000">
                        <a:alpha val="43137"/>
                      </a:srgbClr>
                    </a:outerShdw>
                  </a:effectLst>
                  <a:cs typeface="B Nazanin" panose="00000400000000000000" pitchFamily="2" charset="-78"/>
                </a:endParaRPr>
              </a:p>
              <a:p>
                <a:pPr lvl="0" algn="ctr" rtl="1"/>
                <a:r>
                  <a:rPr lang="en-US" sz="1100" b="1" dirty="0"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Blinder</a:t>
                </a:r>
              </a:p>
              <a:p>
                <a:pPr lvl="0" algn="ctr"/>
                <a:r>
                  <a:rPr lang="en-US" sz="1100" b="1" dirty="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Gender gap</a:t>
                </a:r>
              </a:p>
              <a:p>
                <a:pPr lvl="0" algn="ctr"/>
                <a:r>
                  <a:rPr lang="en-US" sz="1100" b="1" dirty="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 decomposition in</a:t>
                </a:r>
              </a:p>
              <a:p>
                <a:pPr lvl="0" algn="ctr"/>
                <a:r>
                  <a:rPr lang="en-US" sz="1100" b="1" dirty="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 mean wage</a:t>
                </a:r>
              </a:p>
            </p:txBody>
          </p:sp>
        </p:grpSp>
        <p:grpSp>
          <p:nvGrpSpPr>
            <p:cNvPr id="15" name="Group 14"/>
            <p:cNvGrpSpPr/>
            <p:nvPr/>
          </p:nvGrpSpPr>
          <p:grpSpPr>
            <a:xfrm>
              <a:off x="4633485" y="1960603"/>
              <a:ext cx="1415773" cy="2120309"/>
              <a:chOff x="2763742" y="1942934"/>
              <a:chExt cx="1415773" cy="2120309"/>
            </a:xfrm>
          </p:grpSpPr>
          <p:cxnSp>
            <p:nvCxnSpPr>
              <p:cNvPr id="16" name="Straight Arrow Connector 15"/>
              <p:cNvCxnSpPr/>
              <p:nvPr/>
            </p:nvCxnSpPr>
            <p:spPr>
              <a:xfrm flipV="1">
                <a:off x="3458282" y="2534883"/>
                <a:ext cx="8249" cy="15283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763742" y="1942934"/>
                <a:ext cx="1415773" cy="600164"/>
              </a:xfrm>
              <a:prstGeom prst="rect">
                <a:avLst/>
              </a:prstGeom>
            </p:spPr>
            <p:txBody>
              <a:bodyPr wrap="none">
                <a:spAutoFit/>
              </a:bodyPr>
              <a:lstStyle/>
              <a:p>
                <a:pPr lvl="0" algn="ctr" rtl="1"/>
                <a:r>
                  <a:rPr lang="en-US" sz="1100" b="1" dirty="0" smtClean="0">
                    <a:effectLst>
                      <a:outerShdw blurRad="38100" dist="38100" dir="2700000" algn="tl">
                        <a:srgbClr val="000000">
                          <a:alpha val="43137"/>
                        </a:srgbClr>
                      </a:outerShdw>
                    </a:effectLst>
                    <a:cs typeface="B Nazanin" panose="00000400000000000000" pitchFamily="2" charset="-78"/>
                  </a:rPr>
                  <a:t>1978</a:t>
                </a:r>
                <a:endParaRPr lang="fa-IR" sz="1100" b="1" dirty="0" smtClean="0">
                  <a:effectLst>
                    <a:outerShdw blurRad="38100" dist="38100" dir="2700000" algn="tl">
                      <a:srgbClr val="000000">
                        <a:alpha val="43137"/>
                      </a:srgbClr>
                    </a:outerShdw>
                  </a:effectLst>
                  <a:cs typeface="B Nazanin" panose="00000400000000000000" pitchFamily="2" charset="-78"/>
                </a:endParaRPr>
              </a:p>
              <a:p>
                <a:pPr lvl="0" algn="ctr"/>
                <a:r>
                  <a:rPr lang="en-GB" sz="1100" b="1" dirty="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 </a:t>
                </a:r>
                <a:r>
                  <a:rPr lang="en-GB" sz="1100" b="1" dirty="0" err="1"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Koenker</a:t>
                </a:r>
                <a:r>
                  <a:rPr lang="en-GB" sz="1100" b="1" dirty="0"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 </a:t>
                </a:r>
                <a:r>
                  <a:rPr lang="en-GB" sz="1100" b="1" dirty="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and B</a:t>
                </a:r>
                <a:r>
                  <a:rPr lang="en-GB" sz="1100" b="1" dirty="0"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assett</a:t>
                </a:r>
              </a:p>
              <a:p>
                <a:pPr lvl="0" algn="ctr"/>
                <a:r>
                  <a:rPr lang="en-US" sz="1100" b="1" dirty="0"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Quantile regression</a:t>
                </a:r>
                <a:endParaRPr lang="en-GB" sz="1100" b="1" dirty="0">
                  <a:effectLst>
                    <a:outerShdw blurRad="38100" dist="38100" dir="2700000" algn="tl">
                      <a:srgbClr val="000000">
                        <a:alpha val="43137"/>
                      </a:srgbClr>
                    </a:outerShdw>
                  </a:effectLst>
                  <a:ea typeface="Calibri" panose="020F0502020204030204" pitchFamily="34" charset="0"/>
                  <a:cs typeface="B Nazanin" panose="00000400000000000000" pitchFamily="2" charset="-78"/>
                </a:endParaRPr>
              </a:p>
            </p:txBody>
          </p:sp>
        </p:grpSp>
        <p:grpSp>
          <p:nvGrpSpPr>
            <p:cNvPr id="75" name="Group 74"/>
            <p:cNvGrpSpPr/>
            <p:nvPr/>
          </p:nvGrpSpPr>
          <p:grpSpPr>
            <a:xfrm>
              <a:off x="5186539" y="4177840"/>
              <a:ext cx="1797288" cy="1552952"/>
              <a:chOff x="5186539" y="4177840"/>
              <a:chExt cx="1797288" cy="1552952"/>
            </a:xfrm>
          </p:grpSpPr>
          <p:cxnSp>
            <p:nvCxnSpPr>
              <p:cNvPr id="19" name="Straight Arrow Connector 18"/>
              <p:cNvCxnSpPr/>
              <p:nvPr/>
            </p:nvCxnSpPr>
            <p:spPr>
              <a:xfrm>
                <a:off x="5488676" y="4177840"/>
                <a:ext cx="577810" cy="973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186539" y="5130628"/>
                <a:ext cx="1797288" cy="600164"/>
              </a:xfrm>
              <a:prstGeom prst="rect">
                <a:avLst/>
              </a:prstGeom>
            </p:spPr>
            <p:txBody>
              <a:bodyPr wrap="none">
                <a:spAutoFit/>
              </a:bodyPr>
              <a:lstStyle/>
              <a:p>
                <a:pPr lvl="0" algn="ctr" rtl="1"/>
                <a:r>
                  <a:rPr lang="en-US" sz="1100" b="1" dirty="0" smtClean="0">
                    <a:effectLst>
                      <a:outerShdw blurRad="38100" dist="38100" dir="2700000" algn="tl">
                        <a:srgbClr val="000000">
                          <a:alpha val="43137"/>
                        </a:srgbClr>
                      </a:outerShdw>
                    </a:effectLst>
                    <a:cs typeface="B Nazanin" panose="00000400000000000000" pitchFamily="2" charset="-78"/>
                  </a:rPr>
                  <a:t>1979</a:t>
                </a:r>
                <a:endParaRPr lang="fa-IR" sz="1100" b="1" dirty="0" smtClean="0">
                  <a:effectLst>
                    <a:outerShdw blurRad="38100" dist="38100" dir="2700000" algn="tl">
                      <a:srgbClr val="000000">
                        <a:alpha val="43137"/>
                      </a:srgbClr>
                    </a:outerShdw>
                  </a:effectLst>
                  <a:cs typeface="B Nazanin" panose="00000400000000000000" pitchFamily="2" charset="-78"/>
                </a:endParaRPr>
              </a:p>
              <a:p>
                <a:pPr lvl="0" algn="ctr"/>
                <a:r>
                  <a:rPr lang="en-GB" sz="1100" b="1" dirty="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James Heckman</a:t>
                </a:r>
                <a:endParaRPr lang="fa-IR" sz="1100" b="1" dirty="0"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endParaRPr>
              </a:p>
              <a:p>
                <a:pPr lvl="0" algn="ctr"/>
                <a:r>
                  <a:rPr lang="en-GB" sz="1100" b="1" dirty="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sample selection correction</a:t>
                </a:r>
              </a:p>
            </p:txBody>
          </p:sp>
        </p:grpSp>
        <p:grpSp>
          <p:nvGrpSpPr>
            <p:cNvPr id="24" name="Group 23"/>
            <p:cNvGrpSpPr/>
            <p:nvPr/>
          </p:nvGrpSpPr>
          <p:grpSpPr>
            <a:xfrm>
              <a:off x="6359528" y="4154843"/>
              <a:ext cx="739305" cy="996185"/>
              <a:chOff x="4489785" y="4137174"/>
              <a:chExt cx="739305" cy="996185"/>
            </a:xfrm>
          </p:grpSpPr>
          <p:cxnSp>
            <p:nvCxnSpPr>
              <p:cNvPr id="25" name="Straight Arrow Connector 24"/>
              <p:cNvCxnSpPr/>
              <p:nvPr/>
            </p:nvCxnSpPr>
            <p:spPr>
              <a:xfrm>
                <a:off x="4859435" y="4137174"/>
                <a:ext cx="9764" cy="585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4489785" y="4702472"/>
                <a:ext cx="739305" cy="430887"/>
              </a:xfrm>
              <a:prstGeom prst="rect">
                <a:avLst/>
              </a:prstGeom>
            </p:spPr>
            <p:txBody>
              <a:bodyPr wrap="none">
                <a:spAutoFit/>
              </a:bodyPr>
              <a:lstStyle/>
              <a:p>
                <a:pPr lvl="0" algn="ctr" rtl="1"/>
                <a:r>
                  <a:rPr lang="en-US" sz="1100" b="1" dirty="0" smtClean="0">
                    <a:effectLst>
                      <a:outerShdw blurRad="38100" dist="38100" dir="2700000" algn="tl">
                        <a:srgbClr val="000000">
                          <a:alpha val="43137"/>
                        </a:srgbClr>
                      </a:outerShdw>
                    </a:effectLst>
                    <a:cs typeface="B Nazanin" panose="00000400000000000000" pitchFamily="2" charset="-78"/>
                  </a:rPr>
                  <a:t>1988</a:t>
                </a:r>
              </a:p>
              <a:p>
                <a:pPr lvl="0" algn="ctr" rtl="1"/>
                <a:r>
                  <a:rPr lang="en-US" sz="1100" b="1" dirty="0">
                    <a:effectLst>
                      <a:outerShdw blurRad="38100" dist="38100" dir="2700000" algn="tl">
                        <a:srgbClr val="000000">
                          <a:alpha val="43137"/>
                        </a:srgbClr>
                      </a:outerShdw>
                    </a:effectLst>
                    <a:cs typeface="B Nazanin" panose="00000400000000000000" pitchFamily="2" charset="-78"/>
                  </a:rPr>
                  <a:t>C</a:t>
                </a:r>
                <a:r>
                  <a:rPr lang="en-US" sz="1100" b="1" dirty="0" smtClean="0">
                    <a:effectLst>
                      <a:outerShdw blurRad="38100" dist="38100" dir="2700000" algn="tl">
                        <a:srgbClr val="000000">
                          <a:alpha val="43137"/>
                        </a:srgbClr>
                      </a:outerShdw>
                    </a:effectLst>
                    <a:cs typeface="B Nazanin" panose="00000400000000000000" pitchFamily="2" charset="-78"/>
                  </a:rPr>
                  <a:t>otton, J.</a:t>
                </a:r>
                <a:endParaRPr lang="fa-IR" sz="1100" b="1" dirty="0" smtClean="0">
                  <a:effectLst>
                    <a:outerShdw blurRad="38100" dist="38100" dir="2700000" algn="tl">
                      <a:srgbClr val="000000">
                        <a:alpha val="43137"/>
                      </a:srgbClr>
                    </a:outerShdw>
                  </a:effectLst>
                  <a:cs typeface="B Nazanin" panose="00000400000000000000" pitchFamily="2" charset="-78"/>
                </a:endParaRPr>
              </a:p>
            </p:txBody>
          </p:sp>
        </p:grpSp>
        <p:grpSp>
          <p:nvGrpSpPr>
            <p:cNvPr id="27" name="Group 26"/>
            <p:cNvGrpSpPr/>
            <p:nvPr/>
          </p:nvGrpSpPr>
          <p:grpSpPr>
            <a:xfrm>
              <a:off x="6990345" y="2919909"/>
              <a:ext cx="923651" cy="1181067"/>
              <a:chOff x="5120602" y="2902240"/>
              <a:chExt cx="923651" cy="1181067"/>
            </a:xfrm>
          </p:grpSpPr>
          <p:cxnSp>
            <p:nvCxnSpPr>
              <p:cNvPr id="28" name="Straight Arrow Connector 27"/>
              <p:cNvCxnSpPr/>
              <p:nvPr/>
            </p:nvCxnSpPr>
            <p:spPr>
              <a:xfrm flipH="1" flipV="1">
                <a:off x="5606156" y="3502404"/>
                <a:ext cx="104129" cy="580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120602" y="2902240"/>
                <a:ext cx="923651" cy="600164"/>
              </a:xfrm>
              <a:prstGeom prst="rect">
                <a:avLst/>
              </a:prstGeom>
            </p:spPr>
            <p:txBody>
              <a:bodyPr wrap="none">
                <a:spAutoFit/>
              </a:bodyPr>
              <a:lstStyle/>
              <a:p>
                <a:pPr lvl="0" algn="ctr" rtl="1"/>
                <a:r>
                  <a:rPr lang="en-US" sz="1100" b="1" dirty="0" smtClean="0">
                    <a:effectLst>
                      <a:outerShdw blurRad="38100" dist="38100" dir="2700000" algn="tl">
                        <a:srgbClr val="000000">
                          <a:alpha val="43137"/>
                        </a:srgbClr>
                      </a:outerShdw>
                    </a:effectLst>
                    <a:cs typeface="B Nazanin" panose="00000400000000000000" pitchFamily="2" charset="-78"/>
                  </a:rPr>
                  <a:t>1994</a:t>
                </a:r>
                <a:endParaRPr lang="fa-IR" sz="1100" b="1" dirty="0" smtClean="0">
                  <a:effectLst>
                    <a:outerShdw blurRad="38100" dist="38100" dir="2700000" algn="tl">
                      <a:srgbClr val="000000">
                        <a:alpha val="43137"/>
                      </a:srgbClr>
                    </a:outerShdw>
                  </a:effectLst>
                  <a:cs typeface="B Nazanin" panose="00000400000000000000" pitchFamily="2" charset="-78"/>
                </a:endParaRPr>
              </a:p>
              <a:p>
                <a:pPr lvl="0" algn="ctr"/>
                <a:r>
                  <a:rPr lang="en-GB" sz="1100" b="1" dirty="0" smtClean="0">
                    <a:effectLst>
                      <a:outerShdw blurRad="38100" dist="38100" dir="2700000" algn="tl">
                        <a:srgbClr val="000000">
                          <a:alpha val="43137"/>
                        </a:srgbClr>
                      </a:outerShdw>
                    </a:effectLst>
                    <a:cs typeface="B Nazanin" panose="00000400000000000000" pitchFamily="2" charset="-78"/>
                  </a:rPr>
                  <a:t>Oaxaca, R </a:t>
                </a:r>
                <a:r>
                  <a:rPr lang="en-GB" sz="1100" b="1" dirty="0">
                    <a:effectLst>
                      <a:outerShdw blurRad="38100" dist="38100" dir="2700000" algn="tl">
                        <a:srgbClr val="000000">
                          <a:alpha val="43137"/>
                        </a:srgbClr>
                      </a:outerShdw>
                    </a:effectLst>
                    <a:cs typeface="B Nazanin" panose="00000400000000000000" pitchFamily="2" charset="-78"/>
                  </a:rPr>
                  <a:t>&amp; </a:t>
                </a:r>
                <a:endParaRPr lang="en-GB" sz="1100" b="1" dirty="0" smtClean="0">
                  <a:effectLst>
                    <a:outerShdw blurRad="38100" dist="38100" dir="2700000" algn="tl">
                      <a:srgbClr val="000000">
                        <a:alpha val="43137"/>
                      </a:srgbClr>
                    </a:outerShdw>
                  </a:effectLst>
                  <a:cs typeface="B Nazanin" panose="00000400000000000000" pitchFamily="2" charset="-78"/>
                </a:endParaRPr>
              </a:p>
              <a:p>
                <a:pPr lvl="0" algn="ctr"/>
                <a:r>
                  <a:rPr lang="en-GB" sz="1100" b="1" dirty="0" smtClean="0">
                    <a:effectLst>
                      <a:outerShdw blurRad="38100" dist="38100" dir="2700000" algn="tl">
                        <a:srgbClr val="000000">
                          <a:alpha val="43137"/>
                        </a:srgbClr>
                      </a:outerShdw>
                    </a:effectLst>
                    <a:cs typeface="B Nazanin" panose="00000400000000000000" pitchFamily="2" charset="-78"/>
                  </a:rPr>
                  <a:t>Ransom, M.</a:t>
                </a:r>
                <a:endParaRPr lang="fa-IR" sz="1100" b="1" dirty="0" smtClean="0">
                  <a:effectLst>
                    <a:outerShdw blurRad="38100" dist="38100" dir="2700000" algn="tl">
                      <a:srgbClr val="000000">
                        <a:alpha val="43137"/>
                      </a:srgbClr>
                    </a:outerShdw>
                  </a:effectLst>
                  <a:cs typeface="B Nazanin" panose="00000400000000000000" pitchFamily="2" charset="-78"/>
                </a:endParaRPr>
              </a:p>
            </p:txBody>
          </p:sp>
        </p:grpSp>
        <p:grpSp>
          <p:nvGrpSpPr>
            <p:cNvPr id="30" name="Group 29"/>
            <p:cNvGrpSpPr/>
            <p:nvPr/>
          </p:nvGrpSpPr>
          <p:grpSpPr>
            <a:xfrm>
              <a:off x="7360621" y="1733206"/>
              <a:ext cx="1005403" cy="2375758"/>
              <a:chOff x="5490878" y="1715537"/>
              <a:chExt cx="1005403" cy="2375758"/>
            </a:xfrm>
          </p:grpSpPr>
          <p:cxnSp>
            <p:nvCxnSpPr>
              <p:cNvPr id="31" name="Straight Arrow Connector 30"/>
              <p:cNvCxnSpPr/>
              <p:nvPr/>
            </p:nvCxnSpPr>
            <p:spPr>
              <a:xfrm flipV="1">
                <a:off x="5994531" y="2145561"/>
                <a:ext cx="9525" cy="1945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490878" y="1715537"/>
                <a:ext cx="1005403" cy="430887"/>
              </a:xfrm>
              <a:prstGeom prst="rect">
                <a:avLst/>
              </a:prstGeom>
            </p:spPr>
            <p:txBody>
              <a:bodyPr wrap="none">
                <a:spAutoFit/>
              </a:bodyPr>
              <a:lstStyle/>
              <a:p>
                <a:pPr lvl="0" algn="ctr" rtl="1"/>
                <a:r>
                  <a:rPr lang="en-US" sz="1100" b="1" dirty="0" smtClean="0">
                    <a:effectLst>
                      <a:outerShdw blurRad="38100" dist="38100" dir="2700000" algn="tl">
                        <a:srgbClr val="000000">
                          <a:alpha val="43137"/>
                        </a:srgbClr>
                      </a:outerShdw>
                    </a:effectLst>
                    <a:cs typeface="B Nazanin" panose="00000400000000000000" pitchFamily="2" charset="-78"/>
                  </a:rPr>
                  <a:t>1996</a:t>
                </a:r>
                <a:endParaRPr lang="fa-IR" sz="1100" b="1" dirty="0" smtClean="0">
                  <a:effectLst>
                    <a:outerShdw blurRad="38100" dist="38100" dir="2700000" algn="tl">
                      <a:srgbClr val="000000">
                        <a:alpha val="43137"/>
                      </a:srgbClr>
                    </a:outerShdw>
                  </a:effectLst>
                  <a:cs typeface="B Nazanin" panose="00000400000000000000" pitchFamily="2" charset="-78"/>
                </a:endParaRPr>
              </a:p>
              <a:p>
                <a:pPr lvl="0" algn="ctr"/>
                <a:r>
                  <a:rPr lang="en-GB" sz="1100" b="1" dirty="0" err="1"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Buchinsky</a:t>
                </a:r>
                <a:r>
                  <a:rPr lang="en-GB" sz="1100" b="1" dirty="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 </a:t>
                </a:r>
                <a:r>
                  <a:rPr lang="en-GB" sz="1100" b="1" dirty="0"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M.</a:t>
                </a:r>
                <a:endParaRPr lang="en-GB" sz="1100" b="1" dirty="0">
                  <a:effectLst>
                    <a:outerShdw blurRad="38100" dist="38100" dir="2700000" algn="tl">
                      <a:srgbClr val="000000">
                        <a:alpha val="43137"/>
                      </a:srgbClr>
                    </a:outerShdw>
                  </a:effectLst>
                  <a:ea typeface="Calibri" panose="020F0502020204030204" pitchFamily="34" charset="0"/>
                  <a:cs typeface="B Nazanin" panose="00000400000000000000" pitchFamily="2" charset="-78"/>
                </a:endParaRPr>
              </a:p>
            </p:txBody>
          </p:sp>
        </p:grpSp>
        <p:grpSp>
          <p:nvGrpSpPr>
            <p:cNvPr id="33" name="Group 32"/>
            <p:cNvGrpSpPr/>
            <p:nvPr/>
          </p:nvGrpSpPr>
          <p:grpSpPr>
            <a:xfrm>
              <a:off x="7077327" y="4137621"/>
              <a:ext cx="1005404" cy="996185"/>
              <a:chOff x="5207584" y="4119952"/>
              <a:chExt cx="1005404" cy="996185"/>
            </a:xfrm>
          </p:grpSpPr>
          <p:cxnSp>
            <p:nvCxnSpPr>
              <p:cNvPr id="34" name="Straight Arrow Connector 33"/>
              <p:cNvCxnSpPr/>
              <p:nvPr/>
            </p:nvCxnSpPr>
            <p:spPr>
              <a:xfrm>
                <a:off x="5710284" y="4119952"/>
                <a:ext cx="9764" cy="585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5207584" y="4685250"/>
                <a:ext cx="1005404" cy="430887"/>
              </a:xfrm>
              <a:prstGeom prst="rect">
                <a:avLst/>
              </a:prstGeom>
            </p:spPr>
            <p:txBody>
              <a:bodyPr wrap="none">
                <a:spAutoFit/>
              </a:bodyPr>
              <a:lstStyle/>
              <a:p>
                <a:pPr lvl="0" algn="ctr" rtl="1"/>
                <a:r>
                  <a:rPr lang="en-US" sz="1100" b="1" dirty="0" smtClean="0">
                    <a:effectLst>
                      <a:outerShdw blurRad="38100" dist="38100" dir="2700000" algn="tl">
                        <a:srgbClr val="000000">
                          <a:alpha val="43137"/>
                        </a:srgbClr>
                      </a:outerShdw>
                    </a:effectLst>
                    <a:cs typeface="B Nazanin" panose="00000400000000000000" pitchFamily="2" charset="-78"/>
                  </a:rPr>
                  <a:t>1994</a:t>
                </a:r>
                <a:endParaRPr lang="fa-IR" sz="1100" b="1" dirty="0" smtClean="0">
                  <a:effectLst>
                    <a:outerShdw blurRad="38100" dist="38100" dir="2700000" algn="tl">
                      <a:srgbClr val="000000">
                        <a:alpha val="43137"/>
                      </a:srgbClr>
                    </a:outerShdw>
                  </a:effectLst>
                  <a:cs typeface="B Nazanin" panose="00000400000000000000" pitchFamily="2" charset="-78"/>
                </a:endParaRPr>
              </a:p>
              <a:p>
                <a:pPr lvl="0" algn="ctr"/>
                <a:r>
                  <a:rPr lang="en-GB" sz="1100" b="1" dirty="0" err="1">
                    <a:effectLst>
                      <a:outerShdw blurRad="38100" dist="38100" dir="2700000" algn="tl">
                        <a:srgbClr val="000000">
                          <a:alpha val="43137"/>
                        </a:srgbClr>
                      </a:outerShdw>
                    </a:effectLst>
                    <a:ea typeface="Calibri" panose="020F0502020204030204" pitchFamily="34" charset="0"/>
                    <a:cs typeface="B Nazanin" panose="00000400000000000000" pitchFamily="2" charset="-78"/>
                  </a:rPr>
                  <a:t>Buchinsky</a:t>
                </a:r>
                <a:r>
                  <a:rPr lang="en-GB" sz="1100" b="1" dirty="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 M.</a:t>
                </a:r>
              </a:p>
            </p:txBody>
          </p:sp>
        </p:grpSp>
        <p:grpSp>
          <p:nvGrpSpPr>
            <p:cNvPr id="36" name="Group 35"/>
            <p:cNvGrpSpPr/>
            <p:nvPr/>
          </p:nvGrpSpPr>
          <p:grpSpPr>
            <a:xfrm>
              <a:off x="7682959" y="4154843"/>
              <a:ext cx="1005403" cy="1367602"/>
              <a:chOff x="5813216" y="4137174"/>
              <a:chExt cx="1005403" cy="1367602"/>
            </a:xfrm>
          </p:grpSpPr>
          <p:cxnSp>
            <p:nvCxnSpPr>
              <p:cNvPr id="37" name="Straight Arrow Connector 36"/>
              <p:cNvCxnSpPr/>
              <p:nvPr/>
            </p:nvCxnSpPr>
            <p:spPr>
              <a:xfrm>
                <a:off x="6275936" y="4137174"/>
                <a:ext cx="36075" cy="966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813216" y="5073889"/>
                <a:ext cx="1005403" cy="430887"/>
              </a:xfrm>
              <a:prstGeom prst="rect">
                <a:avLst/>
              </a:prstGeom>
            </p:spPr>
            <p:txBody>
              <a:bodyPr wrap="none">
                <a:spAutoFit/>
              </a:bodyPr>
              <a:lstStyle/>
              <a:p>
                <a:pPr lvl="0" algn="ctr" rtl="1"/>
                <a:r>
                  <a:rPr lang="en-US" sz="1100" b="1" dirty="0" smtClean="0">
                    <a:effectLst>
                      <a:outerShdw blurRad="38100" dist="38100" dir="2700000" algn="tl">
                        <a:srgbClr val="000000">
                          <a:alpha val="43137"/>
                        </a:srgbClr>
                      </a:outerShdw>
                    </a:effectLst>
                    <a:cs typeface="B Nazanin" panose="00000400000000000000" pitchFamily="2" charset="-78"/>
                  </a:rPr>
                  <a:t>1998</a:t>
                </a:r>
                <a:endParaRPr lang="fa-IR" sz="1100" b="1" dirty="0" smtClean="0">
                  <a:effectLst>
                    <a:outerShdw blurRad="38100" dist="38100" dir="2700000" algn="tl">
                      <a:srgbClr val="000000">
                        <a:alpha val="43137"/>
                      </a:srgbClr>
                    </a:outerShdw>
                  </a:effectLst>
                  <a:cs typeface="B Nazanin" panose="00000400000000000000" pitchFamily="2" charset="-78"/>
                </a:endParaRPr>
              </a:p>
              <a:p>
                <a:pPr lvl="0" algn="ctr"/>
                <a:r>
                  <a:rPr lang="en-GB" sz="1100" b="1" dirty="0" err="1">
                    <a:effectLst>
                      <a:outerShdw blurRad="38100" dist="38100" dir="2700000" algn="tl">
                        <a:srgbClr val="000000">
                          <a:alpha val="43137"/>
                        </a:srgbClr>
                      </a:outerShdw>
                    </a:effectLst>
                    <a:ea typeface="Calibri" panose="020F0502020204030204" pitchFamily="34" charset="0"/>
                    <a:cs typeface="B Nazanin" panose="00000400000000000000" pitchFamily="2" charset="-78"/>
                  </a:rPr>
                  <a:t>Buchinsky</a:t>
                </a:r>
                <a:r>
                  <a:rPr lang="en-GB" sz="1100" b="1" dirty="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 M</a:t>
                </a:r>
                <a:r>
                  <a:rPr lang="en-GB" sz="1100" b="1" dirty="0"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a:t>
                </a:r>
                <a:endParaRPr lang="en-GB" sz="1100" b="1" dirty="0">
                  <a:effectLst>
                    <a:outerShdw blurRad="38100" dist="38100" dir="2700000" algn="tl">
                      <a:srgbClr val="000000">
                        <a:alpha val="43137"/>
                      </a:srgbClr>
                    </a:outerShdw>
                  </a:effectLst>
                  <a:ea typeface="Calibri" panose="020F0502020204030204" pitchFamily="34" charset="0"/>
                  <a:cs typeface="B Nazanin" panose="00000400000000000000" pitchFamily="2" charset="-78"/>
                </a:endParaRPr>
              </a:p>
            </p:txBody>
          </p:sp>
        </p:grpSp>
        <p:grpSp>
          <p:nvGrpSpPr>
            <p:cNvPr id="39" name="Group 38"/>
            <p:cNvGrpSpPr/>
            <p:nvPr/>
          </p:nvGrpSpPr>
          <p:grpSpPr>
            <a:xfrm>
              <a:off x="8170835" y="2945925"/>
              <a:ext cx="845104" cy="1168294"/>
              <a:chOff x="6301092" y="2928256"/>
              <a:chExt cx="845104" cy="1168294"/>
            </a:xfrm>
          </p:grpSpPr>
          <p:cxnSp>
            <p:nvCxnSpPr>
              <p:cNvPr id="40" name="Straight Arrow Connector 39"/>
              <p:cNvCxnSpPr/>
              <p:nvPr/>
            </p:nvCxnSpPr>
            <p:spPr>
              <a:xfrm flipV="1">
                <a:off x="6713880" y="3510564"/>
                <a:ext cx="9764" cy="585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6301092" y="2928256"/>
                <a:ext cx="845104" cy="430887"/>
              </a:xfrm>
              <a:prstGeom prst="rect">
                <a:avLst/>
              </a:prstGeom>
            </p:spPr>
            <p:txBody>
              <a:bodyPr wrap="none">
                <a:spAutoFit/>
              </a:bodyPr>
              <a:lstStyle/>
              <a:p>
                <a:pPr lvl="0" algn="ctr" rtl="1"/>
                <a:r>
                  <a:rPr lang="en-US" sz="1100" b="1" dirty="0" smtClean="0">
                    <a:effectLst>
                      <a:outerShdw blurRad="38100" dist="38100" dir="2700000" algn="tl">
                        <a:srgbClr val="000000">
                          <a:alpha val="43137"/>
                        </a:srgbClr>
                      </a:outerShdw>
                    </a:effectLst>
                    <a:cs typeface="B Nazanin" panose="00000400000000000000" pitchFamily="2" charset="-78"/>
                  </a:rPr>
                  <a:t>2001</a:t>
                </a:r>
                <a:endParaRPr lang="fa-IR" sz="1100" b="1" dirty="0" smtClean="0">
                  <a:effectLst>
                    <a:outerShdw blurRad="38100" dist="38100" dir="2700000" algn="tl">
                      <a:srgbClr val="000000">
                        <a:alpha val="43137"/>
                      </a:srgbClr>
                    </a:outerShdw>
                  </a:effectLst>
                  <a:cs typeface="B Nazanin" panose="00000400000000000000" pitchFamily="2" charset="-78"/>
                </a:endParaRPr>
              </a:p>
              <a:p>
                <a:pPr lvl="0" algn="ctr"/>
                <a:r>
                  <a:rPr lang="en-GB" sz="1100" b="1" dirty="0" smtClean="0">
                    <a:effectLst>
                      <a:outerShdw blurRad="38100" dist="38100" dir="2700000" algn="tl">
                        <a:srgbClr val="000000">
                          <a:alpha val="43137"/>
                        </a:srgbClr>
                      </a:outerShdw>
                    </a:effectLst>
                    <a:cs typeface="B Nazanin" panose="00000400000000000000" pitchFamily="2" charset="-78"/>
                  </a:rPr>
                  <a:t>Garcia et al</a:t>
                </a:r>
              </a:p>
            </p:txBody>
          </p:sp>
        </p:grpSp>
        <p:grpSp>
          <p:nvGrpSpPr>
            <p:cNvPr id="42" name="Group 41"/>
            <p:cNvGrpSpPr/>
            <p:nvPr/>
          </p:nvGrpSpPr>
          <p:grpSpPr>
            <a:xfrm>
              <a:off x="8452823" y="4125730"/>
              <a:ext cx="1080745" cy="1165462"/>
              <a:chOff x="6583080" y="4108061"/>
              <a:chExt cx="1080745" cy="1165462"/>
            </a:xfrm>
          </p:grpSpPr>
          <p:cxnSp>
            <p:nvCxnSpPr>
              <p:cNvPr id="43" name="Straight Arrow Connector 42"/>
              <p:cNvCxnSpPr/>
              <p:nvPr/>
            </p:nvCxnSpPr>
            <p:spPr>
              <a:xfrm>
                <a:off x="7123449" y="4108061"/>
                <a:ext cx="9764" cy="585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583080" y="4673359"/>
                <a:ext cx="1080745" cy="600164"/>
              </a:xfrm>
              <a:prstGeom prst="rect">
                <a:avLst/>
              </a:prstGeom>
            </p:spPr>
            <p:txBody>
              <a:bodyPr wrap="none">
                <a:spAutoFit/>
              </a:bodyPr>
              <a:lstStyle/>
              <a:p>
                <a:pPr lvl="0" algn="ctr" rtl="1"/>
                <a:r>
                  <a:rPr lang="en-US" sz="1100" b="1" dirty="0" smtClean="0">
                    <a:effectLst>
                      <a:outerShdw blurRad="38100" dist="38100" dir="2700000" algn="tl">
                        <a:srgbClr val="000000">
                          <a:alpha val="43137"/>
                        </a:srgbClr>
                      </a:outerShdw>
                    </a:effectLst>
                    <a:cs typeface="B Nazanin" panose="00000400000000000000" pitchFamily="2" charset="-78"/>
                  </a:rPr>
                  <a:t>2004</a:t>
                </a:r>
                <a:endParaRPr lang="fa-IR" sz="1100" b="1" dirty="0" smtClean="0">
                  <a:effectLst>
                    <a:outerShdw blurRad="38100" dist="38100" dir="2700000" algn="tl">
                      <a:srgbClr val="000000">
                        <a:alpha val="43137"/>
                      </a:srgbClr>
                    </a:outerShdw>
                  </a:effectLst>
                  <a:cs typeface="B Nazanin" panose="00000400000000000000" pitchFamily="2" charset="-78"/>
                </a:endParaRPr>
              </a:p>
              <a:p>
                <a:pPr lvl="0" algn="ctr"/>
                <a:r>
                  <a:rPr lang="en-GB" sz="1100" b="1" dirty="0" err="1">
                    <a:effectLst>
                      <a:outerShdw blurRad="38100" dist="38100" dir="2700000" algn="tl">
                        <a:srgbClr val="000000">
                          <a:alpha val="43137"/>
                        </a:srgbClr>
                      </a:outerShdw>
                    </a:effectLst>
                    <a:ea typeface="Calibri" panose="020F0502020204030204" pitchFamily="34" charset="0"/>
                    <a:cs typeface="B Nazanin" panose="00000400000000000000" pitchFamily="2" charset="-78"/>
                  </a:rPr>
                  <a:t>Dolado</a:t>
                </a:r>
                <a:r>
                  <a:rPr lang="en-GB" sz="1100" b="1" dirty="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 J.J. </a:t>
                </a:r>
                <a:endParaRPr lang="en-GB" sz="1100" b="1" dirty="0"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endParaRPr>
              </a:p>
              <a:p>
                <a:pPr lvl="0" algn="ctr"/>
                <a:r>
                  <a:rPr lang="en-GB" sz="1100" b="1" dirty="0"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and </a:t>
                </a:r>
                <a:r>
                  <a:rPr lang="en-GB" sz="1100" b="1" dirty="0" err="1">
                    <a:effectLst>
                      <a:outerShdw blurRad="38100" dist="38100" dir="2700000" algn="tl">
                        <a:srgbClr val="000000">
                          <a:alpha val="43137"/>
                        </a:srgbClr>
                      </a:outerShdw>
                    </a:effectLst>
                    <a:ea typeface="Calibri" panose="020F0502020204030204" pitchFamily="34" charset="0"/>
                    <a:cs typeface="B Nazanin" panose="00000400000000000000" pitchFamily="2" charset="-78"/>
                  </a:rPr>
                  <a:t>Llorens</a:t>
                </a:r>
                <a:r>
                  <a:rPr lang="en-GB" sz="1100" b="1" dirty="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 V. </a:t>
                </a:r>
                <a:endParaRPr lang="en-GB" sz="1100" b="1" dirty="0"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endParaRPr>
              </a:p>
            </p:txBody>
          </p:sp>
        </p:grpSp>
        <p:grpSp>
          <p:nvGrpSpPr>
            <p:cNvPr id="45" name="Group 44"/>
            <p:cNvGrpSpPr/>
            <p:nvPr/>
          </p:nvGrpSpPr>
          <p:grpSpPr>
            <a:xfrm>
              <a:off x="8401669" y="2260685"/>
              <a:ext cx="1202573" cy="1840293"/>
              <a:chOff x="6531926" y="2243016"/>
              <a:chExt cx="1202573" cy="1840293"/>
            </a:xfrm>
          </p:grpSpPr>
          <p:cxnSp>
            <p:nvCxnSpPr>
              <p:cNvPr id="46" name="Straight Arrow Connector 45"/>
              <p:cNvCxnSpPr/>
              <p:nvPr/>
            </p:nvCxnSpPr>
            <p:spPr>
              <a:xfrm flipH="1" flipV="1">
                <a:off x="7151574" y="2871632"/>
                <a:ext cx="113903" cy="1211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531926" y="2243016"/>
                <a:ext cx="1202573" cy="600164"/>
              </a:xfrm>
              <a:prstGeom prst="rect">
                <a:avLst/>
              </a:prstGeom>
            </p:spPr>
            <p:txBody>
              <a:bodyPr wrap="none">
                <a:spAutoFit/>
              </a:bodyPr>
              <a:lstStyle/>
              <a:p>
                <a:pPr lvl="0" algn="ctr" rtl="1"/>
                <a:r>
                  <a:rPr lang="en-US" sz="1100" b="1" dirty="0" smtClean="0">
                    <a:effectLst>
                      <a:outerShdw blurRad="38100" dist="38100" dir="2700000" algn="tl">
                        <a:srgbClr val="000000">
                          <a:alpha val="43137"/>
                        </a:srgbClr>
                      </a:outerShdw>
                    </a:effectLst>
                    <a:cs typeface="B Nazanin" panose="00000400000000000000" pitchFamily="2" charset="-78"/>
                  </a:rPr>
                  <a:t>2005</a:t>
                </a:r>
                <a:endParaRPr lang="fa-IR" sz="1100" b="1" dirty="0" smtClean="0">
                  <a:effectLst>
                    <a:outerShdw blurRad="38100" dist="38100" dir="2700000" algn="tl">
                      <a:srgbClr val="000000">
                        <a:alpha val="43137"/>
                      </a:srgbClr>
                    </a:outerShdw>
                  </a:effectLst>
                  <a:cs typeface="B Nazanin" panose="00000400000000000000" pitchFamily="2" charset="-78"/>
                </a:endParaRPr>
              </a:p>
              <a:p>
                <a:pPr lvl="0" algn="ctr"/>
                <a:r>
                  <a:rPr lang="en-GB" sz="1100" b="1" dirty="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Machado, J. A. F</a:t>
                </a:r>
                <a:r>
                  <a:rPr lang="en-GB" sz="1100" b="1" dirty="0"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a:t>
                </a:r>
              </a:p>
              <a:p>
                <a:pPr lvl="0" algn="ctr"/>
                <a:r>
                  <a:rPr lang="en-GB" sz="1100" b="1" dirty="0"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 </a:t>
                </a:r>
                <a:r>
                  <a:rPr lang="en-GB" sz="1100" b="1" dirty="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and J. </a:t>
                </a:r>
                <a:r>
                  <a:rPr lang="en-GB" sz="1100" b="1" dirty="0"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Mata</a:t>
                </a:r>
                <a:endParaRPr lang="en-GB" sz="1100" b="1" dirty="0">
                  <a:effectLst>
                    <a:outerShdw blurRad="38100" dist="38100" dir="2700000" algn="tl">
                      <a:srgbClr val="000000">
                        <a:alpha val="43137"/>
                      </a:srgbClr>
                    </a:outerShdw>
                  </a:effectLst>
                  <a:ea typeface="Calibri" panose="020F0502020204030204" pitchFamily="34" charset="0"/>
                  <a:cs typeface="B Nazanin" panose="00000400000000000000" pitchFamily="2" charset="-78"/>
                </a:endParaRPr>
              </a:p>
            </p:txBody>
          </p:sp>
        </p:grpSp>
        <p:grpSp>
          <p:nvGrpSpPr>
            <p:cNvPr id="72" name="Group 71"/>
            <p:cNvGrpSpPr/>
            <p:nvPr/>
          </p:nvGrpSpPr>
          <p:grpSpPr>
            <a:xfrm>
              <a:off x="8659884" y="4108964"/>
              <a:ext cx="965328" cy="1940900"/>
              <a:chOff x="8659884" y="4108964"/>
              <a:chExt cx="965328" cy="1940900"/>
            </a:xfrm>
          </p:grpSpPr>
          <p:cxnSp>
            <p:nvCxnSpPr>
              <p:cNvPr id="49" name="Straight Arrow Connector 48"/>
              <p:cNvCxnSpPr/>
              <p:nvPr/>
            </p:nvCxnSpPr>
            <p:spPr>
              <a:xfrm>
                <a:off x="9135220" y="4108964"/>
                <a:ext cx="0" cy="1481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8659884" y="5618977"/>
                <a:ext cx="965328" cy="430887"/>
              </a:xfrm>
              <a:prstGeom prst="rect">
                <a:avLst/>
              </a:prstGeom>
            </p:spPr>
            <p:txBody>
              <a:bodyPr wrap="none">
                <a:spAutoFit/>
              </a:bodyPr>
              <a:lstStyle/>
              <a:p>
                <a:pPr lvl="0" algn="ctr" rtl="1"/>
                <a:r>
                  <a:rPr lang="en-US" sz="1100" b="1" dirty="0" smtClean="0">
                    <a:effectLst>
                      <a:outerShdw blurRad="38100" dist="38100" dir="2700000" algn="tl">
                        <a:srgbClr val="000000">
                          <a:alpha val="43137"/>
                        </a:srgbClr>
                      </a:outerShdw>
                    </a:effectLst>
                    <a:cs typeface="B Nazanin" panose="00000400000000000000" pitchFamily="2" charset="-78"/>
                  </a:rPr>
                  <a:t>2005</a:t>
                </a:r>
                <a:endParaRPr lang="fa-IR" sz="1100" b="1" dirty="0" smtClean="0">
                  <a:effectLst>
                    <a:outerShdw blurRad="38100" dist="38100" dir="2700000" algn="tl">
                      <a:srgbClr val="000000">
                        <a:alpha val="43137"/>
                      </a:srgbClr>
                    </a:outerShdw>
                  </a:effectLst>
                  <a:cs typeface="B Nazanin" panose="00000400000000000000" pitchFamily="2" charset="-78"/>
                </a:endParaRPr>
              </a:p>
              <a:p>
                <a:pPr lvl="0" algn="ctr"/>
                <a:r>
                  <a:rPr lang="en-GB" sz="1100" b="1" dirty="0" err="1">
                    <a:effectLst>
                      <a:outerShdw blurRad="38100" dist="38100" dir="2700000" algn="tl">
                        <a:srgbClr val="000000">
                          <a:alpha val="43137"/>
                        </a:srgbClr>
                      </a:outerShdw>
                    </a:effectLst>
                    <a:ea typeface="Calibri" panose="020F0502020204030204" pitchFamily="34" charset="0"/>
                    <a:cs typeface="B Nazanin" panose="00000400000000000000" pitchFamily="2" charset="-78"/>
                  </a:rPr>
                  <a:t>Hiau</a:t>
                </a:r>
                <a:r>
                  <a:rPr lang="en-GB" sz="1100" b="1" dirty="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 </a:t>
                </a:r>
                <a:r>
                  <a:rPr lang="en-GB" sz="1100" b="1" dirty="0" err="1">
                    <a:effectLst>
                      <a:outerShdw blurRad="38100" dist="38100" dir="2700000" algn="tl">
                        <a:srgbClr val="000000">
                          <a:alpha val="43137"/>
                        </a:srgbClr>
                      </a:outerShdw>
                    </a:effectLst>
                    <a:ea typeface="Calibri" panose="020F0502020204030204" pitchFamily="34" charset="0"/>
                    <a:cs typeface="B Nazanin" panose="00000400000000000000" pitchFamily="2" charset="-78"/>
                  </a:rPr>
                  <a:t>Joo</a:t>
                </a:r>
                <a:r>
                  <a:rPr lang="en-GB" sz="1100" b="1" dirty="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 </a:t>
                </a:r>
                <a:r>
                  <a:rPr lang="en-GB" sz="1100" b="1" dirty="0" err="1">
                    <a:effectLst>
                      <a:outerShdw blurRad="38100" dist="38100" dir="2700000" algn="tl">
                        <a:srgbClr val="000000">
                          <a:alpha val="43137"/>
                        </a:srgbClr>
                      </a:outerShdw>
                    </a:effectLst>
                    <a:ea typeface="Calibri" panose="020F0502020204030204" pitchFamily="34" charset="0"/>
                    <a:cs typeface="B Nazanin" panose="00000400000000000000" pitchFamily="2" charset="-78"/>
                  </a:rPr>
                  <a:t>Kee</a:t>
                </a:r>
                <a:r>
                  <a:rPr lang="en-GB" sz="1100" b="1" dirty="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 </a:t>
                </a:r>
                <a:endParaRPr lang="en-GB" sz="1100" b="1" dirty="0"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endParaRPr>
              </a:p>
            </p:txBody>
          </p:sp>
        </p:grpSp>
        <p:grpSp>
          <p:nvGrpSpPr>
            <p:cNvPr id="51" name="Group 50"/>
            <p:cNvGrpSpPr/>
            <p:nvPr/>
          </p:nvGrpSpPr>
          <p:grpSpPr>
            <a:xfrm>
              <a:off x="9028326" y="1510941"/>
              <a:ext cx="1005404" cy="2614793"/>
              <a:chOff x="7158583" y="1493272"/>
              <a:chExt cx="1005404" cy="2614793"/>
            </a:xfrm>
          </p:grpSpPr>
          <p:cxnSp>
            <p:nvCxnSpPr>
              <p:cNvPr id="52" name="Straight Arrow Connector 51"/>
              <p:cNvCxnSpPr/>
              <p:nvPr/>
            </p:nvCxnSpPr>
            <p:spPr>
              <a:xfrm flipH="1" flipV="1">
                <a:off x="7679444" y="2072283"/>
                <a:ext cx="4055" cy="2035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7158583" y="1493272"/>
                <a:ext cx="1005404" cy="430887"/>
              </a:xfrm>
              <a:prstGeom prst="rect">
                <a:avLst/>
              </a:prstGeom>
            </p:spPr>
            <p:txBody>
              <a:bodyPr wrap="none">
                <a:spAutoFit/>
              </a:bodyPr>
              <a:lstStyle/>
              <a:p>
                <a:pPr lvl="0" algn="ctr" rtl="1"/>
                <a:r>
                  <a:rPr lang="en-US" sz="1100" b="1" dirty="0" smtClean="0">
                    <a:effectLst>
                      <a:outerShdw blurRad="38100" dist="38100" dir="2700000" algn="tl">
                        <a:srgbClr val="000000">
                          <a:alpha val="43137"/>
                        </a:srgbClr>
                      </a:outerShdw>
                    </a:effectLst>
                    <a:cs typeface="B Nazanin" panose="00000400000000000000" pitchFamily="2" charset="-78"/>
                  </a:rPr>
                  <a:t>2008</a:t>
                </a:r>
                <a:endParaRPr lang="fa-IR" sz="1100" b="1" dirty="0" smtClean="0">
                  <a:effectLst>
                    <a:outerShdw blurRad="38100" dist="38100" dir="2700000" algn="tl">
                      <a:srgbClr val="000000">
                        <a:alpha val="43137"/>
                      </a:srgbClr>
                    </a:outerShdw>
                  </a:effectLst>
                  <a:cs typeface="B Nazanin" panose="00000400000000000000" pitchFamily="2" charset="-78"/>
                </a:endParaRPr>
              </a:p>
              <a:p>
                <a:pPr lvl="0" algn="ctr"/>
                <a:r>
                  <a:rPr lang="en-GB" sz="1100" b="1" dirty="0" smtClean="0">
                    <a:effectLst>
                      <a:outerShdw blurRad="38100" dist="38100" dir="2700000" algn="tl">
                        <a:srgbClr val="000000">
                          <a:alpha val="43137"/>
                        </a:srgbClr>
                      </a:outerShdw>
                    </a:effectLst>
                    <a:cs typeface="B Nazanin" panose="00000400000000000000" pitchFamily="2" charset="-78"/>
                  </a:rPr>
                  <a:t>Albrecht</a:t>
                </a:r>
                <a:r>
                  <a:rPr lang="en-GB" sz="1100" b="1" dirty="0">
                    <a:effectLst>
                      <a:outerShdw blurRad="38100" dist="38100" dir="2700000" algn="tl">
                        <a:srgbClr val="000000">
                          <a:alpha val="43137"/>
                        </a:srgbClr>
                      </a:outerShdw>
                    </a:effectLst>
                    <a:cs typeface="B Nazanin" panose="00000400000000000000" pitchFamily="2" charset="-78"/>
                  </a:rPr>
                  <a:t> </a:t>
                </a:r>
                <a:r>
                  <a:rPr lang="en-GB" sz="1100" b="1" dirty="0" smtClean="0">
                    <a:effectLst>
                      <a:outerShdw blurRad="38100" dist="38100" dir="2700000" algn="tl">
                        <a:srgbClr val="000000">
                          <a:alpha val="43137"/>
                        </a:srgbClr>
                      </a:outerShdw>
                    </a:effectLst>
                    <a:cs typeface="B Nazanin" panose="00000400000000000000" pitchFamily="2" charset="-78"/>
                  </a:rPr>
                  <a:t> et al</a:t>
                </a:r>
              </a:p>
            </p:txBody>
          </p:sp>
        </p:grpSp>
        <p:grpSp>
          <p:nvGrpSpPr>
            <p:cNvPr id="54" name="Group 53"/>
            <p:cNvGrpSpPr/>
            <p:nvPr/>
          </p:nvGrpSpPr>
          <p:grpSpPr>
            <a:xfrm>
              <a:off x="9340505" y="4163330"/>
              <a:ext cx="1172116" cy="905892"/>
              <a:chOff x="7470762" y="4145660"/>
              <a:chExt cx="1172116" cy="1295728"/>
            </a:xfrm>
          </p:grpSpPr>
          <p:cxnSp>
            <p:nvCxnSpPr>
              <p:cNvPr id="55" name="Straight Arrow Connector 54"/>
              <p:cNvCxnSpPr/>
              <p:nvPr/>
            </p:nvCxnSpPr>
            <p:spPr>
              <a:xfrm>
                <a:off x="7971120" y="4145660"/>
                <a:ext cx="62797" cy="687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7470762" y="4825076"/>
                <a:ext cx="1172116" cy="616312"/>
              </a:xfrm>
              <a:prstGeom prst="rect">
                <a:avLst/>
              </a:prstGeom>
            </p:spPr>
            <p:txBody>
              <a:bodyPr wrap="none">
                <a:spAutoFit/>
              </a:bodyPr>
              <a:lstStyle/>
              <a:p>
                <a:pPr lvl="0" algn="ctr" rtl="1"/>
                <a:r>
                  <a:rPr lang="en-US" sz="1100" b="1" dirty="0" smtClean="0">
                    <a:effectLst>
                      <a:outerShdw blurRad="38100" dist="38100" dir="2700000" algn="tl">
                        <a:srgbClr val="000000">
                          <a:alpha val="43137"/>
                        </a:srgbClr>
                      </a:outerShdw>
                    </a:effectLst>
                    <a:cs typeface="B Nazanin" panose="00000400000000000000" pitchFamily="2" charset="-78"/>
                  </a:rPr>
                  <a:t>2010</a:t>
                </a:r>
                <a:endParaRPr lang="fa-IR" sz="1100" b="1" dirty="0" smtClean="0">
                  <a:effectLst>
                    <a:outerShdw blurRad="38100" dist="38100" dir="2700000" algn="tl">
                      <a:srgbClr val="000000">
                        <a:alpha val="43137"/>
                      </a:srgbClr>
                    </a:outerShdw>
                  </a:effectLst>
                  <a:cs typeface="B Nazanin" panose="00000400000000000000" pitchFamily="2" charset="-78"/>
                </a:endParaRPr>
              </a:p>
              <a:p>
                <a:pPr lvl="0" algn="ctr"/>
                <a:r>
                  <a:rPr lang="en-US" sz="1100" b="1" dirty="0" err="1"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Christofides</a:t>
                </a:r>
                <a:r>
                  <a:rPr lang="en-US" sz="1100" b="1" dirty="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 </a:t>
                </a:r>
                <a:r>
                  <a:rPr lang="en-US" sz="1100" b="1" dirty="0"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et al</a:t>
                </a:r>
              </a:p>
            </p:txBody>
          </p:sp>
        </p:grpSp>
        <p:grpSp>
          <p:nvGrpSpPr>
            <p:cNvPr id="57" name="Group 56"/>
            <p:cNvGrpSpPr/>
            <p:nvPr/>
          </p:nvGrpSpPr>
          <p:grpSpPr>
            <a:xfrm>
              <a:off x="9606653" y="2069973"/>
              <a:ext cx="830676" cy="2031627"/>
              <a:chOff x="7736910" y="2052304"/>
              <a:chExt cx="830676" cy="2031627"/>
            </a:xfrm>
          </p:grpSpPr>
          <p:cxnSp>
            <p:nvCxnSpPr>
              <p:cNvPr id="58" name="Straight Arrow Connector 57"/>
              <p:cNvCxnSpPr/>
              <p:nvPr/>
            </p:nvCxnSpPr>
            <p:spPr>
              <a:xfrm flipV="1">
                <a:off x="7964175" y="2685473"/>
                <a:ext cx="200551" cy="1398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7736910" y="2052304"/>
                <a:ext cx="830676" cy="600164"/>
              </a:xfrm>
              <a:prstGeom prst="rect">
                <a:avLst/>
              </a:prstGeom>
            </p:spPr>
            <p:txBody>
              <a:bodyPr wrap="none">
                <a:spAutoFit/>
              </a:bodyPr>
              <a:lstStyle/>
              <a:p>
                <a:pPr lvl="0" algn="ctr" rtl="1"/>
                <a:r>
                  <a:rPr lang="en-US" sz="1100" b="1" dirty="0" smtClean="0">
                    <a:effectLst>
                      <a:outerShdw blurRad="38100" dist="38100" dir="2700000" algn="tl">
                        <a:srgbClr val="000000">
                          <a:alpha val="43137"/>
                        </a:srgbClr>
                      </a:outerShdw>
                    </a:effectLst>
                    <a:cs typeface="B Nazanin" panose="00000400000000000000" pitchFamily="2" charset="-78"/>
                  </a:rPr>
                  <a:t>2010</a:t>
                </a:r>
                <a:endParaRPr lang="fa-IR" sz="1100" b="1" dirty="0" smtClean="0">
                  <a:effectLst>
                    <a:outerShdw blurRad="38100" dist="38100" dir="2700000" algn="tl">
                      <a:srgbClr val="000000">
                        <a:alpha val="43137"/>
                      </a:srgbClr>
                    </a:outerShdw>
                  </a:effectLst>
                  <a:cs typeface="B Nazanin" panose="00000400000000000000" pitchFamily="2" charset="-78"/>
                </a:endParaRPr>
              </a:p>
              <a:p>
                <a:pPr lvl="0" algn="ctr"/>
                <a:r>
                  <a:rPr lang="es-ES" sz="1100" b="1" dirty="0" err="1"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Badel</a:t>
                </a:r>
                <a:r>
                  <a:rPr lang="es-ES" sz="1100" b="1" dirty="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 A &amp; </a:t>
                </a:r>
                <a:endParaRPr lang="es-ES" sz="1100" b="1" dirty="0"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endParaRPr>
              </a:p>
              <a:p>
                <a:pPr lvl="0" algn="ctr"/>
                <a:r>
                  <a:rPr lang="es-ES" sz="1100" b="1" dirty="0"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Peña, X</a:t>
                </a:r>
                <a:endParaRPr lang="en-GB" sz="1100" b="1" dirty="0">
                  <a:effectLst>
                    <a:outerShdw blurRad="38100" dist="38100" dir="2700000" algn="tl">
                      <a:srgbClr val="000000">
                        <a:alpha val="43137"/>
                      </a:srgbClr>
                    </a:outerShdw>
                  </a:effectLst>
                  <a:ea typeface="Calibri" panose="020F0502020204030204" pitchFamily="34" charset="0"/>
                  <a:cs typeface="B Nazanin" panose="00000400000000000000" pitchFamily="2" charset="-78"/>
                </a:endParaRPr>
              </a:p>
            </p:txBody>
          </p:sp>
        </p:grpSp>
        <p:grpSp>
          <p:nvGrpSpPr>
            <p:cNvPr id="60" name="Group 59"/>
            <p:cNvGrpSpPr/>
            <p:nvPr/>
          </p:nvGrpSpPr>
          <p:grpSpPr>
            <a:xfrm>
              <a:off x="10096750" y="4129155"/>
              <a:ext cx="914032" cy="1775770"/>
              <a:chOff x="8250335" y="4111486"/>
              <a:chExt cx="890588" cy="2937291"/>
            </a:xfrm>
          </p:grpSpPr>
          <p:cxnSp>
            <p:nvCxnSpPr>
              <p:cNvPr id="61" name="Straight Arrow Connector 60"/>
              <p:cNvCxnSpPr/>
              <p:nvPr/>
            </p:nvCxnSpPr>
            <p:spPr>
              <a:xfrm>
                <a:off x="8686106" y="4111486"/>
                <a:ext cx="9525" cy="1945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8250335" y="6056049"/>
                <a:ext cx="890588" cy="992728"/>
              </a:xfrm>
              <a:prstGeom prst="rect">
                <a:avLst/>
              </a:prstGeom>
            </p:spPr>
            <p:txBody>
              <a:bodyPr wrap="none">
                <a:spAutoFit/>
              </a:bodyPr>
              <a:lstStyle/>
              <a:p>
                <a:pPr lvl="0" algn="ctr" rtl="1"/>
                <a:r>
                  <a:rPr lang="en-US" sz="1100" b="1" dirty="0" smtClean="0">
                    <a:effectLst>
                      <a:outerShdw blurRad="38100" dist="38100" dir="2700000" algn="tl">
                        <a:srgbClr val="000000">
                          <a:alpha val="43137"/>
                        </a:srgbClr>
                      </a:outerShdw>
                    </a:effectLst>
                    <a:cs typeface="B Nazanin" panose="00000400000000000000" pitchFamily="2" charset="-78"/>
                  </a:rPr>
                  <a:t>2015</a:t>
                </a:r>
                <a:endParaRPr lang="fa-IR" sz="1100" b="1" dirty="0" smtClean="0">
                  <a:effectLst>
                    <a:outerShdw blurRad="38100" dist="38100" dir="2700000" algn="tl">
                      <a:srgbClr val="000000">
                        <a:alpha val="43137"/>
                      </a:srgbClr>
                    </a:outerShdw>
                  </a:effectLst>
                  <a:cs typeface="B Nazanin" panose="00000400000000000000" pitchFamily="2" charset="-78"/>
                </a:endParaRPr>
              </a:p>
              <a:p>
                <a:pPr lvl="0" algn="ctr"/>
                <a:r>
                  <a:rPr lang="en-GB" sz="1100" b="1" dirty="0"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Khanna et al</a:t>
                </a:r>
              </a:p>
              <a:p>
                <a:pPr lvl="0" algn="ctr"/>
                <a:r>
                  <a:rPr lang="en-US" sz="1100" b="1" dirty="0" smtClean="0">
                    <a:effectLst>
                      <a:outerShdw blurRad="38100" dist="38100" dir="2700000" algn="tl">
                        <a:srgbClr val="000000">
                          <a:alpha val="43137"/>
                        </a:srgbClr>
                      </a:outerShdw>
                    </a:effectLst>
                    <a:ea typeface="Calibri" panose="020F0502020204030204" pitchFamily="34" charset="0"/>
                    <a:cs typeface="B Nazanin" panose="00000400000000000000" pitchFamily="2" charset="-78"/>
                  </a:rPr>
                  <a:t>India</a:t>
                </a:r>
                <a:endParaRPr lang="en-GB" sz="1100" b="1" dirty="0">
                  <a:effectLst>
                    <a:outerShdw blurRad="38100" dist="38100" dir="2700000" algn="tl">
                      <a:srgbClr val="000000">
                        <a:alpha val="43137"/>
                      </a:srgbClr>
                    </a:outerShdw>
                  </a:effectLst>
                  <a:ea typeface="Calibri" panose="020F0502020204030204" pitchFamily="34" charset="0"/>
                  <a:cs typeface="B Nazanin" panose="00000400000000000000" pitchFamily="2" charset="-78"/>
                </a:endParaRPr>
              </a:p>
            </p:txBody>
          </p:sp>
        </p:grpSp>
        <p:sp>
          <p:nvSpPr>
            <p:cNvPr id="63" name="TextBox 62"/>
            <p:cNvSpPr txBox="1"/>
            <p:nvPr/>
          </p:nvSpPr>
          <p:spPr>
            <a:xfrm>
              <a:off x="1920264" y="3739832"/>
              <a:ext cx="9045608" cy="646331"/>
            </a:xfrm>
            <a:prstGeom prst="rect">
              <a:avLst/>
            </a:prstGeom>
            <a:noFill/>
          </p:spPr>
          <p:txBody>
            <a:bodyPr wrap="square" rtlCol="0">
              <a:spAutoFit/>
            </a:bodyPr>
            <a:lstStyle/>
            <a:p>
              <a:pPr algn="ctr"/>
              <a:r>
                <a:rPr lang="fa-IR" sz="3600" dirty="0" smtClean="0">
                  <a:solidFill>
                    <a:schemeClr val="accent1">
                      <a:lumMod val="75000"/>
                    </a:schemeClr>
                  </a:solidFill>
                  <a:cs typeface="B Titr" panose="00000700000000000000" pitchFamily="2" charset="-78"/>
                </a:rPr>
                <a:t>.</a:t>
              </a:r>
              <a:r>
                <a:rPr lang="fa-IR" sz="3600" dirty="0" smtClean="0">
                  <a:cs typeface="B Titr" panose="00000700000000000000" pitchFamily="2" charset="-78"/>
                </a:rPr>
                <a:t>..</a:t>
              </a:r>
              <a:r>
                <a:rPr lang="fa-IR" sz="3600" dirty="0" smtClean="0">
                  <a:solidFill>
                    <a:schemeClr val="accent1">
                      <a:lumMod val="75000"/>
                    </a:schemeClr>
                  </a:solidFill>
                  <a:cs typeface="B Titr" panose="00000700000000000000" pitchFamily="2" charset="-78"/>
                </a:rPr>
                <a:t>.</a:t>
              </a:r>
              <a:r>
                <a:rPr lang="fa-IR" sz="3600" dirty="0" smtClean="0">
                  <a:cs typeface="B Titr" panose="00000700000000000000" pitchFamily="2" charset="-78"/>
                </a:rPr>
                <a:t>.</a:t>
              </a:r>
              <a:r>
                <a:rPr lang="fa-IR" sz="3600" dirty="0" smtClean="0">
                  <a:solidFill>
                    <a:schemeClr val="accent1">
                      <a:lumMod val="75000"/>
                    </a:schemeClr>
                  </a:solidFill>
                  <a:cs typeface="B Titr" panose="00000700000000000000" pitchFamily="2" charset="-78"/>
                </a:rPr>
                <a:t>.</a:t>
              </a:r>
              <a:r>
                <a:rPr lang="fa-IR" sz="3600" dirty="0" smtClean="0">
                  <a:cs typeface="B Titr" panose="00000700000000000000" pitchFamily="2" charset="-78"/>
                </a:rPr>
                <a:t>.</a:t>
              </a:r>
              <a:r>
                <a:rPr lang="fa-IR" sz="3600" dirty="0" smtClean="0">
                  <a:solidFill>
                    <a:schemeClr val="accent1">
                      <a:lumMod val="75000"/>
                    </a:schemeClr>
                  </a:solidFill>
                  <a:cs typeface="B Titr" panose="00000700000000000000" pitchFamily="2" charset="-78"/>
                </a:rPr>
                <a:t>..</a:t>
              </a:r>
              <a:r>
                <a:rPr lang="fa-IR" sz="3600" dirty="0" smtClean="0">
                  <a:cs typeface="B Titr" panose="00000700000000000000" pitchFamily="2" charset="-78"/>
                </a:rPr>
                <a:t>.</a:t>
              </a:r>
              <a:r>
                <a:rPr lang="fa-IR" sz="3600" dirty="0" smtClean="0">
                  <a:solidFill>
                    <a:schemeClr val="accent1">
                      <a:lumMod val="75000"/>
                    </a:schemeClr>
                  </a:solidFill>
                  <a:cs typeface="B Titr" panose="00000700000000000000" pitchFamily="2" charset="-78"/>
                </a:rPr>
                <a:t>..</a:t>
              </a:r>
              <a:r>
                <a:rPr lang="fa-IR" sz="3600" dirty="0" smtClean="0">
                  <a:cs typeface="B Titr" panose="00000700000000000000" pitchFamily="2" charset="-78"/>
                </a:rPr>
                <a:t>..</a:t>
              </a:r>
              <a:r>
                <a:rPr lang="fa-IR" sz="3600" dirty="0" smtClean="0">
                  <a:solidFill>
                    <a:schemeClr val="accent1">
                      <a:lumMod val="75000"/>
                    </a:schemeClr>
                  </a:solidFill>
                  <a:cs typeface="B Titr" panose="00000700000000000000" pitchFamily="2" charset="-78"/>
                </a:rPr>
                <a:t>.</a:t>
              </a:r>
              <a:r>
                <a:rPr lang="fa-IR" sz="3600" dirty="0" smtClean="0">
                  <a:cs typeface="B Titr" panose="00000700000000000000" pitchFamily="2" charset="-78"/>
                </a:rPr>
                <a:t>..</a:t>
              </a:r>
              <a:r>
                <a:rPr lang="fa-IR" sz="3600" dirty="0" smtClean="0">
                  <a:solidFill>
                    <a:schemeClr val="accent1">
                      <a:lumMod val="75000"/>
                    </a:schemeClr>
                  </a:solidFill>
                  <a:cs typeface="B Titr" panose="00000700000000000000" pitchFamily="2" charset="-78"/>
                </a:rPr>
                <a:t>.</a:t>
              </a:r>
              <a:r>
                <a:rPr lang="fa-IR" sz="3600" dirty="0" smtClean="0">
                  <a:cs typeface="B Titr" panose="00000700000000000000" pitchFamily="2" charset="-78"/>
                </a:rPr>
                <a:t>.</a:t>
              </a:r>
              <a:r>
                <a:rPr lang="fa-IR" sz="3600" dirty="0" smtClean="0">
                  <a:solidFill>
                    <a:schemeClr val="accent1">
                      <a:lumMod val="75000"/>
                    </a:schemeClr>
                  </a:solidFill>
                  <a:cs typeface="B Titr" panose="00000700000000000000" pitchFamily="2" charset="-78"/>
                </a:rPr>
                <a:t>.</a:t>
              </a:r>
              <a:r>
                <a:rPr lang="fa-IR" sz="3600" dirty="0" smtClean="0">
                  <a:cs typeface="B Titr" panose="00000700000000000000" pitchFamily="2" charset="-78"/>
                </a:rPr>
                <a:t>.</a:t>
              </a:r>
              <a:r>
                <a:rPr lang="fa-IR" sz="3600" dirty="0" smtClean="0">
                  <a:solidFill>
                    <a:schemeClr val="accent1">
                      <a:lumMod val="75000"/>
                    </a:schemeClr>
                  </a:solidFill>
                  <a:cs typeface="B Titr" panose="00000700000000000000" pitchFamily="2" charset="-78"/>
                </a:rPr>
                <a:t>.</a:t>
              </a:r>
              <a:r>
                <a:rPr lang="fa-IR" sz="3600" dirty="0" smtClean="0">
                  <a:cs typeface="B Titr" panose="00000700000000000000" pitchFamily="2" charset="-78"/>
                </a:rPr>
                <a:t>.....</a:t>
              </a:r>
              <a:r>
                <a:rPr lang="fa-IR" sz="3600" dirty="0" smtClean="0">
                  <a:solidFill>
                    <a:schemeClr val="accent1">
                      <a:lumMod val="75000"/>
                    </a:schemeClr>
                  </a:solidFill>
                  <a:cs typeface="B Titr" panose="00000700000000000000" pitchFamily="2" charset="-78"/>
                </a:rPr>
                <a:t>..</a:t>
              </a:r>
              <a:r>
                <a:rPr lang="fa-IR" sz="3600" dirty="0" smtClean="0">
                  <a:cs typeface="B Titr" panose="00000700000000000000" pitchFamily="2" charset="-78"/>
                </a:rPr>
                <a:t>.......</a:t>
              </a:r>
              <a:r>
                <a:rPr lang="fa-IR" sz="3600" dirty="0" smtClean="0">
                  <a:solidFill>
                    <a:schemeClr val="accent1">
                      <a:lumMod val="75000"/>
                    </a:schemeClr>
                  </a:solidFill>
                  <a:cs typeface="B Titr" panose="00000700000000000000" pitchFamily="2" charset="-78"/>
                </a:rPr>
                <a:t>..</a:t>
              </a:r>
              <a:r>
                <a:rPr lang="fa-IR" sz="3600" dirty="0" smtClean="0">
                  <a:cs typeface="B Titr" panose="00000700000000000000" pitchFamily="2" charset="-78"/>
                </a:rPr>
                <a:t>....</a:t>
              </a:r>
              <a:r>
                <a:rPr lang="fa-IR" sz="3600" dirty="0" smtClean="0">
                  <a:solidFill>
                    <a:schemeClr val="accent1">
                      <a:lumMod val="75000"/>
                    </a:schemeClr>
                  </a:solidFill>
                  <a:cs typeface="B Titr" panose="00000700000000000000" pitchFamily="2" charset="-78"/>
                </a:rPr>
                <a:t>.</a:t>
              </a:r>
              <a:r>
                <a:rPr lang="fa-IR" sz="3600" dirty="0" smtClean="0">
                  <a:cs typeface="B Titr" panose="00000700000000000000" pitchFamily="2" charset="-78"/>
                </a:rPr>
                <a:t>...............</a:t>
              </a:r>
              <a:r>
                <a:rPr lang="fa-IR" sz="3600" dirty="0" smtClean="0">
                  <a:solidFill>
                    <a:schemeClr val="accent1">
                      <a:lumMod val="75000"/>
                    </a:schemeClr>
                  </a:solidFill>
                  <a:cs typeface="B Titr" panose="00000700000000000000" pitchFamily="2" charset="-78"/>
                </a:rPr>
                <a:t>.</a:t>
              </a:r>
              <a:endParaRPr lang="en-GB" sz="2800" dirty="0">
                <a:solidFill>
                  <a:schemeClr val="accent1">
                    <a:lumMod val="75000"/>
                  </a:schemeClr>
                </a:solidFill>
                <a:cs typeface="B Titr" panose="00000700000000000000" pitchFamily="2" charset="-78"/>
              </a:endParaRPr>
            </a:p>
          </p:txBody>
        </p:sp>
        <p:grpSp>
          <p:nvGrpSpPr>
            <p:cNvPr id="64" name="Group 63"/>
            <p:cNvGrpSpPr/>
            <p:nvPr/>
          </p:nvGrpSpPr>
          <p:grpSpPr>
            <a:xfrm>
              <a:off x="10154516" y="1431960"/>
              <a:ext cx="1383549" cy="2669016"/>
              <a:chOff x="7642745" y="2111506"/>
              <a:chExt cx="1383549" cy="1987016"/>
            </a:xfrm>
          </p:grpSpPr>
          <p:cxnSp>
            <p:nvCxnSpPr>
              <p:cNvPr id="65" name="Straight Arrow Connector 64"/>
              <p:cNvCxnSpPr/>
              <p:nvPr/>
            </p:nvCxnSpPr>
            <p:spPr>
              <a:xfrm flipV="1">
                <a:off x="7642745" y="2601365"/>
                <a:ext cx="848182" cy="149715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8040127" y="2111506"/>
                <a:ext cx="986167" cy="446807"/>
              </a:xfrm>
              <a:prstGeom prst="rect">
                <a:avLst/>
              </a:prstGeom>
            </p:spPr>
            <p:txBody>
              <a:bodyPr wrap="none">
                <a:spAutoFit/>
              </a:bodyPr>
              <a:lstStyle/>
              <a:p>
                <a:pPr lvl="0" algn="ctr" rtl="1"/>
                <a:r>
                  <a:rPr lang="en-US" sz="1100" b="1" dirty="0" smtClean="0">
                    <a:effectLst>
                      <a:outerShdw blurRad="38100" dist="38100" dir="2700000" algn="tl">
                        <a:srgbClr val="000000">
                          <a:alpha val="43137"/>
                        </a:srgbClr>
                      </a:outerShdw>
                    </a:effectLst>
                    <a:cs typeface="B Nazanin" panose="00000400000000000000" pitchFamily="2" charset="-78"/>
                  </a:rPr>
                  <a:t>2012</a:t>
                </a:r>
                <a:endParaRPr lang="fa-IR" sz="1100" b="1" dirty="0" smtClean="0">
                  <a:effectLst>
                    <a:outerShdw blurRad="38100" dist="38100" dir="2700000" algn="tl">
                      <a:srgbClr val="000000">
                        <a:alpha val="43137"/>
                      </a:srgbClr>
                    </a:outerShdw>
                  </a:effectLst>
                  <a:cs typeface="B Nazanin" panose="00000400000000000000" pitchFamily="2" charset="-78"/>
                </a:endParaRPr>
              </a:p>
              <a:p>
                <a:pPr lvl="0" algn="ctr" rtl="1"/>
                <a:r>
                  <a:rPr lang="en-US" sz="1100" b="1" dirty="0" err="1" smtClean="0">
                    <a:effectLst>
                      <a:outerShdw blurRad="38100" dist="38100" dir="2700000" algn="tl">
                        <a:srgbClr val="000000">
                          <a:alpha val="43137"/>
                        </a:srgbClr>
                      </a:outerShdw>
                    </a:effectLst>
                    <a:cs typeface="B Nazanin" panose="00000400000000000000" pitchFamily="2" charset="-78"/>
                  </a:rPr>
                  <a:t>Alavian</a:t>
                </a:r>
                <a:r>
                  <a:rPr lang="en-US" sz="1100" b="1" dirty="0" smtClean="0">
                    <a:effectLst>
                      <a:outerShdw blurRad="38100" dist="38100" dir="2700000" algn="tl">
                        <a:srgbClr val="000000">
                          <a:alpha val="43137"/>
                        </a:srgbClr>
                      </a:outerShdw>
                    </a:effectLst>
                    <a:cs typeface="B Nazanin" panose="00000400000000000000" pitchFamily="2" charset="-78"/>
                  </a:rPr>
                  <a:t>, A &amp;</a:t>
                </a:r>
              </a:p>
              <a:p>
                <a:pPr lvl="0" algn="ctr" rtl="1"/>
                <a:r>
                  <a:rPr lang="en-US" sz="1100" b="1" dirty="0" err="1" smtClean="0">
                    <a:effectLst>
                      <a:outerShdw blurRad="38100" dist="38100" dir="2700000" algn="tl">
                        <a:srgbClr val="000000">
                          <a:alpha val="43137"/>
                        </a:srgbClr>
                      </a:outerShdw>
                    </a:effectLst>
                    <a:cs typeface="B Nazanin" panose="00000400000000000000" pitchFamily="2" charset="-78"/>
                  </a:rPr>
                  <a:t>Keshavarz</a:t>
                </a:r>
                <a:r>
                  <a:rPr lang="en-US" sz="1100" b="1" dirty="0" smtClean="0">
                    <a:effectLst>
                      <a:outerShdw blurRad="38100" dist="38100" dir="2700000" algn="tl">
                        <a:srgbClr val="000000">
                          <a:alpha val="43137"/>
                        </a:srgbClr>
                      </a:outerShdw>
                    </a:effectLst>
                    <a:cs typeface="B Nazanin" panose="00000400000000000000" pitchFamily="2" charset="-78"/>
                  </a:rPr>
                  <a:t>, </a:t>
                </a:r>
                <a:r>
                  <a:rPr lang="en-US" sz="1100" b="1" dirty="0" err="1" smtClean="0">
                    <a:effectLst>
                      <a:outerShdw blurRad="38100" dist="38100" dir="2700000" algn="tl">
                        <a:srgbClr val="000000">
                          <a:alpha val="43137"/>
                        </a:srgbClr>
                      </a:outerShdw>
                    </a:effectLst>
                    <a:cs typeface="B Nazanin" panose="00000400000000000000" pitchFamily="2" charset="-78"/>
                  </a:rPr>
                  <a:t>gh</a:t>
                </a:r>
                <a:endParaRPr lang="fa-IR" sz="1100" b="1" dirty="0" smtClean="0">
                  <a:effectLst>
                    <a:outerShdw blurRad="38100" dist="38100" dir="2700000" algn="tl">
                      <a:srgbClr val="000000">
                        <a:alpha val="43137"/>
                      </a:srgbClr>
                    </a:outerShdw>
                  </a:effectLst>
                  <a:cs typeface="B Nazanin" panose="00000400000000000000" pitchFamily="2" charset="-78"/>
                </a:endParaRPr>
              </a:p>
            </p:txBody>
          </p:sp>
        </p:grpSp>
      </p:grpSp>
      <p:pic>
        <p:nvPicPr>
          <p:cNvPr id="79" name="Picture 7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1" y="1426728"/>
            <a:ext cx="1602559" cy="1602559"/>
          </a:xfrm>
          <a:prstGeom prst="rect">
            <a:avLst/>
          </a:prstGeom>
        </p:spPr>
      </p:pic>
      <p:sp>
        <p:nvSpPr>
          <p:cNvPr id="81" name="Text Placeholder 7"/>
          <p:cNvSpPr>
            <a:spLocks noGrp="1"/>
          </p:cNvSpPr>
          <p:nvPr>
            <p:ph type="body" sz="quarter" idx="21"/>
          </p:nvPr>
        </p:nvSpPr>
        <p:spPr/>
        <p:txBody>
          <a:bodyPr/>
          <a:lstStyle/>
          <a:p>
            <a:r>
              <a:rPr lang="en-US" b="1" dirty="0">
                <a:latin typeface="Arial" panose="020B0604020202020204" pitchFamily="34" charset="0"/>
                <a:cs typeface="Arial" panose="020B0604020202020204" pitchFamily="34" charset="0"/>
              </a:rPr>
              <a:t>H. Taee, M. Shourian</a:t>
            </a:r>
            <a:endParaRPr lang="fa-IR" b="1" dirty="0">
              <a:latin typeface="Arial" panose="020B0604020202020204" pitchFamily="34" charset="0"/>
            </a:endParaRPr>
          </a:p>
        </p:txBody>
      </p:sp>
    </p:spTree>
    <p:extLst>
      <p:ext uri="{BB962C8B-B14F-4D97-AF65-F5344CB8AC3E}">
        <p14:creationId xmlns:p14="http://schemas.microsoft.com/office/powerpoint/2010/main" val="357836822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latin typeface="+mn-lt"/>
              </a:rPr>
              <a:t>Data Description</a:t>
            </a:r>
            <a:endParaRPr lang="en-GB" dirty="0">
              <a:latin typeface="+mn-lt"/>
            </a:endParaRPr>
          </a:p>
        </p:txBody>
      </p:sp>
      <p:sp>
        <p:nvSpPr>
          <p:cNvPr id="4" name="Slide Number Placeholder 3"/>
          <p:cNvSpPr>
            <a:spLocks noGrp="1"/>
          </p:cNvSpPr>
          <p:nvPr>
            <p:ph type="sldNum" sz="quarter" idx="20"/>
          </p:nvPr>
        </p:nvSpPr>
        <p:spPr/>
        <p:txBody>
          <a:bodyPr/>
          <a:lstStyle/>
          <a:p>
            <a:fld id="{6004038C-790E-4E1F-AFA3-7A2D322ABF52}" type="slidenum">
              <a:rPr lang="fa-IR" smtClean="0"/>
              <a:pPr/>
              <a:t>8</a:t>
            </a:fld>
            <a:endParaRPr lang="fa-IR" dirty="0"/>
          </a:p>
        </p:txBody>
      </p:sp>
      <p:grpSp>
        <p:nvGrpSpPr>
          <p:cNvPr id="21" name="Group 20"/>
          <p:cNvGrpSpPr/>
          <p:nvPr/>
        </p:nvGrpSpPr>
        <p:grpSpPr>
          <a:xfrm>
            <a:off x="7194036" y="1753463"/>
            <a:ext cx="3916907" cy="515594"/>
            <a:chOff x="4367284" y="1794111"/>
            <a:chExt cx="3916907" cy="515594"/>
          </a:xfrm>
        </p:grpSpPr>
        <p:sp>
          <p:nvSpPr>
            <p:cNvPr id="22" name="Rectangle 21"/>
            <p:cNvSpPr/>
            <p:nvPr/>
          </p:nvSpPr>
          <p:spPr>
            <a:xfrm>
              <a:off x="4676888" y="1794111"/>
              <a:ext cx="3297698" cy="400110"/>
            </a:xfrm>
            <a:prstGeom prst="rect">
              <a:avLst/>
            </a:prstGeom>
          </p:spPr>
          <p:txBody>
            <a:bodyPr wrap="none">
              <a:spAutoFit/>
            </a:bodyPr>
            <a:lstStyle/>
            <a:p>
              <a:r>
                <a:rPr lang="en-GB" sz="2000" dirty="0" smtClean="0">
                  <a:ln w="0"/>
                  <a:effectLst>
                    <a:outerShdw blurRad="38100" dist="19050" dir="2700000" algn="tl" rotWithShape="0">
                      <a:schemeClr val="dk1">
                        <a:alpha val="40000"/>
                      </a:schemeClr>
                    </a:outerShdw>
                  </a:effectLst>
                  <a:cs typeface="B Titr" panose="00000700000000000000" pitchFamily="2" charset="-78"/>
                </a:rPr>
                <a:t>44770  </a:t>
              </a:r>
              <a:r>
                <a:rPr lang="en-GB" sz="2000" dirty="0">
                  <a:ln w="0"/>
                  <a:effectLst>
                    <a:outerShdw blurRad="38100" dist="19050" dir="2700000" algn="tl" rotWithShape="0">
                      <a:schemeClr val="dk1">
                        <a:alpha val="40000"/>
                      </a:schemeClr>
                    </a:outerShdw>
                  </a:effectLst>
                  <a:cs typeface="B Titr" panose="00000700000000000000" pitchFamily="2" charset="-78"/>
                </a:rPr>
                <a:t>individuals aged 18-65</a:t>
              </a:r>
            </a:p>
          </p:txBody>
        </p:sp>
        <p:cxnSp>
          <p:nvCxnSpPr>
            <p:cNvPr id="23" name="Straight Connector 22"/>
            <p:cNvCxnSpPr/>
            <p:nvPr/>
          </p:nvCxnSpPr>
          <p:spPr>
            <a:xfrm>
              <a:off x="4367284" y="2309705"/>
              <a:ext cx="3916907" cy="0"/>
            </a:xfrm>
            <a:prstGeom prst="line">
              <a:avLst/>
            </a:prstGeom>
            <a:ln>
              <a:solidFill>
                <a:srgbClr val="E70012"/>
              </a:solidFill>
            </a:ln>
          </p:spPr>
          <p:style>
            <a:lnRef idx="1">
              <a:schemeClr val="accent1"/>
            </a:lnRef>
            <a:fillRef idx="0">
              <a:schemeClr val="accent1"/>
            </a:fillRef>
            <a:effectRef idx="0">
              <a:schemeClr val="accent1"/>
            </a:effectRef>
            <a:fontRef idx="minor">
              <a:schemeClr val="tx1"/>
            </a:fontRef>
          </p:style>
        </p:cxnSp>
      </p:gr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4036" y="2386380"/>
            <a:ext cx="972593" cy="972593"/>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6663" y="2367503"/>
            <a:ext cx="1010347" cy="1010347"/>
          </a:xfrm>
          <a:prstGeom prst="rect">
            <a:avLst/>
          </a:prstGeom>
        </p:spPr>
      </p:pic>
      <p:sp>
        <p:nvSpPr>
          <p:cNvPr id="26" name="Rectangle 25"/>
          <p:cNvSpPr/>
          <p:nvPr/>
        </p:nvSpPr>
        <p:spPr>
          <a:xfrm>
            <a:off x="7295450" y="3545277"/>
            <a:ext cx="769762" cy="369332"/>
          </a:xfrm>
          <a:prstGeom prst="rect">
            <a:avLst/>
          </a:prstGeom>
        </p:spPr>
        <p:txBody>
          <a:bodyPr wrap="none">
            <a:spAutoFit/>
          </a:bodyPr>
          <a:lstStyle/>
          <a:p>
            <a:r>
              <a:rPr lang="en-US" b="1" dirty="0" smtClean="0">
                <a:ln w="0"/>
                <a:ea typeface="Calibri" panose="020F0502020204030204" pitchFamily="34" charset="0"/>
                <a:cs typeface="B Titr" panose="00000700000000000000" pitchFamily="2" charset="-78"/>
              </a:rPr>
              <a:t>22068</a:t>
            </a:r>
            <a:endParaRPr lang="en-GB" b="1" dirty="0">
              <a:ln w="0"/>
              <a:cs typeface="B Titr" panose="00000700000000000000" pitchFamily="2" charset="-78"/>
            </a:endParaRPr>
          </a:p>
        </p:txBody>
      </p:sp>
      <p:sp>
        <p:nvSpPr>
          <p:cNvPr id="27" name="Rectangle 26"/>
          <p:cNvSpPr/>
          <p:nvPr/>
        </p:nvSpPr>
        <p:spPr>
          <a:xfrm>
            <a:off x="10256953" y="3550131"/>
            <a:ext cx="769762" cy="369332"/>
          </a:xfrm>
          <a:prstGeom prst="rect">
            <a:avLst/>
          </a:prstGeom>
        </p:spPr>
        <p:txBody>
          <a:bodyPr wrap="none">
            <a:spAutoFit/>
          </a:bodyPr>
          <a:lstStyle/>
          <a:p>
            <a:r>
              <a:rPr lang="en-US" b="1" dirty="0" smtClean="0">
                <a:ln w="0"/>
                <a:ea typeface="Calibri" panose="020F0502020204030204" pitchFamily="34" charset="0"/>
                <a:cs typeface="B Titr" panose="00000700000000000000" pitchFamily="2" charset="-78"/>
              </a:rPr>
              <a:t>22702</a:t>
            </a:r>
            <a:endParaRPr lang="en-GB" b="1" dirty="0">
              <a:ln w="0"/>
              <a:cs typeface="B Titr" panose="00000700000000000000" pitchFamily="2" charset="-78"/>
            </a:endParaRPr>
          </a:p>
        </p:txBody>
      </p:sp>
      <p:sp>
        <p:nvSpPr>
          <p:cNvPr id="28" name="Rectangle 27"/>
          <p:cNvSpPr/>
          <p:nvPr/>
        </p:nvSpPr>
        <p:spPr>
          <a:xfrm>
            <a:off x="7353960" y="5198104"/>
            <a:ext cx="652743" cy="369332"/>
          </a:xfrm>
          <a:prstGeom prst="rect">
            <a:avLst/>
          </a:prstGeom>
        </p:spPr>
        <p:txBody>
          <a:bodyPr wrap="none">
            <a:spAutoFit/>
          </a:bodyPr>
          <a:lstStyle/>
          <a:p>
            <a:pPr algn="l" rtl="0"/>
            <a:r>
              <a:rPr lang="en-US" b="1" dirty="0" smtClean="0">
                <a:ln w="0"/>
                <a:ea typeface="Calibri" panose="020F0502020204030204" pitchFamily="34" charset="0"/>
                <a:cs typeface="B Titr" panose="00000700000000000000" pitchFamily="2" charset="-78"/>
              </a:rPr>
              <a:t>1388</a:t>
            </a:r>
            <a:endParaRPr lang="en-GB" b="1" dirty="0">
              <a:ln w="0"/>
              <a:cs typeface="B Titr" panose="00000700000000000000" pitchFamily="2" charset="-78"/>
            </a:endParaRPr>
          </a:p>
        </p:txBody>
      </p:sp>
      <p:sp>
        <p:nvSpPr>
          <p:cNvPr id="29" name="Rectangle 28"/>
          <p:cNvSpPr/>
          <p:nvPr/>
        </p:nvSpPr>
        <p:spPr>
          <a:xfrm>
            <a:off x="10315463" y="5198104"/>
            <a:ext cx="652743" cy="369332"/>
          </a:xfrm>
          <a:prstGeom prst="rect">
            <a:avLst/>
          </a:prstGeom>
        </p:spPr>
        <p:txBody>
          <a:bodyPr wrap="none">
            <a:spAutoFit/>
          </a:bodyPr>
          <a:lstStyle/>
          <a:p>
            <a:pPr algn="l" rtl="0"/>
            <a:r>
              <a:rPr lang="en-US" b="1" dirty="0" smtClean="0">
                <a:ln w="0"/>
                <a:ea typeface="Calibri" panose="020F0502020204030204" pitchFamily="34" charset="0"/>
                <a:cs typeface="B Titr" panose="00000700000000000000" pitchFamily="2" charset="-78"/>
              </a:rPr>
              <a:t>9943</a:t>
            </a:r>
            <a:endParaRPr lang="en-GB" b="1" dirty="0">
              <a:ln w="0"/>
              <a:cs typeface="B Titr" panose="00000700000000000000" pitchFamily="2" charset="-78"/>
            </a:endParaRPr>
          </a:p>
        </p:txBody>
      </p:sp>
      <p:cxnSp>
        <p:nvCxnSpPr>
          <p:cNvPr id="30" name="Straight Arrow Connector 29"/>
          <p:cNvCxnSpPr/>
          <p:nvPr/>
        </p:nvCxnSpPr>
        <p:spPr>
          <a:xfrm>
            <a:off x="10641836" y="4721764"/>
            <a:ext cx="0" cy="332037"/>
          </a:xfrm>
          <a:prstGeom prst="straightConnector1">
            <a:avLst/>
          </a:prstGeom>
          <a:ln w="28575">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sp>
        <p:nvSpPr>
          <p:cNvPr id="31" name="Rectangle 30"/>
          <p:cNvSpPr/>
          <p:nvPr/>
        </p:nvSpPr>
        <p:spPr>
          <a:xfrm>
            <a:off x="10323479" y="4244965"/>
            <a:ext cx="636713" cy="369332"/>
          </a:xfrm>
          <a:prstGeom prst="rect">
            <a:avLst/>
          </a:prstGeom>
        </p:spPr>
        <p:txBody>
          <a:bodyPr wrap="none">
            <a:spAutoFit/>
          </a:bodyPr>
          <a:lstStyle/>
          <a:p>
            <a:r>
              <a:rPr lang="en-US" b="1" dirty="0" smtClean="0">
                <a:ln w="0"/>
                <a:solidFill>
                  <a:srgbClr val="FF0000"/>
                </a:solidFill>
                <a:ea typeface="Calibri" panose="020F0502020204030204" pitchFamily="34" charset="0"/>
                <a:cs typeface="B Titr" panose="00000700000000000000" pitchFamily="2" charset="-78"/>
              </a:rPr>
              <a:t>% 43</a:t>
            </a:r>
            <a:endParaRPr lang="en-GB" b="1" dirty="0">
              <a:ln w="0"/>
              <a:solidFill>
                <a:srgbClr val="FF0000"/>
              </a:solidFill>
              <a:cs typeface="B Titr" panose="00000700000000000000" pitchFamily="2" charset="-78"/>
            </a:endParaRPr>
          </a:p>
        </p:txBody>
      </p:sp>
      <p:cxnSp>
        <p:nvCxnSpPr>
          <p:cNvPr id="32" name="Straight Arrow Connector 31"/>
          <p:cNvCxnSpPr/>
          <p:nvPr/>
        </p:nvCxnSpPr>
        <p:spPr>
          <a:xfrm>
            <a:off x="7680332" y="4721764"/>
            <a:ext cx="0" cy="332037"/>
          </a:xfrm>
          <a:prstGeom prst="straightConnector1">
            <a:avLst/>
          </a:prstGeom>
          <a:ln w="28575">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sp>
        <p:nvSpPr>
          <p:cNvPr id="33" name="Rectangle 32"/>
          <p:cNvSpPr/>
          <p:nvPr/>
        </p:nvSpPr>
        <p:spPr>
          <a:xfrm>
            <a:off x="7420485" y="4244965"/>
            <a:ext cx="519694" cy="369332"/>
          </a:xfrm>
          <a:prstGeom prst="rect">
            <a:avLst/>
          </a:prstGeom>
        </p:spPr>
        <p:txBody>
          <a:bodyPr wrap="none">
            <a:spAutoFit/>
          </a:bodyPr>
          <a:lstStyle/>
          <a:p>
            <a:r>
              <a:rPr lang="en-US" b="1" dirty="0" smtClean="0">
                <a:ln w="0"/>
                <a:solidFill>
                  <a:srgbClr val="FF0000"/>
                </a:solidFill>
                <a:ea typeface="Calibri" panose="020F0502020204030204" pitchFamily="34" charset="0"/>
                <a:cs typeface="B Titr" panose="00000700000000000000" pitchFamily="2" charset="-78"/>
              </a:rPr>
              <a:t>% 6</a:t>
            </a:r>
            <a:endParaRPr lang="en-GB" b="1" dirty="0">
              <a:ln w="0"/>
              <a:solidFill>
                <a:srgbClr val="FF0000"/>
              </a:solidFill>
              <a:cs typeface="B Titr" panose="00000700000000000000" pitchFamily="2" charset="-78"/>
            </a:endParaRPr>
          </a:p>
        </p:txBody>
      </p:sp>
      <p:sp>
        <p:nvSpPr>
          <p:cNvPr id="35" name="Text Placeholder 7"/>
          <p:cNvSpPr>
            <a:spLocks noGrp="1"/>
          </p:cNvSpPr>
          <p:nvPr>
            <p:ph type="body" sz="quarter" idx="21"/>
          </p:nvPr>
        </p:nvSpPr>
        <p:spPr/>
        <p:txBody>
          <a:bodyPr/>
          <a:lstStyle/>
          <a:p>
            <a:r>
              <a:rPr lang="en-US" b="1" dirty="0">
                <a:latin typeface="Arial" panose="020B0604020202020204" pitchFamily="34" charset="0"/>
                <a:cs typeface="Arial" panose="020B0604020202020204" pitchFamily="34" charset="0"/>
              </a:rPr>
              <a:t>H. Taee, M. Shourian</a:t>
            </a:r>
            <a:endParaRPr lang="fa-IR" b="1" dirty="0">
              <a:latin typeface="Arial" panose="020B0604020202020204" pitchFamily="34" charset="0"/>
            </a:endParaRPr>
          </a:p>
        </p:txBody>
      </p:sp>
      <p:sp>
        <p:nvSpPr>
          <p:cNvPr id="3" name="Rectangle 2"/>
          <p:cNvSpPr/>
          <p:nvPr/>
        </p:nvSpPr>
        <p:spPr>
          <a:xfrm>
            <a:off x="495869" y="3376000"/>
            <a:ext cx="5427260" cy="707886"/>
          </a:xfrm>
          <a:prstGeom prst="rect">
            <a:avLst/>
          </a:prstGeom>
        </p:spPr>
        <p:txBody>
          <a:bodyPr wrap="square">
            <a:spAutoFit/>
          </a:bodyPr>
          <a:lstStyle/>
          <a:p>
            <a:pPr marL="285750" indent="-285750" algn="l" rtl="0">
              <a:buFont typeface="Wingdings" panose="05000000000000000000" pitchFamily="2" charset="2"/>
              <a:buChar char="Ø"/>
            </a:pPr>
            <a:r>
              <a:rPr lang="en-GB" sz="2000" dirty="0">
                <a:ln w="0"/>
                <a:effectLst>
                  <a:outerShdw blurRad="38100" dist="19050" dir="2700000" algn="tl" rotWithShape="0">
                    <a:schemeClr val="dk1">
                      <a:alpha val="40000"/>
                    </a:schemeClr>
                  </a:outerShdw>
                </a:effectLst>
              </a:rPr>
              <a:t>the Household Expenditure and Income Survey data for </a:t>
            </a:r>
            <a:r>
              <a:rPr lang="en-GB" sz="2000" dirty="0" smtClean="0">
                <a:ln w="0"/>
                <a:effectLst>
                  <a:outerShdw blurRad="38100" dist="19050" dir="2700000" algn="tl" rotWithShape="0">
                    <a:schemeClr val="dk1">
                      <a:alpha val="40000"/>
                    </a:schemeClr>
                  </a:outerShdw>
                </a:effectLst>
              </a:rPr>
              <a:t>the year 2014.</a:t>
            </a:r>
            <a:endParaRPr lang="en-GB" sz="20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8002367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latin typeface="+mn-lt"/>
              </a:rPr>
              <a:t>Methodology</a:t>
            </a:r>
          </a:p>
        </p:txBody>
      </p:sp>
      <p:sp>
        <p:nvSpPr>
          <p:cNvPr id="4" name="Slide Number Placeholder 3"/>
          <p:cNvSpPr>
            <a:spLocks noGrp="1"/>
          </p:cNvSpPr>
          <p:nvPr>
            <p:ph type="sldNum" sz="quarter" idx="20"/>
          </p:nvPr>
        </p:nvSpPr>
        <p:spPr/>
        <p:txBody>
          <a:bodyPr/>
          <a:lstStyle/>
          <a:p>
            <a:fld id="{6004038C-790E-4E1F-AFA3-7A2D322ABF52}" type="slidenum">
              <a:rPr lang="fa-IR" smtClean="0"/>
              <a:pPr/>
              <a:t>9</a:t>
            </a:fld>
            <a:endParaRPr lang="fa-IR" dirty="0"/>
          </a:p>
        </p:txBody>
      </p:sp>
      <p:sp>
        <p:nvSpPr>
          <p:cNvPr id="5" name="Text Placeholder 4"/>
          <p:cNvSpPr>
            <a:spLocks noGrp="1"/>
          </p:cNvSpPr>
          <p:nvPr>
            <p:ph type="body" sz="quarter" idx="21"/>
          </p:nvPr>
        </p:nvSpPr>
        <p:spPr/>
        <p:txBody>
          <a:bodyPr/>
          <a:lstStyle/>
          <a:p>
            <a:r>
              <a:rPr lang="en-US" b="1" dirty="0">
                <a:latin typeface="Arial" panose="020B0604020202020204" pitchFamily="34" charset="0"/>
                <a:cs typeface="Arial" panose="020B0604020202020204" pitchFamily="34" charset="0"/>
              </a:rPr>
              <a:t>H. Taee, M. Shourian</a:t>
            </a:r>
            <a:endParaRPr lang="fa-IR" b="1" dirty="0">
              <a:latin typeface="Arial" panose="020B0604020202020204" pitchFamily="34" charset="0"/>
            </a:endParaRPr>
          </a:p>
        </p:txBody>
      </p:sp>
      <p:grpSp>
        <p:nvGrpSpPr>
          <p:cNvPr id="6" name="Group 5"/>
          <p:cNvGrpSpPr/>
          <p:nvPr/>
        </p:nvGrpSpPr>
        <p:grpSpPr>
          <a:xfrm>
            <a:off x="9209828" y="3559852"/>
            <a:ext cx="2861667" cy="2416015"/>
            <a:chOff x="8993259" y="2426056"/>
            <a:chExt cx="2861667" cy="2416015"/>
          </a:xfrm>
        </p:grpSpPr>
        <p:sp>
          <p:nvSpPr>
            <p:cNvPr id="50" name="Hexagon 49"/>
            <p:cNvSpPr/>
            <p:nvPr/>
          </p:nvSpPr>
          <p:spPr>
            <a:xfrm>
              <a:off x="8993259" y="2426056"/>
              <a:ext cx="2861667" cy="2416015"/>
            </a:xfrm>
            <a:prstGeom prst="hexagon">
              <a:avLst/>
            </a:prstGeom>
            <a:solidFill>
              <a:srgbClr val="7C9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9136868" y="2756900"/>
              <a:ext cx="2574448" cy="1754326"/>
            </a:xfrm>
            <a:prstGeom prst="rect">
              <a:avLst/>
            </a:prstGeom>
          </p:spPr>
          <p:txBody>
            <a:bodyPr wrap="square">
              <a:spAutoFit/>
            </a:bodyPr>
            <a:lstStyle/>
            <a:p>
              <a:pPr algn="ctr">
                <a:lnSpc>
                  <a:spcPct val="150000"/>
                </a:lnSpc>
              </a:pPr>
              <a:r>
                <a:rPr lang="en-GB" sz="2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panose="020F0502020204030204" pitchFamily="34" charset="0"/>
                  <a:ea typeface="Times New Roman" panose="02020603050405020304" pitchFamily="18" charset="0"/>
                  <a:cs typeface="B Mitra" panose="00000400000000000000" pitchFamily="2" charset="-78"/>
                </a:rPr>
                <a:t>The Mincer earnings </a:t>
              </a:r>
              <a:r>
                <a:rPr lang="en-GB"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panose="020F0502020204030204" pitchFamily="34" charset="0"/>
                  <a:ea typeface="Times New Roman" panose="02020603050405020304" pitchFamily="18" charset="0"/>
                  <a:cs typeface="B Mitra" panose="00000400000000000000" pitchFamily="2" charset="-78"/>
                </a:rPr>
                <a:t>function</a:t>
              </a:r>
            </a:p>
            <a:p>
              <a:pPr algn="ctr">
                <a:lnSpc>
                  <a:spcPct val="150000"/>
                </a:lnSpc>
              </a:pPr>
              <a:r>
                <a:rPr lang="en-US"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panose="020F0502020204030204" pitchFamily="34" charset="0"/>
                  <a:ea typeface="Calibri" panose="020F0502020204030204" pitchFamily="34" charset="0"/>
                  <a:cs typeface="B Mitra" panose="00000400000000000000" pitchFamily="2" charset="-78"/>
                </a:rPr>
                <a:t>1974</a:t>
              </a:r>
              <a:endParaRPr lang="fa-IR" sz="2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panose="020F0502020204030204" pitchFamily="34" charset="0"/>
                <a:ea typeface="Calibri" panose="020F0502020204030204" pitchFamily="34" charset="0"/>
                <a:cs typeface="B Mitra" panose="00000400000000000000" pitchFamily="2" charset="-78"/>
              </a:endParaRPr>
            </a:p>
          </p:txBody>
        </p:sp>
      </p:grpSp>
      <mc:AlternateContent xmlns:mc="http://schemas.openxmlformats.org/markup-compatibility/2006" xmlns:a14="http://schemas.microsoft.com/office/drawing/2010/main">
        <mc:Choice Requires="a14">
          <p:sp>
            <p:nvSpPr>
              <p:cNvPr id="35" name="TextBox 34"/>
              <p:cNvSpPr txBox="1"/>
              <p:nvPr/>
            </p:nvSpPr>
            <p:spPr>
              <a:xfrm>
                <a:off x="1178657" y="1783238"/>
                <a:ext cx="127669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𝒍𝒏𝒘</m:t>
                      </m:r>
                      <m:r>
                        <a:rPr lang="en-US" sz="2000" b="1" i="1" smtClean="0">
                          <a:latin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𝜶</m:t>
                      </m:r>
                      <m:r>
                        <a:rPr lang="en-US" sz="2000" b="1" i="1" smtClean="0">
                          <a:latin typeface="Cambria Math" panose="02040503050406030204" pitchFamily="18" charset="0"/>
                          <a:ea typeface="Cambria Math" panose="02040503050406030204" pitchFamily="18" charset="0"/>
                        </a:rPr>
                        <m:t>+</m:t>
                      </m:r>
                    </m:oMath>
                  </m:oMathPara>
                </a14:m>
                <a:endParaRPr lang="en-GB" sz="2000" b="1" dirty="0"/>
              </a:p>
            </p:txBody>
          </p:sp>
        </mc:Choice>
        <mc:Fallback xmlns="">
          <p:sp>
            <p:nvSpPr>
              <p:cNvPr id="35" name="TextBox 34"/>
              <p:cNvSpPr txBox="1">
                <a:spLocks noRot="1" noChangeAspect="1" noMove="1" noResize="1" noEditPoints="1" noAdjustHandles="1" noChangeArrowheads="1" noChangeShapeType="1" noTextEdit="1"/>
              </p:cNvSpPr>
              <p:nvPr/>
            </p:nvSpPr>
            <p:spPr>
              <a:xfrm>
                <a:off x="1178657" y="1783238"/>
                <a:ext cx="1276696" cy="307777"/>
              </a:xfrm>
              <a:prstGeom prst="rect">
                <a:avLst/>
              </a:prstGeom>
              <a:blipFill rotWithShape="0">
                <a:blip r:embed="rId3"/>
                <a:stretch>
                  <a:fillRect l="-4286" r="-3333"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2367457" y="1737071"/>
                <a:ext cx="139172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ea typeface="Cambria Math" panose="02040503050406030204" pitchFamily="18" charset="0"/>
                        </a:rPr>
                        <m:t>𝝁</m:t>
                      </m:r>
                      <m:r>
                        <a:rPr lang="en-US" b="1" i="1">
                          <a:latin typeface="Cambria Math" panose="02040503050406030204" pitchFamily="18" charset="0"/>
                          <a:ea typeface="Cambria Math" panose="02040503050406030204" pitchFamily="18" charset="0"/>
                        </a:rPr>
                        <m:t> </m:t>
                      </m:r>
                      <m:r>
                        <a:rPr lang="en-US" b="1" i="1">
                          <a:latin typeface="Cambria Math" panose="02040503050406030204" pitchFamily="18" charset="0"/>
                          <a:ea typeface="Cambria Math" panose="02040503050406030204" pitchFamily="18" charset="0"/>
                        </a:rPr>
                        <m:t>𝒆𝒅𝒖𝒚𝒆𝒂𝒓</m:t>
                      </m:r>
                    </m:oMath>
                  </m:oMathPara>
                </a14:m>
                <a:endParaRPr lang="en-GB" sz="1600" b="1" dirty="0"/>
              </a:p>
            </p:txBody>
          </p:sp>
        </mc:Choice>
        <mc:Fallback xmlns="">
          <p:sp>
            <p:nvSpPr>
              <p:cNvPr id="36" name="Rectangle 35"/>
              <p:cNvSpPr>
                <a:spLocks noRot="1" noChangeAspect="1" noMove="1" noResize="1" noEditPoints="1" noAdjustHandles="1" noChangeArrowheads="1" noChangeShapeType="1" noTextEdit="1"/>
              </p:cNvSpPr>
              <p:nvPr/>
            </p:nvSpPr>
            <p:spPr>
              <a:xfrm>
                <a:off x="2367457" y="1737071"/>
                <a:ext cx="1391728" cy="369332"/>
              </a:xfrm>
              <a:prstGeom prst="rect">
                <a:avLst/>
              </a:prstGeom>
              <a:blipFill rotWithShape="0">
                <a:blip r:embed="rId4"/>
                <a:stretch>
                  <a:fillRect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Rectangle 36"/>
              <p:cNvSpPr/>
              <p:nvPr/>
            </p:nvSpPr>
            <p:spPr>
              <a:xfrm>
                <a:off x="3661688" y="1737071"/>
                <a:ext cx="102143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𝜷</m:t>
                      </m:r>
                      <m:r>
                        <a:rPr lang="en-US" b="1" i="1">
                          <a:latin typeface="Cambria Math" panose="02040503050406030204" pitchFamily="18" charset="0"/>
                          <a:ea typeface="Cambria Math" panose="02040503050406030204" pitchFamily="18" charset="0"/>
                        </a:rPr>
                        <m:t> </m:t>
                      </m:r>
                      <m:r>
                        <a:rPr lang="en-US" b="1" i="1">
                          <a:latin typeface="Cambria Math" panose="02040503050406030204" pitchFamily="18" charset="0"/>
                          <a:ea typeface="Cambria Math" panose="02040503050406030204" pitchFamily="18" charset="0"/>
                        </a:rPr>
                        <m:t>𝒆𝒙𝒑</m:t>
                      </m:r>
                    </m:oMath>
                  </m:oMathPara>
                </a14:m>
                <a:endParaRPr lang="en-GB" b="1" dirty="0"/>
              </a:p>
            </p:txBody>
          </p:sp>
        </mc:Choice>
        <mc:Fallback xmlns="">
          <p:sp>
            <p:nvSpPr>
              <p:cNvPr id="37" name="Rectangle 36"/>
              <p:cNvSpPr>
                <a:spLocks noRot="1" noChangeAspect="1" noMove="1" noResize="1" noEditPoints="1" noAdjustHandles="1" noChangeArrowheads="1" noChangeShapeType="1" noTextEdit="1"/>
              </p:cNvSpPr>
              <p:nvPr/>
            </p:nvSpPr>
            <p:spPr>
              <a:xfrm>
                <a:off x="3661688" y="1737071"/>
                <a:ext cx="1021433" cy="369332"/>
              </a:xfrm>
              <a:prstGeom prst="rect">
                <a:avLst/>
              </a:prstGeom>
              <a:blipFill rotWithShape="0">
                <a:blip r:embed="rId5"/>
                <a:stretch>
                  <a:fillRect b="-114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3661688" y="1749026"/>
                <a:ext cx="235372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𝜷</m:t>
                      </m:r>
                      <m:r>
                        <a:rPr lang="en-US" sz="2000" b="1" i="1" smtClean="0">
                          <a:latin typeface="Cambria Math" panose="02040503050406030204" pitchFamily="18" charset="0"/>
                          <a:ea typeface="Cambria Math" panose="02040503050406030204" pitchFamily="18" charset="0"/>
                        </a:rPr>
                        <m:t> </m:t>
                      </m:r>
                      <m:r>
                        <a:rPr lang="en-US" sz="2000" b="1" i="1" smtClean="0">
                          <a:latin typeface="Cambria Math" panose="02040503050406030204" pitchFamily="18" charset="0"/>
                          <a:ea typeface="Cambria Math" panose="02040503050406030204" pitchFamily="18" charset="0"/>
                        </a:rPr>
                        <m:t>𝒂𝒈𝒆</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𝜸</m:t>
                      </m:r>
                      <m:r>
                        <a:rPr lang="en-US" sz="2000" b="1" i="1" smtClean="0">
                          <a:latin typeface="Cambria Math" panose="02040503050406030204" pitchFamily="18" charset="0"/>
                          <a:ea typeface="Cambria Math" panose="02040503050406030204" pitchFamily="18" charset="0"/>
                        </a:rPr>
                        <m:t>𝒂𝒈𝒆𝒔𝒒</m:t>
                      </m:r>
                    </m:oMath>
                  </m:oMathPara>
                </a14:m>
                <a:endParaRPr lang="en-GB" sz="2000" b="1" i="1" dirty="0"/>
              </a:p>
            </p:txBody>
          </p:sp>
        </mc:Choice>
        <mc:Fallback xmlns="">
          <p:sp>
            <p:nvSpPr>
              <p:cNvPr id="38" name="Rectangle 37"/>
              <p:cNvSpPr>
                <a:spLocks noRot="1" noChangeAspect="1" noMove="1" noResize="1" noEditPoints="1" noAdjustHandles="1" noChangeArrowheads="1" noChangeShapeType="1" noTextEdit="1"/>
              </p:cNvSpPr>
              <p:nvPr/>
            </p:nvSpPr>
            <p:spPr>
              <a:xfrm>
                <a:off x="3661688" y="1749026"/>
                <a:ext cx="2353721" cy="400110"/>
              </a:xfrm>
              <a:prstGeom prst="rect">
                <a:avLst/>
              </a:prstGeom>
              <a:blipFill rotWithShape="0">
                <a:blip r:embed="rId6"/>
                <a:stretch>
                  <a:fillRect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4388505" y="1753130"/>
                <a:ext cx="4168513" cy="400110"/>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sSub>
                        <m:sSubPr>
                          <m:ctrlPr>
                            <a:rPr lang="en-US" sz="2000" b="1" i="1" smtClean="0">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𝝁</m:t>
                          </m:r>
                        </m:e>
                        <m:sub>
                          <m:r>
                            <a:rPr lang="en-US" sz="2000" b="1" i="1" smtClean="0">
                              <a:latin typeface="Cambria Math" panose="02040503050406030204" pitchFamily="18" charset="0"/>
                              <a:ea typeface="Cambria Math" panose="02040503050406030204" pitchFamily="18" charset="0"/>
                            </a:rPr>
                            <m:t>𝟏</m:t>
                          </m:r>
                        </m:sub>
                      </m:sSub>
                      <m:sSub>
                        <m:sSubPr>
                          <m:ctrlPr>
                            <a:rPr lang="en-US" sz="2000" b="1" i="1" smtClean="0">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𝒅𝒎𝒂𝒅𝒓𝒂𝒌</m:t>
                          </m:r>
                        </m:e>
                        <m:sub>
                          <m:r>
                            <a:rPr lang="en-US" sz="2000" b="1" i="1" smtClean="0">
                              <a:latin typeface="Cambria Math" panose="02040503050406030204" pitchFamily="18" charset="0"/>
                              <a:ea typeface="Cambria Math" panose="02040503050406030204" pitchFamily="18" charset="0"/>
                            </a:rPr>
                            <m:t>𝟏</m:t>
                          </m:r>
                        </m:sub>
                      </m:sSub>
                      <m:r>
                        <a:rPr lang="en-US" sz="2000" b="1" i="1" smtClean="0">
                          <a:latin typeface="Cambria Math" panose="02040503050406030204" pitchFamily="18" charset="0"/>
                          <a:ea typeface="Cambria Math" panose="02040503050406030204" pitchFamily="18" charset="0"/>
                        </a:rPr>
                        <m:t>+</m:t>
                      </m:r>
                      <m:sSub>
                        <m:sSubPr>
                          <m:ctrlPr>
                            <a:rPr lang="en-US" sz="2000" b="1" i="1" smtClean="0">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𝝁</m:t>
                          </m:r>
                        </m:e>
                        <m:sub>
                          <m:r>
                            <a:rPr lang="en-US" sz="2000" b="1" i="1" smtClean="0">
                              <a:latin typeface="Cambria Math" panose="02040503050406030204" pitchFamily="18" charset="0"/>
                              <a:ea typeface="Cambria Math" panose="02040503050406030204" pitchFamily="18" charset="0"/>
                            </a:rPr>
                            <m:t>𝟐</m:t>
                          </m:r>
                        </m:sub>
                      </m:sSub>
                      <m:sSub>
                        <m:sSubPr>
                          <m:ctrlPr>
                            <a:rPr lang="en-US" sz="2000" b="1" i="1" smtClean="0">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𝒅𝒎𝒂𝒅𝒓𝒂𝒌</m:t>
                          </m:r>
                        </m:e>
                        <m:sub>
                          <m:r>
                            <a:rPr lang="en-US" sz="2000" b="1" i="1" smtClean="0">
                              <a:latin typeface="Cambria Math" panose="02040503050406030204" pitchFamily="18" charset="0"/>
                              <a:ea typeface="Cambria Math" panose="02040503050406030204" pitchFamily="18" charset="0"/>
                            </a:rPr>
                            <m:t>𝟐</m:t>
                          </m:r>
                        </m:sub>
                      </m:sSub>
                      <m:r>
                        <a:rPr lang="en-US" sz="2000" b="1" i="1" smtClean="0">
                          <a:latin typeface="Cambria Math" panose="02040503050406030204" pitchFamily="18" charset="0"/>
                          <a:ea typeface="Cambria Math" panose="02040503050406030204" pitchFamily="18" charset="0"/>
                        </a:rPr>
                        <m:t>+</m:t>
                      </m:r>
                    </m:oMath>
                  </m:oMathPara>
                </a14:m>
                <a:endParaRPr lang="en-GB" sz="2000" b="1" dirty="0"/>
              </a:p>
            </p:txBody>
          </p:sp>
        </mc:Choice>
        <mc:Fallback xmlns="">
          <p:sp>
            <p:nvSpPr>
              <p:cNvPr id="39" name="Rectangle 38"/>
              <p:cNvSpPr>
                <a:spLocks noRot="1" noChangeAspect="1" noMove="1" noResize="1" noEditPoints="1" noAdjustHandles="1" noChangeArrowheads="1" noChangeShapeType="1" noTextEdit="1"/>
              </p:cNvSpPr>
              <p:nvPr/>
            </p:nvSpPr>
            <p:spPr>
              <a:xfrm>
                <a:off x="4388505" y="1753130"/>
                <a:ext cx="4168513" cy="400110"/>
              </a:xfrm>
              <a:prstGeom prst="rect">
                <a:avLst/>
              </a:prstGeom>
              <a:blipFill rotWithShape="0">
                <a:blip r:embed="rId7"/>
                <a:stretch>
                  <a:fillRect b="-6154"/>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1078190" y="2249202"/>
                <a:ext cx="372678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panose="02040503050406030204" pitchFamily="18" charset="0"/>
                              <a:ea typeface="Cambria Math" panose="02040503050406030204" pitchFamily="18" charset="0"/>
                            </a:rPr>
                          </m:ctrlPr>
                        </m:sSubPr>
                        <m:e>
                          <m:r>
                            <a:rPr lang="en-US" sz="2000" b="1" i="1">
                              <a:latin typeface="Cambria Math" panose="02040503050406030204" pitchFamily="18" charset="0"/>
                              <a:ea typeface="Cambria Math" panose="02040503050406030204" pitchFamily="18" charset="0"/>
                            </a:rPr>
                            <m:t>𝝁</m:t>
                          </m:r>
                        </m:e>
                        <m:sub>
                          <m:r>
                            <a:rPr lang="en-US" sz="2000" b="1" i="1">
                              <a:latin typeface="Cambria Math" panose="02040503050406030204" pitchFamily="18" charset="0"/>
                              <a:ea typeface="Cambria Math" panose="02040503050406030204" pitchFamily="18" charset="0"/>
                            </a:rPr>
                            <m:t>𝟑</m:t>
                          </m:r>
                        </m:sub>
                      </m:sSub>
                      <m:sSub>
                        <m:sSubPr>
                          <m:ctrlPr>
                            <a:rPr lang="en-US" sz="2000" b="1" i="1">
                              <a:latin typeface="Cambria Math" panose="02040503050406030204" pitchFamily="18" charset="0"/>
                              <a:ea typeface="Cambria Math" panose="02040503050406030204" pitchFamily="18" charset="0"/>
                            </a:rPr>
                          </m:ctrlPr>
                        </m:sSubPr>
                        <m:e>
                          <m:r>
                            <a:rPr lang="en-US" sz="2000" b="1" i="1">
                              <a:latin typeface="Cambria Math" panose="02040503050406030204" pitchFamily="18" charset="0"/>
                              <a:ea typeface="Cambria Math" panose="02040503050406030204" pitchFamily="18" charset="0"/>
                            </a:rPr>
                            <m:t>𝒅𝒎𝒂𝒅𝒓𝒂𝒌</m:t>
                          </m:r>
                        </m:e>
                        <m:sub>
                          <m:r>
                            <a:rPr lang="en-US" sz="2000" b="1" i="1">
                              <a:latin typeface="Cambria Math" panose="02040503050406030204" pitchFamily="18" charset="0"/>
                              <a:ea typeface="Cambria Math" panose="02040503050406030204" pitchFamily="18" charset="0"/>
                            </a:rPr>
                            <m:t>𝟑</m:t>
                          </m:r>
                        </m:sub>
                      </m:sSub>
                      <m:r>
                        <a:rPr lang="en-US" sz="2000" b="1" i="1">
                          <a:latin typeface="Cambria Math" panose="02040503050406030204" pitchFamily="18" charset="0"/>
                          <a:ea typeface="Cambria Math" panose="02040503050406030204" pitchFamily="18" charset="0"/>
                        </a:rPr>
                        <m:t>+</m:t>
                      </m:r>
                      <m:sSub>
                        <m:sSubPr>
                          <m:ctrlPr>
                            <a:rPr lang="en-US" sz="2000" b="1" i="1">
                              <a:latin typeface="Cambria Math" panose="02040503050406030204" pitchFamily="18" charset="0"/>
                              <a:ea typeface="Cambria Math" panose="02040503050406030204" pitchFamily="18" charset="0"/>
                            </a:rPr>
                          </m:ctrlPr>
                        </m:sSubPr>
                        <m:e>
                          <m:r>
                            <a:rPr lang="en-US" sz="2000" b="1" i="1">
                              <a:latin typeface="Cambria Math" panose="02040503050406030204" pitchFamily="18" charset="0"/>
                              <a:ea typeface="Cambria Math" panose="02040503050406030204" pitchFamily="18" charset="0"/>
                            </a:rPr>
                            <m:t>𝝁</m:t>
                          </m:r>
                        </m:e>
                        <m:sub>
                          <m:r>
                            <a:rPr lang="en-US" sz="2000" b="1" i="1">
                              <a:latin typeface="Cambria Math" panose="02040503050406030204" pitchFamily="18" charset="0"/>
                              <a:ea typeface="Cambria Math" panose="02040503050406030204" pitchFamily="18" charset="0"/>
                            </a:rPr>
                            <m:t>𝟒</m:t>
                          </m:r>
                        </m:sub>
                      </m:sSub>
                      <m:sSub>
                        <m:sSubPr>
                          <m:ctrlPr>
                            <a:rPr lang="en-US" sz="2000" b="1" i="1">
                              <a:latin typeface="Cambria Math" panose="02040503050406030204" pitchFamily="18" charset="0"/>
                              <a:ea typeface="Cambria Math" panose="02040503050406030204" pitchFamily="18" charset="0"/>
                            </a:rPr>
                          </m:ctrlPr>
                        </m:sSubPr>
                        <m:e>
                          <m:r>
                            <a:rPr lang="en-US" sz="2000" b="1" i="1">
                              <a:latin typeface="Cambria Math" panose="02040503050406030204" pitchFamily="18" charset="0"/>
                              <a:ea typeface="Cambria Math" panose="02040503050406030204" pitchFamily="18" charset="0"/>
                            </a:rPr>
                            <m:t>𝒅𝒎𝒂𝒅𝒓𝒂𝒌</m:t>
                          </m:r>
                        </m:e>
                        <m:sub>
                          <m:r>
                            <a:rPr lang="en-US" sz="2000" b="1" i="1">
                              <a:latin typeface="Cambria Math" panose="02040503050406030204" pitchFamily="18" charset="0"/>
                              <a:ea typeface="Cambria Math" panose="02040503050406030204" pitchFamily="18" charset="0"/>
                            </a:rPr>
                            <m:t>𝟒</m:t>
                          </m:r>
                        </m:sub>
                      </m:sSub>
                    </m:oMath>
                  </m:oMathPara>
                </a14:m>
                <a:endParaRPr lang="en-GB" sz="2000" b="1" dirty="0"/>
              </a:p>
            </p:txBody>
          </p:sp>
        </mc:Choice>
        <mc:Fallback xmlns="">
          <p:sp>
            <p:nvSpPr>
              <p:cNvPr id="40" name="Rectangle 39"/>
              <p:cNvSpPr>
                <a:spLocks noRot="1" noChangeAspect="1" noMove="1" noResize="1" noEditPoints="1" noAdjustHandles="1" noChangeArrowheads="1" noChangeShapeType="1" noTextEdit="1"/>
              </p:cNvSpPr>
              <p:nvPr/>
            </p:nvSpPr>
            <p:spPr>
              <a:xfrm>
                <a:off x="1078190" y="2249202"/>
                <a:ext cx="3726789" cy="400110"/>
              </a:xfrm>
              <a:prstGeom prst="rect">
                <a:avLst/>
              </a:prstGeom>
              <a:blipFill rotWithShape="0">
                <a:blip r:embed="rId8"/>
                <a:stretch>
                  <a:fillRect b="-45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4581017" y="2249202"/>
                <a:ext cx="363535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sSub>
                        <m:sSubPr>
                          <m:ctrlPr>
                            <a:rPr lang="en-US" sz="2000" b="1" i="1" smtClean="0">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𝝉</m:t>
                          </m:r>
                        </m:e>
                        <m:sub>
                          <m:r>
                            <a:rPr lang="en-US" sz="2000" b="1" i="1" smtClean="0">
                              <a:latin typeface="Cambria Math" panose="02040503050406030204" pitchFamily="18" charset="0"/>
                              <a:ea typeface="Cambria Math" panose="02040503050406030204" pitchFamily="18" charset="0"/>
                            </a:rPr>
                            <m:t>𝟏</m:t>
                          </m:r>
                        </m:sub>
                      </m:sSub>
                      <m:sSub>
                        <m:sSubPr>
                          <m:ctrlPr>
                            <a:rPr lang="en-US" sz="2000" b="1" i="1">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𝒋𝒐𝒃</m:t>
                          </m:r>
                        </m:e>
                        <m:sub>
                          <m:r>
                            <a:rPr lang="en-US" sz="2000" b="1" i="1" smtClean="0">
                              <a:latin typeface="Cambria Math" panose="02040503050406030204" pitchFamily="18" charset="0"/>
                              <a:ea typeface="Cambria Math" panose="02040503050406030204" pitchFamily="18" charset="0"/>
                            </a:rPr>
                            <m:t>𝟏</m:t>
                          </m:r>
                        </m:sub>
                      </m:sSub>
                      <m:r>
                        <a:rPr lang="en-US" sz="2000" b="1" i="1">
                          <a:latin typeface="Cambria Math" panose="02040503050406030204" pitchFamily="18" charset="0"/>
                          <a:ea typeface="Cambria Math" panose="02040503050406030204" pitchFamily="18" charset="0"/>
                        </a:rPr>
                        <m:t>+</m:t>
                      </m:r>
                      <m:sSub>
                        <m:sSubPr>
                          <m:ctrlPr>
                            <a:rPr lang="en-US" sz="2000" b="1" i="1">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𝝉</m:t>
                          </m:r>
                        </m:e>
                        <m:sub>
                          <m:r>
                            <a:rPr lang="en-US" sz="2000" b="1" i="1" smtClean="0">
                              <a:latin typeface="Cambria Math" panose="02040503050406030204" pitchFamily="18" charset="0"/>
                              <a:ea typeface="Cambria Math" panose="02040503050406030204" pitchFamily="18" charset="0"/>
                            </a:rPr>
                            <m:t>𝟐</m:t>
                          </m:r>
                        </m:sub>
                      </m:sSub>
                      <m:sSub>
                        <m:sSubPr>
                          <m:ctrlPr>
                            <a:rPr lang="en-US" sz="2000" b="1" i="1">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𝒋𝒐𝒃</m:t>
                          </m:r>
                        </m:e>
                        <m:sub>
                          <m:r>
                            <a:rPr lang="en-US" sz="2000" b="1" i="1" smtClean="0">
                              <a:latin typeface="Cambria Math" panose="02040503050406030204" pitchFamily="18" charset="0"/>
                              <a:ea typeface="Cambria Math" panose="02040503050406030204" pitchFamily="18" charset="0"/>
                            </a:rPr>
                            <m:t>𝟐</m:t>
                          </m:r>
                        </m:sub>
                      </m:sSub>
                      <m:r>
                        <a:rPr lang="en-GB" sz="2000" b="1" dirty="0">
                          <a:latin typeface="Cambria Math" panose="02040503050406030204" pitchFamily="18" charset="0"/>
                        </a:rPr>
                        <m:t>+</m:t>
                      </m:r>
                      <m:sSub>
                        <m:sSubPr>
                          <m:ctrlPr>
                            <a:rPr lang="en-GB" sz="2000" b="1" i="1" dirty="0" smtClean="0">
                              <a:latin typeface="Cambria Math" panose="02040503050406030204" pitchFamily="18" charset="0"/>
                            </a:rPr>
                          </m:ctrlPr>
                        </m:sSubPr>
                        <m:e>
                          <m:r>
                            <a:rPr lang="en-GB" sz="2000" b="1" i="1" dirty="0" smtClean="0">
                              <a:latin typeface="Cambria Math" panose="02040503050406030204" pitchFamily="18" charset="0"/>
                              <a:ea typeface="Cambria Math" panose="02040503050406030204" pitchFamily="18" charset="0"/>
                            </a:rPr>
                            <m:t>𝝉</m:t>
                          </m:r>
                        </m:e>
                        <m:sub>
                          <m:r>
                            <a:rPr lang="en-US" sz="2000" b="1" i="1" dirty="0" smtClean="0">
                              <a:latin typeface="Cambria Math" panose="02040503050406030204" pitchFamily="18" charset="0"/>
                            </a:rPr>
                            <m:t>𝟑</m:t>
                          </m:r>
                        </m:sub>
                      </m:sSub>
                      <m:sSub>
                        <m:sSubPr>
                          <m:ctrlPr>
                            <a:rPr lang="en-GB" sz="2000" b="1" i="1" dirty="0" smtClean="0">
                              <a:latin typeface="Cambria Math" panose="02040503050406030204" pitchFamily="18" charset="0"/>
                            </a:rPr>
                          </m:ctrlPr>
                        </m:sSubPr>
                        <m:e>
                          <m:r>
                            <a:rPr lang="en-US" sz="2000" b="1" i="1" dirty="0" smtClean="0">
                              <a:latin typeface="Cambria Math" panose="02040503050406030204" pitchFamily="18" charset="0"/>
                            </a:rPr>
                            <m:t>𝒋𝒐𝒃</m:t>
                          </m:r>
                        </m:e>
                        <m:sub>
                          <m:r>
                            <a:rPr lang="en-US" sz="2000" b="1" i="1" dirty="0" smtClean="0">
                              <a:latin typeface="Cambria Math" panose="02040503050406030204" pitchFamily="18" charset="0"/>
                            </a:rPr>
                            <m:t>𝟑</m:t>
                          </m:r>
                        </m:sub>
                      </m:sSub>
                      <m:r>
                        <a:rPr lang="en-GB" sz="2000" b="1" i="1" dirty="0" smtClean="0">
                          <a:latin typeface="Cambria Math" panose="02040503050406030204" pitchFamily="18" charset="0"/>
                          <a:ea typeface="Cambria Math" panose="02040503050406030204" pitchFamily="18" charset="0"/>
                        </a:rPr>
                        <m:t>+</m:t>
                      </m:r>
                    </m:oMath>
                  </m:oMathPara>
                </a14:m>
                <a:endParaRPr lang="en-GB" sz="2000" b="1" dirty="0"/>
              </a:p>
            </p:txBody>
          </p:sp>
        </mc:Choice>
        <mc:Fallback xmlns="">
          <p:sp>
            <p:nvSpPr>
              <p:cNvPr id="41" name="Rectangle 40"/>
              <p:cNvSpPr>
                <a:spLocks noRot="1" noChangeAspect="1" noMove="1" noResize="1" noEditPoints="1" noAdjustHandles="1" noChangeArrowheads="1" noChangeShapeType="1" noTextEdit="1"/>
              </p:cNvSpPr>
              <p:nvPr/>
            </p:nvSpPr>
            <p:spPr>
              <a:xfrm>
                <a:off x="4581017" y="2249202"/>
                <a:ext cx="3635354" cy="400110"/>
              </a:xfrm>
              <a:prstGeom prst="rect">
                <a:avLst/>
              </a:prstGeom>
              <a:blipFill rotWithShape="0">
                <a:blip r:embed="rId9"/>
                <a:stretch>
                  <a:fillRect b="-1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1131349" y="2723775"/>
                <a:ext cx="210775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𝝉</m:t>
                          </m:r>
                        </m:e>
                        <m:sub>
                          <m:r>
                            <a:rPr lang="en-US" sz="2000" b="1" i="1" smtClean="0">
                              <a:latin typeface="Cambria Math" panose="02040503050406030204" pitchFamily="18" charset="0"/>
                              <a:ea typeface="Cambria Math" panose="02040503050406030204" pitchFamily="18" charset="0"/>
                            </a:rPr>
                            <m:t>𝟒</m:t>
                          </m:r>
                        </m:sub>
                      </m:sSub>
                      <m:sSub>
                        <m:sSubPr>
                          <m:ctrlPr>
                            <a:rPr lang="en-US" sz="2000" b="1" i="1">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𝒋𝒐𝒃</m:t>
                          </m:r>
                        </m:e>
                        <m:sub>
                          <m:r>
                            <a:rPr lang="en-US" sz="2000" b="1" i="1" smtClean="0">
                              <a:latin typeface="Cambria Math" panose="02040503050406030204" pitchFamily="18" charset="0"/>
                              <a:ea typeface="Cambria Math" panose="02040503050406030204" pitchFamily="18" charset="0"/>
                            </a:rPr>
                            <m:t>𝟒</m:t>
                          </m:r>
                        </m:sub>
                      </m:sSub>
                      <m:r>
                        <a:rPr lang="en-US" sz="2000" b="1" i="1">
                          <a:latin typeface="Cambria Math" panose="02040503050406030204" pitchFamily="18" charset="0"/>
                          <a:ea typeface="Cambria Math" panose="02040503050406030204" pitchFamily="18" charset="0"/>
                        </a:rPr>
                        <m:t>+</m:t>
                      </m:r>
                      <m:sSub>
                        <m:sSubPr>
                          <m:ctrlPr>
                            <a:rPr lang="en-US" sz="2000" b="1" i="1">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𝝉</m:t>
                          </m:r>
                        </m:e>
                        <m:sub>
                          <m:r>
                            <a:rPr lang="en-US" sz="2000" b="1" i="1" smtClean="0">
                              <a:latin typeface="Cambria Math" panose="02040503050406030204" pitchFamily="18" charset="0"/>
                              <a:ea typeface="Cambria Math" panose="02040503050406030204" pitchFamily="18" charset="0"/>
                            </a:rPr>
                            <m:t>𝟓</m:t>
                          </m:r>
                        </m:sub>
                      </m:sSub>
                      <m:sSub>
                        <m:sSubPr>
                          <m:ctrlPr>
                            <a:rPr lang="en-US" sz="2000" b="1" i="1">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𝒋𝒐𝒃</m:t>
                          </m:r>
                        </m:e>
                        <m:sub>
                          <m:r>
                            <a:rPr lang="en-US" sz="2000" b="1" i="1" smtClean="0">
                              <a:latin typeface="Cambria Math" panose="02040503050406030204" pitchFamily="18" charset="0"/>
                              <a:ea typeface="Cambria Math" panose="02040503050406030204" pitchFamily="18" charset="0"/>
                            </a:rPr>
                            <m:t>𝟔</m:t>
                          </m:r>
                        </m:sub>
                      </m:sSub>
                    </m:oMath>
                  </m:oMathPara>
                </a14:m>
                <a:endParaRPr lang="en-GB" sz="2000" b="1" dirty="0"/>
              </a:p>
            </p:txBody>
          </p:sp>
        </mc:Choice>
        <mc:Fallback xmlns="">
          <p:sp>
            <p:nvSpPr>
              <p:cNvPr id="42" name="Rectangle 41"/>
              <p:cNvSpPr>
                <a:spLocks noRot="1" noChangeAspect="1" noMove="1" noResize="1" noEditPoints="1" noAdjustHandles="1" noChangeArrowheads="1" noChangeShapeType="1" noTextEdit="1"/>
              </p:cNvSpPr>
              <p:nvPr/>
            </p:nvSpPr>
            <p:spPr>
              <a:xfrm>
                <a:off x="1131349" y="2723775"/>
                <a:ext cx="2107756" cy="400110"/>
              </a:xfrm>
              <a:prstGeom prst="rect">
                <a:avLst/>
              </a:prstGeom>
              <a:blipFill rotWithShape="0">
                <a:blip r:embed="rId10"/>
                <a:stretch>
                  <a:fillRect b="-153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3025405" y="2723775"/>
                <a:ext cx="477509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sSub>
                        <m:sSubPr>
                          <m:ctrlPr>
                            <a:rPr lang="en-US" sz="2000" b="1" i="1" smtClean="0">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𝝋</m:t>
                          </m:r>
                        </m:e>
                        <m:sub>
                          <m:r>
                            <a:rPr lang="en-US" sz="2000" b="1" i="1" smtClean="0">
                              <a:latin typeface="Cambria Math" panose="02040503050406030204" pitchFamily="18" charset="0"/>
                              <a:ea typeface="Cambria Math" panose="02040503050406030204" pitchFamily="18" charset="0"/>
                            </a:rPr>
                            <m:t>𝟏</m:t>
                          </m:r>
                        </m:sub>
                      </m:sSub>
                      <m:sSub>
                        <m:sSubPr>
                          <m:ctrlPr>
                            <a:rPr lang="en-US" sz="2000" b="1" i="1">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𝒔𝒂𝒏𝒂𝒕</m:t>
                          </m:r>
                        </m:e>
                        <m:sub>
                          <m:r>
                            <a:rPr lang="en-US" sz="2000" b="1" i="1" smtClean="0">
                              <a:latin typeface="Cambria Math" panose="02040503050406030204" pitchFamily="18" charset="0"/>
                              <a:ea typeface="Cambria Math" panose="02040503050406030204" pitchFamily="18" charset="0"/>
                            </a:rPr>
                            <m:t>𝟐</m:t>
                          </m:r>
                        </m:sub>
                      </m:sSub>
                      <m:r>
                        <a:rPr lang="en-US" sz="2000" b="1" i="1">
                          <a:latin typeface="Cambria Math" panose="02040503050406030204" pitchFamily="18" charset="0"/>
                          <a:ea typeface="Cambria Math" panose="02040503050406030204" pitchFamily="18" charset="0"/>
                        </a:rPr>
                        <m:t>+</m:t>
                      </m:r>
                      <m:sSub>
                        <m:sSubPr>
                          <m:ctrlPr>
                            <a:rPr lang="en-US" sz="2000" b="1" i="1">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𝝋</m:t>
                          </m:r>
                        </m:e>
                        <m:sub>
                          <m:r>
                            <a:rPr lang="en-US" sz="2000" b="1" i="1" smtClean="0">
                              <a:latin typeface="Cambria Math" panose="02040503050406030204" pitchFamily="18" charset="0"/>
                              <a:ea typeface="Cambria Math" panose="02040503050406030204" pitchFamily="18" charset="0"/>
                            </a:rPr>
                            <m:t>𝟐</m:t>
                          </m:r>
                        </m:sub>
                      </m:sSub>
                      <m:sSub>
                        <m:sSubPr>
                          <m:ctrlPr>
                            <a:rPr lang="en-US" sz="2000" b="1" i="1">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𝒔𝒂𝒏𝒂𝒕</m:t>
                          </m:r>
                        </m:e>
                        <m:sub>
                          <m:r>
                            <a:rPr lang="en-US" sz="2000" b="1" i="1" smtClean="0">
                              <a:latin typeface="Cambria Math" panose="02040503050406030204" pitchFamily="18" charset="0"/>
                              <a:ea typeface="Cambria Math" panose="02040503050406030204" pitchFamily="18" charset="0"/>
                            </a:rPr>
                            <m:t>𝟑</m:t>
                          </m:r>
                        </m:sub>
                      </m:sSub>
                      <m:r>
                        <a:rPr lang="en-GB" sz="2000" b="1" dirty="0">
                          <a:latin typeface="Cambria Math" panose="02040503050406030204" pitchFamily="18" charset="0"/>
                        </a:rPr>
                        <m:t>+</m:t>
                      </m:r>
                      <m:sSub>
                        <m:sSubPr>
                          <m:ctrlPr>
                            <a:rPr lang="en-GB" sz="2000" b="1" i="1" dirty="0" smtClean="0">
                              <a:latin typeface="Cambria Math" panose="02040503050406030204" pitchFamily="18" charset="0"/>
                            </a:rPr>
                          </m:ctrlPr>
                        </m:sSubPr>
                        <m:e>
                          <m:r>
                            <a:rPr lang="en-GB" sz="2000" b="1" i="1" dirty="0" smtClean="0">
                              <a:latin typeface="Cambria Math" panose="02040503050406030204" pitchFamily="18" charset="0"/>
                              <a:ea typeface="Cambria Math" panose="02040503050406030204" pitchFamily="18" charset="0"/>
                            </a:rPr>
                            <m:t>𝝋</m:t>
                          </m:r>
                        </m:e>
                        <m:sub>
                          <m:r>
                            <a:rPr lang="en-US" sz="2000" b="1" i="1" dirty="0" smtClean="0">
                              <a:latin typeface="Cambria Math" panose="02040503050406030204" pitchFamily="18" charset="0"/>
                            </a:rPr>
                            <m:t>𝟑</m:t>
                          </m:r>
                        </m:sub>
                      </m:sSub>
                      <m:sSub>
                        <m:sSubPr>
                          <m:ctrlPr>
                            <a:rPr lang="en-GB" sz="2000" b="1" i="1" dirty="0" smtClean="0">
                              <a:latin typeface="Cambria Math" panose="02040503050406030204" pitchFamily="18" charset="0"/>
                            </a:rPr>
                          </m:ctrlPr>
                        </m:sSubPr>
                        <m:e>
                          <m:r>
                            <a:rPr lang="en-US" sz="2000" b="1" i="1" dirty="0" smtClean="0">
                              <a:latin typeface="Cambria Math" panose="02040503050406030204" pitchFamily="18" charset="0"/>
                            </a:rPr>
                            <m:t>𝒔𝒂𝒏𝒂𝒕</m:t>
                          </m:r>
                        </m:e>
                        <m:sub>
                          <m:r>
                            <a:rPr lang="en-US" sz="2000" b="1" i="1" dirty="0" smtClean="0">
                              <a:latin typeface="Cambria Math" panose="02040503050406030204" pitchFamily="18" charset="0"/>
                            </a:rPr>
                            <m:t>𝟒</m:t>
                          </m:r>
                        </m:sub>
                      </m:sSub>
                      <m:r>
                        <a:rPr lang="en-GB" sz="2000" b="1" i="1" dirty="0" smtClean="0">
                          <a:latin typeface="Cambria Math" panose="02040503050406030204" pitchFamily="18" charset="0"/>
                          <a:ea typeface="Cambria Math" panose="02040503050406030204" pitchFamily="18" charset="0"/>
                        </a:rPr>
                        <m:t>+</m:t>
                      </m:r>
                    </m:oMath>
                  </m:oMathPara>
                </a14:m>
                <a:endParaRPr lang="en-GB" sz="2000" b="1" dirty="0"/>
              </a:p>
            </p:txBody>
          </p:sp>
        </mc:Choice>
        <mc:Fallback xmlns="">
          <p:sp>
            <p:nvSpPr>
              <p:cNvPr id="43" name="Rectangle 42"/>
              <p:cNvSpPr>
                <a:spLocks noRot="1" noChangeAspect="1" noMove="1" noResize="1" noEditPoints="1" noAdjustHandles="1" noChangeArrowheads="1" noChangeShapeType="1" noTextEdit="1"/>
              </p:cNvSpPr>
              <p:nvPr/>
            </p:nvSpPr>
            <p:spPr>
              <a:xfrm>
                <a:off x="3025405" y="2723775"/>
                <a:ext cx="4775090" cy="400110"/>
              </a:xfrm>
              <a:prstGeom prst="rect">
                <a:avLst/>
              </a:prstGeom>
              <a:blipFill rotWithShape="0">
                <a:blip r:embed="rId11"/>
                <a:stretch>
                  <a:fillRect b="-923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1078190" y="3198348"/>
                <a:ext cx="4525726"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sSub>
                        <m:sSubPr>
                          <m:ctrlPr>
                            <a:rPr lang="en-US" sz="2000" b="1" i="1" smtClean="0">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𝝋</m:t>
                          </m:r>
                        </m:e>
                        <m:sub>
                          <m:r>
                            <a:rPr lang="en-US" sz="2000" b="1" i="1" smtClean="0">
                              <a:latin typeface="Cambria Math" panose="02040503050406030204" pitchFamily="18" charset="0"/>
                              <a:ea typeface="Cambria Math" panose="02040503050406030204" pitchFamily="18" charset="0"/>
                            </a:rPr>
                            <m:t>𝟒</m:t>
                          </m:r>
                        </m:sub>
                      </m:sSub>
                      <m:sSub>
                        <m:sSubPr>
                          <m:ctrlPr>
                            <a:rPr lang="en-US" sz="2000" b="1" i="1">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𝒔𝒂𝒏𝒂𝒕</m:t>
                          </m:r>
                        </m:e>
                        <m:sub>
                          <m:r>
                            <a:rPr lang="en-US" sz="2000" b="1" i="1" smtClean="0">
                              <a:latin typeface="Cambria Math" panose="02040503050406030204" pitchFamily="18" charset="0"/>
                              <a:ea typeface="Cambria Math" panose="02040503050406030204" pitchFamily="18" charset="0"/>
                            </a:rPr>
                            <m:t>𝟓</m:t>
                          </m:r>
                        </m:sub>
                      </m:sSub>
                      <m:r>
                        <a:rPr lang="en-US" sz="2000" b="1" i="1">
                          <a:latin typeface="Cambria Math" panose="02040503050406030204" pitchFamily="18" charset="0"/>
                          <a:ea typeface="Cambria Math" panose="02040503050406030204" pitchFamily="18" charset="0"/>
                        </a:rPr>
                        <m:t>+</m:t>
                      </m:r>
                      <m:sSub>
                        <m:sSubPr>
                          <m:ctrlPr>
                            <a:rPr lang="en-US" sz="2000" b="1" i="1">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𝝋</m:t>
                          </m:r>
                        </m:e>
                        <m:sub>
                          <m:r>
                            <a:rPr lang="en-US" sz="2000" b="1" i="1" smtClean="0">
                              <a:latin typeface="Cambria Math" panose="02040503050406030204" pitchFamily="18" charset="0"/>
                              <a:ea typeface="Cambria Math" panose="02040503050406030204" pitchFamily="18" charset="0"/>
                            </a:rPr>
                            <m:t>𝟓</m:t>
                          </m:r>
                        </m:sub>
                      </m:sSub>
                      <m:sSub>
                        <m:sSubPr>
                          <m:ctrlPr>
                            <a:rPr lang="en-US" sz="2000" b="1" i="1">
                              <a:latin typeface="Cambria Math" panose="02040503050406030204" pitchFamily="18" charset="0"/>
                              <a:ea typeface="Cambria Math" panose="02040503050406030204" pitchFamily="18" charset="0"/>
                            </a:rPr>
                          </m:ctrlPr>
                        </m:sSubPr>
                        <m:e>
                          <m:r>
                            <a:rPr lang="en-US" sz="2000" b="1" i="1" smtClean="0">
                              <a:latin typeface="Cambria Math" panose="02040503050406030204" pitchFamily="18" charset="0"/>
                              <a:ea typeface="Cambria Math" panose="02040503050406030204" pitchFamily="18" charset="0"/>
                            </a:rPr>
                            <m:t>𝒔𝒂𝒏𝒂𝒕</m:t>
                          </m:r>
                        </m:e>
                        <m:sub>
                          <m:r>
                            <a:rPr lang="en-US" sz="2000" b="1" i="1" smtClean="0">
                              <a:latin typeface="Cambria Math" panose="02040503050406030204" pitchFamily="18" charset="0"/>
                              <a:ea typeface="Cambria Math" panose="02040503050406030204" pitchFamily="18" charset="0"/>
                            </a:rPr>
                            <m:t>𝟔</m:t>
                          </m:r>
                        </m:sub>
                      </m:sSub>
                      <m:r>
                        <a:rPr lang="en-GB" sz="2000" b="1" dirty="0">
                          <a:latin typeface="Cambria Math" panose="02040503050406030204" pitchFamily="18" charset="0"/>
                        </a:rPr>
                        <m:t>+</m:t>
                      </m:r>
                      <m:sSub>
                        <m:sSubPr>
                          <m:ctrlPr>
                            <a:rPr lang="en-GB" sz="2000" b="1" i="1" dirty="0" smtClean="0">
                              <a:latin typeface="Cambria Math" panose="02040503050406030204" pitchFamily="18" charset="0"/>
                            </a:rPr>
                          </m:ctrlPr>
                        </m:sSubPr>
                        <m:e>
                          <m:r>
                            <a:rPr lang="en-GB" sz="2000" b="1" i="1" dirty="0" smtClean="0">
                              <a:latin typeface="Cambria Math" panose="02040503050406030204" pitchFamily="18" charset="0"/>
                              <a:ea typeface="Cambria Math" panose="02040503050406030204" pitchFamily="18" charset="0"/>
                            </a:rPr>
                            <m:t>𝝋</m:t>
                          </m:r>
                        </m:e>
                        <m:sub>
                          <m:r>
                            <a:rPr lang="en-US" sz="2000" b="1" i="1" dirty="0" smtClean="0">
                              <a:latin typeface="Cambria Math" panose="02040503050406030204" pitchFamily="18" charset="0"/>
                            </a:rPr>
                            <m:t>𝟔</m:t>
                          </m:r>
                        </m:sub>
                      </m:sSub>
                      <m:sSub>
                        <m:sSubPr>
                          <m:ctrlPr>
                            <a:rPr lang="en-GB" sz="2000" b="1" i="1" dirty="0" smtClean="0">
                              <a:latin typeface="Cambria Math" panose="02040503050406030204" pitchFamily="18" charset="0"/>
                            </a:rPr>
                          </m:ctrlPr>
                        </m:sSubPr>
                        <m:e>
                          <m:r>
                            <a:rPr lang="en-US" sz="2000" b="1" i="1" dirty="0" smtClean="0">
                              <a:latin typeface="Cambria Math" panose="02040503050406030204" pitchFamily="18" charset="0"/>
                            </a:rPr>
                            <m:t>𝒔𝒂𝒏𝒂𝒕</m:t>
                          </m:r>
                        </m:e>
                        <m:sub>
                          <m:r>
                            <a:rPr lang="en-US" sz="2000" b="1" i="1" dirty="0" smtClean="0">
                              <a:latin typeface="Cambria Math" panose="02040503050406030204" pitchFamily="18" charset="0"/>
                            </a:rPr>
                            <m:t>𝟕</m:t>
                          </m:r>
                        </m:sub>
                      </m:sSub>
                    </m:oMath>
                  </m:oMathPara>
                </a14:m>
                <a:endParaRPr lang="en-GB" sz="2000" b="1" dirty="0"/>
              </a:p>
            </p:txBody>
          </p:sp>
        </mc:Choice>
        <mc:Fallback xmlns="">
          <p:sp>
            <p:nvSpPr>
              <p:cNvPr id="44" name="Rectangle 43"/>
              <p:cNvSpPr>
                <a:spLocks noRot="1" noChangeAspect="1" noMove="1" noResize="1" noEditPoints="1" noAdjustHandles="1" noChangeArrowheads="1" noChangeShapeType="1" noTextEdit="1"/>
              </p:cNvSpPr>
              <p:nvPr/>
            </p:nvSpPr>
            <p:spPr>
              <a:xfrm>
                <a:off x="1078190" y="3198348"/>
                <a:ext cx="4525726" cy="400110"/>
              </a:xfrm>
              <a:prstGeom prst="rect">
                <a:avLst/>
              </a:prstGeom>
              <a:blipFill rotWithShape="0">
                <a:blip r:embed="rId12"/>
                <a:stretch>
                  <a:fillRect b="-923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5419840" y="3198348"/>
                <a:ext cx="159210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𝜹</m:t>
                      </m:r>
                      <m:r>
                        <a:rPr lang="en-US" sz="2000" b="1" i="1">
                          <a:latin typeface="Cambria Math" panose="02040503050406030204" pitchFamily="18" charset="0"/>
                          <a:ea typeface="Cambria Math" panose="02040503050406030204" pitchFamily="18" charset="0"/>
                        </a:rPr>
                        <m:t> </m:t>
                      </m:r>
                      <m:r>
                        <a:rPr lang="en-US" sz="2000" b="1" i="1" smtClean="0">
                          <a:latin typeface="Cambria Math" panose="02040503050406030204" pitchFamily="18" charset="0"/>
                          <a:ea typeface="Cambria Math" panose="02040503050406030204" pitchFamily="18" charset="0"/>
                        </a:rPr>
                        <m:t>𝒑𝒓𝒊𝒗𝒂𝒕𝒆</m:t>
                      </m:r>
                    </m:oMath>
                  </m:oMathPara>
                </a14:m>
                <a:endParaRPr lang="en-GB" b="1" dirty="0"/>
              </a:p>
            </p:txBody>
          </p:sp>
        </mc:Choice>
        <mc:Fallback xmlns="">
          <p:sp>
            <p:nvSpPr>
              <p:cNvPr id="45" name="Rectangle 44"/>
              <p:cNvSpPr>
                <a:spLocks noRot="1" noChangeAspect="1" noMove="1" noResize="1" noEditPoints="1" noAdjustHandles="1" noChangeArrowheads="1" noChangeShapeType="1" noTextEdit="1"/>
              </p:cNvSpPr>
              <p:nvPr/>
            </p:nvSpPr>
            <p:spPr>
              <a:xfrm>
                <a:off x="5419840" y="3198348"/>
                <a:ext cx="1592103" cy="400110"/>
              </a:xfrm>
              <a:prstGeom prst="rect">
                <a:avLst/>
              </a:prstGeom>
              <a:blipFill rotWithShape="0">
                <a:blip r:embed="rId13"/>
                <a:stretch>
                  <a:fillRect b="-15385"/>
                </a:stretch>
              </a:blipFill>
            </p:spPr>
            <p:txBody>
              <a:bodyPr/>
              <a:lstStyle/>
              <a:p>
                <a:r>
                  <a:rPr lang="en-GB">
                    <a:noFill/>
                  </a:rPr>
                  <a:t> </a:t>
                </a:r>
              </a:p>
            </p:txBody>
          </p:sp>
        </mc:Fallback>
      </mc:AlternateContent>
      <p:cxnSp>
        <p:nvCxnSpPr>
          <p:cNvPr id="46" name="Straight Arrow Connector 45"/>
          <p:cNvCxnSpPr/>
          <p:nvPr/>
        </p:nvCxnSpPr>
        <p:spPr>
          <a:xfrm>
            <a:off x="2127015" y="3859652"/>
            <a:ext cx="0" cy="738671"/>
          </a:xfrm>
          <a:prstGeom prst="straightConnector1">
            <a:avLst/>
          </a:prstGeom>
          <a:ln w="28575">
            <a:solidFill>
              <a:srgbClr val="CA0125"/>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553620" y="3854767"/>
            <a:ext cx="0" cy="738671"/>
          </a:xfrm>
          <a:prstGeom prst="straightConnector1">
            <a:avLst/>
          </a:prstGeom>
          <a:ln w="28575">
            <a:solidFill>
              <a:srgbClr val="CA0125"/>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239105" y="4593438"/>
            <a:ext cx="2629030" cy="461665"/>
          </a:xfrm>
          <a:prstGeom prst="rect">
            <a:avLst/>
          </a:prstGeom>
        </p:spPr>
        <p:txBody>
          <a:bodyPr wrap="square">
            <a:spAutoFit/>
          </a:bodyPr>
          <a:lstStyle/>
          <a:p>
            <a:pPr algn="ctr" rtl="1">
              <a:lnSpc>
                <a:spcPct val="150000"/>
              </a:lnSpc>
            </a:pPr>
            <a:r>
              <a:rPr lang="en-US" sz="1600" b="1" dirty="0" smtClean="0">
                <a:latin typeface="Calibri" panose="020F0502020204030204" pitchFamily="34" charset="0"/>
                <a:ea typeface="Calibri" panose="020F0502020204030204" pitchFamily="34" charset="0"/>
                <a:cs typeface="B Mitra" panose="00000400000000000000" pitchFamily="2" charset="-78"/>
              </a:rPr>
              <a:t>OLS</a:t>
            </a:r>
            <a:endParaRPr lang="fa-IR" sz="1600" b="1" dirty="0" smtClean="0">
              <a:latin typeface="Calibri" panose="020F0502020204030204" pitchFamily="34" charset="0"/>
              <a:ea typeface="Calibri" panose="020F0502020204030204" pitchFamily="34" charset="0"/>
              <a:cs typeface="B Mitra" panose="00000400000000000000" pitchFamily="2" charset="-78"/>
            </a:endParaRPr>
          </a:p>
        </p:txBody>
      </p:sp>
      <p:sp>
        <p:nvSpPr>
          <p:cNvPr id="49" name="Rectangle 48"/>
          <p:cNvSpPr/>
          <p:nvPr/>
        </p:nvSpPr>
        <p:spPr>
          <a:xfrm>
            <a:off x="812500" y="4593438"/>
            <a:ext cx="2629030" cy="830997"/>
          </a:xfrm>
          <a:prstGeom prst="rect">
            <a:avLst/>
          </a:prstGeom>
        </p:spPr>
        <p:txBody>
          <a:bodyPr wrap="square">
            <a:spAutoFit/>
          </a:bodyPr>
          <a:lstStyle/>
          <a:p>
            <a:pPr algn="ctr" rtl="1">
              <a:lnSpc>
                <a:spcPct val="150000"/>
              </a:lnSpc>
            </a:pPr>
            <a:r>
              <a:rPr lang="en-US" sz="1600" b="1" dirty="0" smtClean="0">
                <a:latin typeface="Calibri" panose="020F0502020204030204" pitchFamily="34" charset="0"/>
                <a:ea typeface="Times New Roman" panose="02020603050405020304" pitchFamily="18" charset="0"/>
                <a:cs typeface="B Mitra" panose="00000400000000000000" pitchFamily="2" charset="-78"/>
              </a:rPr>
              <a:t>Quantile regression</a:t>
            </a:r>
            <a:endParaRPr lang="fa-IR" sz="1600" b="1" dirty="0" smtClean="0">
              <a:latin typeface="Calibri" panose="020F0502020204030204" pitchFamily="34" charset="0"/>
              <a:ea typeface="Times New Roman" panose="02020603050405020304" pitchFamily="18" charset="0"/>
              <a:cs typeface="B Mitra" panose="00000400000000000000" pitchFamily="2" charset="-78"/>
            </a:endParaRPr>
          </a:p>
          <a:p>
            <a:pPr algn="ctr" rtl="1">
              <a:lnSpc>
                <a:spcPct val="150000"/>
              </a:lnSpc>
            </a:pPr>
            <a:r>
              <a:rPr lang="en-US" sz="1600" b="1" dirty="0" smtClean="0">
                <a:latin typeface="Calibri" panose="020F0502020204030204" pitchFamily="34" charset="0"/>
                <a:ea typeface="Calibri" panose="020F0502020204030204" pitchFamily="34" charset="0"/>
                <a:cs typeface="B Mitra" panose="00000400000000000000" pitchFamily="2" charset="-78"/>
              </a:rPr>
              <a:t>0.1, 0.25, 0.5, 0.75, 0.9</a:t>
            </a:r>
            <a:endParaRPr lang="fa-IR" sz="1600" b="1" dirty="0" smtClean="0">
              <a:latin typeface="Calibri" panose="020F0502020204030204" pitchFamily="34" charset="0"/>
              <a:ea typeface="Calibri" panose="020F0502020204030204" pitchFamily="34" charset="0"/>
              <a:cs typeface="B Mitra" panose="00000400000000000000" pitchFamily="2" charset="-78"/>
            </a:endParaRPr>
          </a:p>
        </p:txBody>
      </p:sp>
    </p:spTree>
    <p:extLst>
      <p:ext uri="{BB962C8B-B14F-4D97-AF65-F5344CB8AC3E}">
        <p14:creationId xmlns:p14="http://schemas.microsoft.com/office/powerpoint/2010/main" val="18327437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1" nodeType="clickEffect">
                                  <p:stCondLst>
                                    <p:cond delay="0"/>
                                  </p:stCondLst>
                                  <p:childTnLst>
                                    <p:animEffect transition="out" filter="wipe(right)">
                                      <p:cBhvr>
                                        <p:cTn id="6" dur="500"/>
                                        <p:tgtEl>
                                          <p:spTgt spid="37"/>
                                        </p:tgtEl>
                                      </p:cBhvr>
                                    </p:animEffect>
                                    <p:set>
                                      <p:cBhvr>
                                        <p:cTn id="7" dur="1" fill="hold">
                                          <p:stCondLst>
                                            <p:cond delay="499"/>
                                          </p:stCondLst>
                                        </p:cTn>
                                        <p:tgtEl>
                                          <p:spTgt spid="3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2" fill="hold" grpId="1" nodeType="clickEffect">
                                  <p:stCondLst>
                                    <p:cond delay="0"/>
                                  </p:stCondLst>
                                  <p:childTnLst>
                                    <p:animEffect transition="out" filter="wipe(right)">
                                      <p:cBhvr>
                                        <p:cTn id="16" dur="500"/>
                                        <p:tgtEl>
                                          <p:spTgt spid="36"/>
                                        </p:tgtEl>
                                      </p:cBhvr>
                                    </p:animEffect>
                                    <p:set>
                                      <p:cBhvr>
                                        <p:cTn id="17" dur="1" fill="hold">
                                          <p:stCondLst>
                                            <p:cond delay="499"/>
                                          </p:stCondLst>
                                        </p:cTn>
                                        <p:tgtEl>
                                          <p:spTgt spid="36"/>
                                        </p:tgtEl>
                                        <p:attrNameLst>
                                          <p:attrName>style.visibility</p:attrName>
                                        </p:attrNameLst>
                                      </p:cBhvr>
                                      <p:to>
                                        <p:strVal val="hidden"/>
                                      </p:to>
                                    </p:set>
                                  </p:childTnLst>
                                </p:cTn>
                              </p:par>
                            </p:childTnLst>
                          </p:cTn>
                        </p:par>
                        <p:par>
                          <p:cTn id="18" fill="hold">
                            <p:stCondLst>
                              <p:cond delay="500"/>
                            </p:stCondLst>
                            <p:childTnLst>
                              <p:par>
                                <p:cTn id="19" presetID="42" presetClass="path" presetSubtype="0" accel="50000" decel="50000" fill="hold" grpId="1" nodeType="afterEffect">
                                  <p:stCondLst>
                                    <p:cond delay="0"/>
                                  </p:stCondLst>
                                  <p:childTnLst>
                                    <p:animMotion origin="layout" path="M -0.00351 -0.00833 L -0.12774 -0.00093 " pathEditMode="relative" rAng="0" ptsTypes="AA">
                                      <p:cBhvr>
                                        <p:cTn id="20" dur="2000" fill="hold"/>
                                        <p:tgtEl>
                                          <p:spTgt spid="38"/>
                                        </p:tgtEl>
                                        <p:attrNameLst>
                                          <p:attrName>ppt_x</p:attrName>
                                          <p:attrName>ppt_y</p:attrName>
                                        </p:attrNameLst>
                                      </p:cBhvr>
                                      <p:rCtr x="-6211" y="370"/>
                                    </p:animMotion>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left)">
                                      <p:cBhvr>
                                        <p:cTn id="33" dur="500"/>
                                        <p:tgtEl>
                                          <p:spTgt spid="41"/>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left)">
                                      <p:cBhvr>
                                        <p:cTn id="42" dur="500"/>
                                        <p:tgtEl>
                                          <p:spTgt spid="43"/>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left)">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left)">
                                      <p:cBhvr>
                                        <p:cTn id="51" dur="500"/>
                                        <p:tgtEl>
                                          <p:spTgt spid="4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wipe(up)">
                                      <p:cBhvr>
                                        <p:cTn id="56" dur="500"/>
                                        <p:tgtEl>
                                          <p:spTgt spid="48"/>
                                        </p:tgtEl>
                                      </p:cBhvr>
                                    </p:animEffect>
                                  </p:childTnLst>
                                </p:cTn>
                              </p:par>
                              <p:par>
                                <p:cTn id="57" presetID="22" presetClass="entr" presetSubtype="1" fill="hold"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ipe(up)">
                                      <p:cBhvr>
                                        <p:cTn id="59" dur="500"/>
                                        <p:tgtEl>
                                          <p:spTgt spid="47"/>
                                        </p:tgtEl>
                                      </p:cBhvr>
                                    </p:animEffect>
                                  </p:childTnLst>
                                </p:cTn>
                              </p:par>
                              <p:par>
                                <p:cTn id="60" presetID="22" presetClass="entr" presetSubtype="1" fill="hold" nodeType="with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wipe(up)">
                                      <p:cBhvr>
                                        <p:cTn id="62" dur="500"/>
                                        <p:tgtEl>
                                          <p:spTgt spid="46"/>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wipe(up)">
                                      <p:cBhvr>
                                        <p:cTn id="6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1"/>
      <p:bldP spid="37" grpId="1"/>
      <p:bldP spid="38" grpId="0"/>
      <p:bldP spid="38" grpId="1"/>
      <p:bldP spid="39" grpId="0"/>
      <p:bldP spid="40" grpId="0"/>
      <p:bldP spid="41" grpId="0"/>
      <p:bldP spid="42" grpId="0"/>
      <p:bldP spid="43" grpId="0"/>
      <p:bldP spid="44" grpId="0"/>
      <p:bldP spid="45" grpId="0"/>
      <p:bldP spid="48"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2394</TotalTime>
  <Words>1777</Words>
  <Application>Microsoft Office PowerPoint</Application>
  <PresentationFormat>Widescreen</PresentationFormat>
  <Paragraphs>279</Paragraphs>
  <Slides>18</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 Hayat</vt:lpstr>
      <vt:lpstr>Arial</vt:lpstr>
      <vt:lpstr>B Mitra</vt:lpstr>
      <vt:lpstr>B Nazanin</vt:lpstr>
      <vt:lpstr>B Titr</vt:lpstr>
      <vt:lpstr>Calibri</vt:lpstr>
      <vt:lpstr>Calibri Light</vt:lpstr>
      <vt:lpstr>Cambria Math</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m.shahbazi</dc:creator>
  <cp:lastModifiedBy>test</cp:lastModifiedBy>
  <cp:revision>191</cp:revision>
  <dcterms:created xsi:type="dcterms:W3CDTF">2017-08-22T06:39:49Z</dcterms:created>
  <dcterms:modified xsi:type="dcterms:W3CDTF">2017-09-02T05:45:43Z</dcterms:modified>
</cp:coreProperties>
</file>