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0" r:id="rId2"/>
    <p:sldId id="270" r:id="rId3"/>
    <p:sldId id="268" r:id="rId4"/>
    <p:sldId id="272" r:id="rId5"/>
    <p:sldId id="273" r:id="rId6"/>
    <p:sldId id="274" r:id="rId7"/>
    <p:sldId id="276" r:id="rId8"/>
    <p:sldId id="275" r:id="rId9"/>
    <p:sldId id="277" r:id="rId10"/>
    <p:sldId id="278" r:id="rId11"/>
    <p:sldId id="301" r:id="rId12"/>
    <p:sldId id="302" r:id="rId13"/>
    <p:sldId id="271" r:id="rId14"/>
    <p:sldId id="289" r:id="rId15"/>
    <p:sldId id="279" r:id="rId16"/>
    <p:sldId id="281" r:id="rId17"/>
    <p:sldId id="290" r:id="rId18"/>
    <p:sldId id="294" r:id="rId19"/>
    <p:sldId id="291" r:id="rId20"/>
    <p:sldId id="292" r:id="rId21"/>
    <p:sldId id="296" r:id="rId22"/>
    <p:sldId id="293" r:id="rId23"/>
    <p:sldId id="295" r:id="rId24"/>
    <p:sldId id="297" r:id="rId25"/>
    <p:sldId id="298" r:id="rId26"/>
    <p:sldId id="299" r:id="rId27"/>
    <p:sldId id="300" r:id="rId28"/>
    <p:sldId id="259" r:id="rId2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7942E8-FA4B-4E7D-960A-6CCBB8332737}" type="datetime1">
              <a:rPr lang="en-US" smtClean="0"/>
              <a:t>9/2/2017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03DA1D-7DD1-4D23-8DAE-788484F5E66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6617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903BFC-7DBA-4F52-B4E7-4FCF65AC7121}" type="datetime1">
              <a:rPr lang="en-US" smtClean="0"/>
              <a:t>9/2/2017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52E603-9E5D-4911-B9E6-B4A488EA7D0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78550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848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2648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6766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3932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5887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75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924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0846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43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4006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088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0072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4037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0711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9594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327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739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627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264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167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617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8587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843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128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94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7581" y="1484556"/>
            <a:ext cx="10693101" cy="4658060"/>
          </a:xfrm>
        </p:spPr>
        <p:txBody>
          <a:bodyPr>
            <a:normAutofit/>
          </a:bodyPr>
          <a:lstStyle>
            <a:lvl1pPr marL="0" indent="0" algn="l" rtl="0">
              <a:buNone/>
              <a:defRPr sz="2800" baseline="0"/>
            </a:lvl1pPr>
          </a:lstStyle>
          <a:p>
            <a:pPr lvl="0"/>
            <a:endParaRPr lang="fa-IR" dirty="0"/>
          </a:p>
        </p:txBody>
      </p:sp>
      <p:sp>
        <p:nvSpPr>
          <p:cNvPr id="8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432175" y="6227408"/>
            <a:ext cx="6002338" cy="641350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 rtl="0">
              <a:buNone/>
              <a:defRPr sz="1050" baseline="0"/>
            </a:lvl1pPr>
          </a:lstStyle>
          <a:p>
            <a:pPr lvl="0"/>
            <a:r>
              <a:rPr lang="en-US" sz="1050" dirty="0"/>
              <a:t>Summary Name Of Authors</a:t>
            </a:r>
            <a:endParaRPr lang="fa-I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83339" y="6395017"/>
            <a:ext cx="197672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050" dirty="0"/>
              <a:t>Sharif University of Technology</a:t>
            </a:r>
            <a:endParaRPr lang="fa-IR" sz="10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" y="6205970"/>
            <a:ext cx="632011" cy="6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3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73" y="-225911"/>
            <a:ext cx="12272330" cy="72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606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997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7107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589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179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960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152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688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193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513" y="1663665"/>
            <a:ext cx="3586087" cy="631731"/>
          </a:xfrm>
        </p:spPr>
        <p:txBody>
          <a:bodyPr anchor="ctr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89119" y="1663665"/>
            <a:ext cx="7465807" cy="631731"/>
          </a:xfrm>
        </p:spPr>
        <p:txBody>
          <a:bodyPr anchor="ctr"/>
          <a:lstStyle>
            <a:lvl1pPr marL="0" indent="0" algn="ctr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Affiliate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25619144"/>
              </p:ext>
            </p:extLst>
          </p:nvPr>
        </p:nvGraphicFramePr>
        <p:xfrm>
          <a:off x="4038600" y="2423640"/>
          <a:ext cx="7923904" cy="3751249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5904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8078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Education</a:t>
                      </a:r>
                      <a:endParaRPr lang="fa-I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3614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Research Interests</a:t>
                      </a:r>
                      <a:endParaRPr lang="fa-I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9557">
                <a:tc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Key Professional Activities</a:t>
                      </a:r>
                      <a:endParaRPr lang="fa-I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099175" y="2444586"/>
            <a:ext cx="5755751" cy="771690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/>
              <a:t>Add text</a:t>
            </a:r>
            <a:endParaRPr lang="fa-IR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099175" y="3365466"/>
            <a:ext cx="5755751" cy="937593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/>
              <a:t>Add text</a:t>
            </a:r>
            <a:endParaRPr lang="fa-IR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099175" y="4452249"/>
            <a:ext cx="5755751" cy="1640575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/>
              <a:t>Add text</a:t>
            </a:r>
            <a:endParaRPr lang="fa-IR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 hasCustomPrompt="1"/>
          </p:nvPr>
        </p:nvSpPr>
        <p:spPr>
          <a:xfrm>
            <a:off x="592138" y="2444750"/>
            <a:ext cx="3183796" cy="3740897"/>
          </a:xfrm>
        </p:spPr>
        <p:txBody>
          <a:bodyPr anchor="ctr"/>
          <a:lstStyle>
            <a:lvl1pPr marL="0" indent="0" algn="ctr" rtl="0">
              <a:buFontTx/>
              <a:buNone/>
              <a:defRPr baseline="0"/>
            </a:lvl1pPr>
          </a:lstStyle>
          <a:p>
            <a:r>
              <a:rPr lang="en-US" dirty="0"/>
              <a:t>Insert your picture here</a:t>
            </a:r>
            <a:endParaRPr lang="fa-IR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156" cy="1514476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1683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4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156" cy="151447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64254"/>
            <a:ext cx="10515599" cy="1158334"/>
          </a:xfrm>
        </p:spPr>
        <p:txBody>
          <a:bodyPr anchor="ctr">
            <a:noAutofit/>
          </a:bodyPr>
          <a:lstStyle>
            <a:lvl1pPr marL="0" indent="0" algn="ctr" rtl="0">
              <a:buNone/>
              <a:defRPr sz="3200" b="1" baseline="0"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Insert Article’s Title Here</a:t>
            </a:r>
            <a:endParaRPr lang="fa-I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95997" y="3408363"/>
            <a:ext cx="5999162" cy="1054100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2000" b="0"/>
            </a:lvl1pPr>
          </a:lstStyle>
          <a:p>
            <a:pPr lvl="0"/>
            <a:r>
              <a:rPr lang="en-US" b="0" dirty="0"/>
              <a:t>Add Full Name Of Authors Here</a:t>
            </a:r>
            <a:endParaRPr lang="fa-I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103684" y="4876653"/>
            <a:ext cx="9983788" cy="1290637"/>
          </a:xfrm>
        </p:spPr>
        <p:txBody>
          <a:bodyPr anchor="ctr">
            <a:normAutofit/>
          </a:bodyPr>
          <a:lstStyle>
            <a:lvl1pPr marL="0" indent="0" algn="ctr" rtl="0">
              <a:buNone/>
              <a:defRPr sz="1800" baseline="0"/>
            </a:lvl1pPr>
          </a:lstStyle>
          <a:p>
            <a:pPr lvl="0"/>
            <a:r>
              <a:rPr lang="en-US" dirty="0"/>
              <a:t>Add Article’s Base Lines </a:t>
            </a:r>
            <a:endParaRPr lang="fa-IR" dirty="0"/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092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94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689100" y="269559"/>
            <a:ext cx="7745356" cy="817562"/>
          </a:xfrm>
        </p:spPr>
        <p:txBody>
          <a:bodyPr anchor="ctr"/>
          <a:lstStyle>
            <a:lvl1pPr marL="0" indent="0" algn="l" rtl="0">
              <a:buNone/>
              <a:defRPr b="1" baseline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A Hayat" panose="020B0800040000020004" pitchFamily="34" charset="-78"/>
                <a:cs typeface="+mn-cs"/>
              </a:defRPr>
            </a:lvl1pPr>
          </a:lstStyle>
          <a:p>
            <a:pPr lvl="0"/>
            <a:r>
              <a:rPr lang="en-US" dirty="0"/>
              <a:t>Add Title Here</a:t>
            </a:r>
            <a:endParaRPr lang="fa-IR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17581" y="1484556"/>
            <a:ext cx="10693101" cy="4636059"/>
          </a:xfrm>
        </p:spPr>
        <p:txBody>
          <a:bodyPr>
            <a:normAutofit/>
          </a:bodyPr>
          <a:lstStyle>
            <a:lvl1pPr marL="0" indent="0" algn="l" rtl="0">
              <a:buNone/>
              <a:defRPr sz="2800" baseline="0"/>
            </a:lvl1pPr>
          </a:lstStyle>
          <a:p>
            <a:pPr lvl="0"/>
            <a:endParaRPr lang="fa-IR" dirty="0"/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20"/>
          </p:nvPr>
        </p:nvSpPr>
        <p:spPr>
          <a:xfrm>
            <a:off x="11359178" y="6356251"/>
            <a:ext cx="495748" cy="365125"/>
          </a:xfrm>
        </p:spPr>
        <p:txBody>
          <a:bodyPr/>
          <a:lstStyle>
            <a:lvl1pPr algn="l" rtl="0">
              <a:defRPr/>
            </a:lvl1pPr>
          </a:lstStyle>
          <a:p>
            <a:fld id="{6004038C-790E-4E1F-AFA3-7A2D322ABF5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432175" y="6227408"/>
            <a:ext cx="6002338" cy="641350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 rtl="0">
              <a:buNone/>
              <a:defRPr sz="1050" baseline="0"/>
            </a:lvl1pPr>
          </a:lstStyle>
          <a:p>
            <a:pPr lvl="0"/>
            <a:r>
              <a:rPr lang="en-US" sz="1050" dirty="0"/>
              <a:t>Summary Name Of Authors</a:t>
            </a:r>
            <a:endParaRPr lang="fa-IR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83339" y="6395017"/>
            <a:ext cx="197672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050" dirty="0"/>
              <a:t>Sharif University of Technology</a:t>
            </a:r>
            <a:endParaRPr lang="fa-IR" sz="10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9" y="6205970"/>
            <a:ext cx="632011" cy="6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4038C-790E-4E1F-AFA3-7A2D322ABF5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244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3" r:id="rId5"/>
    <p:sldLayoutId id="2147483654" r:id="rId6"/>
    <p:sldLayoutId id="2147483689" r:id="rId7"/>
    <p:sldLayoutId id="2147483688" r:id="rId8"/>
    <p:sldLayoutId id="2147483686" r:id="rId9"/>
    <p:sldLayoutId id="2147483690" r:id="rId10"/>
    <p:sldLayoutId id="2147483687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idx="1"/>
          </p:nvPr>
        </p:nvSpPr>
        <p:spPr>
          <a:xfrm>
            <a:off x="533400" y="1663665"/>
            <a:ext cx="3322320" cy="631731"/>
          </a:xfrm>
        </p:spPr>
        <p:txBody>
          <a:bodyPr>
            <a:normAutofit/>
          </a:bodyPr>
          <a:lstStyle/>
          <a:p>
            <a:r>
              <a:rPr lang="en-US" dirty="0" err="1"/>
              <a:t>Hosein</a:t>
            </a:r>
            <a:r>
              <a:rPr lang="en-US" dirty="0"/>
              <a:t> </a:t>
            </a:r>
            <a:r>
              <a:rPr lang="en-US" dirty="0" err="1"/>
              <a:t>Joshaghani</a:t>
            </a:r>
            <a:endParaRPr lang="fa-IR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fontAlgn="base"/>
            <a:r>
              <a:rPr lang="en-US" dirty="0"/>
              <a:t>PhD in economics at the University of Chicago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Empirical Macroeconomics, Labor Economics, Behavioral Economics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Visiting Assistant Professor at </a:t>
            </a:r>
          </a:p>
          <a:p>
            <a:r>
              <a:rPr lang="en-US" dirty="0"/>
              <a:t>Graduate School of Management and Economics, </a:t>
            </a:r>
          </a:p>
          <a:p>
            <a:r>
              <a:rPr lang="en-US" dirty="0"/>
              <a:t>Sharif University of Technology</a:t>
            </a:r>
            <a:endParaRPr lang="fa-IR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</a:t>
            </a:fld>
            <a:endParaRPr lang="fa-IR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" b="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679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10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BA21146-4B81-415B-9839-B84702A7C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28241"/>
              </p:ext>
            </p:extLst>
          </p:nvPr>
        </p:nvGraphicFramePr>
        <p:xfrm>
          <a:off x="567891" y="417255"/>
          <a:ext cx="11192480" cy="5599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2262">
                  <a:extLst>
                    <a:ext uri="{9D8B030D-6E8A-4147-A177-3AD203B41FA5}">
                      <a16:colId xmlns:a16="http://schemas.microsoft.com/office/drawing/2014/main" xmlns="" val="3885748290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xmlns="" val="1245532584"/>
                    </a:ext>
                  </a:extLst>
                </a:gridCol>
                <a:gridCol w="760228">
                  <a:extLst>
                    <a:ext uri="{9D8B030D-6E8A-4147-A177-3AD203B41FA5}">
                      <a16:colId xmlns:a16="http://schemas.microsoft.com/office/drawing/2014/main" xmlns="" val="3224400409"/>
                    </a:ext>
                  </a:extLst>
                </a:gridCol>
                <a:gridCol w="911178">
                  <a:extLst>
                    <a:ext uri="{9D8B030D-6E8A-4147-A177-3AD203B41FA5}">
                      <a16:colId xmlns:a16="http://schemas.microsoft.com/office/drawing/2014/main" xmlns="" val="1592041154"/>
                    </a:ext>
                  </a:extLst>
                </a:gridCol>
                <a:gridCol w="755493">
                  <a:extLst>
                    <a:ext uri="{9D8B030D-6E8A-4147-A177-3AD203B41FA5}">
                      <a16:colId xmlns:a16="http://schemas.microsoft.com/office/drawing/2014/main" xmlns="" val="233630298"/>
                    </a:ext>
                  </a:extLst>
                </a:gridCol>
                <a:gridCol w="858562">
                  <a:extLst>
                    <a:ext uri="{9D8B030D-6E8A-4147-A177-3AD203B41FA5}">
                      <a16:colId xmlns:a16="http://schemas.microsoft.com/office/drawing/2014/main" xmlns="" val="4081704188"/>
                    </a:ext>
                  </a:extLst>
                </a:gridCol>
                <a:gridCol w="697194">
                  <a:extLst>
                    <a:ext uri="{9D8B030D-6E8A-4147-A177-3AD203B41FA5}">
                      <a16:colId xmlns:a16="http://schemas.microsoft.com/office/drawing/2014/main" xmlns="" val="3392686802"/>
                    </a:ext>
                  </a:extLst>
                </a:gridCol>
              </a:tblGrid>
              <a:tr h="609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Industry (ISIC 2-digit)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Employment share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>
                          <a:effectLst/>
                        </a:rPr>
                        <a:t>Mean job creation rate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Mean job destruction rate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St. Dev. Of creation rate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St. Dev. Of destruction rate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St. Dev. Of growth rate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extLst>
                  <a:ext uri="{0D108BD9-81ED-4DB2-BD59-A6C34878D82A}">
                    <a16:rowId xmlns:a16="http://schemas.microsoft.com/office/drawing/2014/main" xmlns="" val="3080552591"/>
                  </a:ext>
                </a:extLst>
              </a:tr>
              <a:tr h="384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food products and beverages - tobacco products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15.6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14.6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4.5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601166518"/>
                  </a:ext>
                </a:extLst>
              </a:tr>
              <a:tr h="203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textile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8.0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4.8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5.9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3659008273"/>
                  </a:ext>
                </a:extLst>
              </a:tr>
              <a:tr h="610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wearing apparel; dressing and dyeing of fur - tanning and dressing of leather; manufacture of luggage, handbags, saddlery, harness and footwear - wood and products of wood and cork, except furniture;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15.1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3.9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6.0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1489535806"/>
                  </a:ext>
                </a:extLst>
              </a:tr>
              <a:tr h="384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publishing, printing and reproduction of recorded media - paper and paper products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8.9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7.5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3399293448"/>
                  </a:ext>
                </a:extLst>
              </a:tr>
              <a:tr h="328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coke, refined petroleum products and nuclear fuel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15.0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7.7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5.7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2690224281"/>
                  </a:ext>
                </a:extLst>
              </a:tr>
              <a:tr h="203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chemicals and chemical products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8.7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14.6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3405771287"/>
                  </a:ext>
                </a:extLst>
              </a:tr>
              <a:tr h="203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rubber and plastics products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4.1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8.4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5.8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2.4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7.1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1181686744"/>
                  </a:ext>
                </a:extLst>
              </a:tr>
              <a:tr h="203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other non-metallic mineral products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11.6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14.1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9.8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5.2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6.5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2264192150"/>
                  </a:ext>
                </a:extLst>
              </a:tr>
              <a:tr h="203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basic metals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14.2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6.7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4.9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3642901042"/>
                  </a:ext>
                </a:extLst>
              </a:tr>
              <a:tr h="502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fabricated metal products,except machinery and equipment - machinery and equipment n.e.c.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13.0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6.1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6.8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370516653"/>
                  </a:ext>
                </a:extLst>
              </a:tr>
              <a:tr h="553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office, accounting and computing machinery - electrical machinery and apparatus n.e.c. - radio, television and communication equipment and apparatus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9.7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6.9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7.2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3712067180"/>
                  </a:ext>
                </a:extLst>
              </a:tr>
              <a:tr h="332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medical, precision and optical instruments, watches and clocks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13.0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5.0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4196253331"/>
                  </a:ext>
                </a:extLst>
              </a:tr>
              <a:tr h="3097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motor vehicles, trailers and semi-trailers - other transport equipment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14.3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2.8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7.1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1833207141"/>
                  </a:ext>
                </a:extLst>
              </a:tr>
              <a:tr h="203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furniture; manufacturing n.e.c. - recycling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13.6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9.8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5.8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>
                          <a:effectLst/>
                        </a:rPr>
                        <a:t>2.3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6.5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0" marR="3870" marT="3870" marB="0" anchor="b"/>
                </a:tc>
                <a:extLst>
                  <a:ext uri="{0D108BD9-81ED-4DB2-BD59-A6C34878D82A}">
                    <a16:rowId xmlns:a16="http://schemas.microsoft.com/office/drawing/2014/main" xmlns="" val="1364168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87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Food Products:</a:t>
            </a:r>
          </a:p>
          <a:p>
            <a:r>
              <a:rPr lang="en-US"/>
              <a:t>8.0% </a:t>
            </a:r>
            <a:endParaRPr lang="en-US" dirty="0"/>
          </a:p>
          <a:p>
            <a:r>
              <a:rPr lang="en-US" dirty="0"/>
              <a:t>Employment </a:t>
            </a:r>
          </a:p>
          <a:p>
            <a:r>
              <a:rPr lang="en-US" dirty="0"/>
              <a:t>Share</a:t>
            </a:r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11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25616E-3D75-4B05-A827-40BFB8A09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97" y="1087121"/>
            <a:ext cx="8656317" cy="57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0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Textile:</a:t>
            </a:r>
          </a:p>
          <a:p>
            <a:r>
              <a:rPr lang="en-US" dirty="0"/>
              <a:t>15.6% </a:t>
            </a:r>
          </a:p>
          <a:p>
            <a:r>
              <a:rPr lang="en-US" dirty="0"/>
              <a:t>Employment </a:t>
            </a:r>
          </a:p>
          <a:p>
            <a:r>
              <a:rPr lang="en-US" dirty="0"/>
              <a:t>Share</a:t>
            </a:r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12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9483970-AB4B-43EC-87AF-9EFD69915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70" y="1055578"/>
            <a:ext cx="8703632" cy="58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1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13</a:t>
            </a:fld>
            <a:endParaRPr lang="fa-I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11EA739-EC1D-4C17-BF7E-32BFFCC0C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70281"/>
              </p:ext>
            </p:extLst>
          </p:nvPr>
        </p:nvGraphicFramePr>
        <p:xfrm>
          <a:off x="1408815" y="619981"/>
          <a:ext cx="9824478" cy="5746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9844">
                  <a:extLst>
                    <a:ext uri="{9D8B030D-6E8A-4147-A177-3AD203B41FA5}">
                      <a16:colId xmlns:a16="http://schemas.microsoft.com/office/drawing/2014/main" xmlns="" val="1625624310"/>
                    </a:ext>
                  </a:extLst>
                </a:gridCol>
                <a:gridCol w="1407439">
                  <a:extLst>
                    <a:ext uri="{9D8B030D-6E8A-4147-A177-3AD203B41FA5}">
                      <a16:colId xmlns:a16="http://schemas.microsoft.com/office/drawing/2014/main" xmlns="" val="4173310925"/>
                    </a:ext>
                  </a:extLst>
                </a:gridCol>
                <a:gridCol w="1407439">
                  <a:extLst>
                    <a:ext uri="{9D8B030D-6E8A-4147-A177-3AD203B41FA5}">
                      <a16:colId xmlns:a16="http://schemas.microsoft.com/office/drawing/2014/main" xmlns="" val="2674150655"/>
                    </a:ext>
                  </a:extLst>
                </a:gridCol>
                <a:gridCol w="1407439">
                  <a:extLst>
                    <a:ext uri="{9D8B030D-6E8A-4147-A177-3AD203B41FA5}">
                      <a16:colId xmlns:a16="http://schemas.microsoft.com/office/drawing/2014/main" xmlns="" val="1506732394"/>
                    </a:ext>
                  </a:extLst>
                </a:gridCol>
                <a:gridCol w="1407439">
                  <a:extLst>
                    <a:ext uri="{9D8B030D-6E8A-4147-A177-3AD203B41FA5}">
                      <a16:colId xmlns:a16="http://schemas.microsoft.com/office/drawing/2014/main" xmlns="" val="3151368657"/>
                    </a:ext>
                  </a:extLst>
                </a:gridCol>
                <a:gridCol w="1407439">
                  <a:extLst>
                    <a:ext uri="{9D8B030D-6E8A-4147-A177-3AD203B41FA5}">
                      <a16:colId xmlns:a16="http://schemas.microsoft.com/office/drawing/2014/main" xmlns="" val="3842594414"/>
                    </a:ext>
                  </a:extLst>
                </a:gridCol>
                <a:gridCol w="1407439">
                  <a:extLst>
                    <a:ext uri="{9D8B030D-6E8A-4147-A177-3AD203B41FA5}">
                      <a16:colId xmlns:a16="http://schemas.microsoft.com/office/drawing/2014/main" xmlns="" val="1336566089"/>
                    </a:ext>
                  </a:extLst>
                </a:gridCol>
              </a:tblGrid>
              <a:tr h="638545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3200" u="none" strike="noStrike" dirty="0">
                          <a:effectLst/>
                        </a:rPr>
                        <a:t>Job Creation and Destruction and Plant size 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1951189"/>
                  </a:ext>
                </a:extLst>
              </a:tr>
              <a:tr h="19156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Establishment size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Employment share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Mean job creation rate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Mean job destruction 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St. Dev. Of creation 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St. Dev. Of destruction 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St. Dev. Of growth rate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613171878"/>
                  </a:ext>
                </a:extLst>
              </a:tr>
              <a:tr h="638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50-100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24.6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16.6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16.0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6.1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4.6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5.3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232376119"/>
                  </a:ext>
                </a:extLst>
              </a:tr>
              <a:tr h="638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100-250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22.8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14.1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11.7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6.3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3.7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6.2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819531644"/>
                  </a:ext>
                </a:extLst>
              </a:tr>
              <a:tr h="638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250-500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18.0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12.8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10.4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5.6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5.9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513338731"/>
                  </a:ext>
                </a:extLst>
              </a:tr>
              <a:tr h="638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500-2000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22.6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10.9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7.9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4.1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2.4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4.6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321739498"/>
                  </a:ext>
                </a:extLst>
              </a:tr>
              <a:tr h="638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2000+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11.9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7.7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>
                          <a:effectLst/>
                        </a:rPr>
                        <a:t>5.0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2.1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effectLst/>
                        </a:rPr>
                        <a:t>5.9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367189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18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Labor Intensity and Job Flows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We measure labor intensity of plants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ratio.</a:t>
                </a:r>
              </a:p>
              <a:p>
                <a:r>
                  <a:rPr lang="en-US" dirty="0"/>
                  <a:t>Divide plants into 4 quartiles with the same employment share. </a:t>
                </a:r>
              </a:p>
              <a:p>
                <a:r>
                  <a:rPr lang="en-US" dirty="0"/>
                  <a:t>Compute worker flows: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140" t="-2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14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0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15</a:t>
            </a:fld>
            <a:endParaRPr lang="fa-I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625CFB5-C256-4B81-8F0F-92C801EFB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82253"/>
              </p:ext>
            </p:extLst>
          </p:nvPr>
        </p:nvGraphicFramePr>
        <p:xfrm>
          <a:off x="1100469" y="1336564"/>
          <a:ext cx="9968021" cy="4855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4003">
                  <a:extLst>
                    <a:ext uri="{9D8B030D-6E8A-4147-A177-3AD203B41FA5}">
                      <a16:colId xmlns:a16="http://schemas.microsoft.com/office/drawing/2014/main" xmlns="" val="113951277"/>
                    </a:ext>
                  </a:extLst>
                </a:gridCol>
                <a:gridCol w="1424003">
                  <a:extLst>
                    <a:ext uri="{9D8B030D-6E8A-4147-A177-3AD203B41FA5}">
                      <a16:colId xmlns:a16="http://schemas.microsoft.com/office/drawing/2014/main" xmlns="" val="3662481106"/>
                    </a:ext>
                  </a:extLst>
                </a:gridCol>
                <a:gridCol w="1424003">
                  <a:extLst>
                    <a:ext uri="{9D8B030D-6E8A-4147-A177-3AD203B41FA5}">
                      <a16:colId xmlns:a16="http://schemas.microsoft.com/office/drawing/2014/main" xmlns="" val="3376692708"/>
                    </a:ext>
                  </a:extLst>
                </a:gridCol>
                <a:gridCol w="1424003">
                  <a:extLst>
                    <a:ext uri="{9D8B030D-6E8A-4147-A177-3AD203B41FA5}">
                      <a16:colId xmlns:a16="http://schemas.microsoft.com/office/drawing/2014/main" xmlns="" val="503171280"/>
                    </a:ext>
                  </a:extLst>
                </a:gridCol>
                <a:gridCol w="1424003">
                  <a:extLst>
                    <a:ext uri="{9D8B030D-6E8A-4147-A177-3AD203B41FA5}">
                      <a16:colId xmlns:a16="http://schemas.microsoft.com/office/drawing/2014/main" xmlns="" val="747751236"/>
                    </a:ext>
                  </a:extLst>
                </a:gridCol>
                <a:gridCol w="1424003">
                  <a:extLst>
                    <a:ext uri="{9D8B030D-6E8A-4147-A177-3AD203B41FA5}">
                      <a16:colId xmlns:a16="http://schemas.microsoft.com/office/drawing/2014/main" xmlns="" val="3083321646"/>
                    </a:ext>
                  </a:extLst>
                </a:gridCol>
                <a:gridCol w="1424003">
                  <a:extLst>
                    <a:ext uri="{9D8B030D-6E8A-4147-A177-3AD203B41FA5}">
                      <a16:colId xmlns:a16="http://schemas.microsoft.com/office/drawing/2014/main" xmlns="" val="4282454873"/>
                    </a:ext>
                  </a:extLst>
                </a:gridCol>
              </a:tblGrid>
              <a:tr h="610758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2800" b="1" u="none" strike="noStrike" dirty="0">
                          <a:effectLst/>
                        </a:rPr>
                        <a:t>Job Creation and Destruction and Labor Intensity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7052749"/>
                  </a:ext>
                </a:extLst>
              </a:tr>
              <a:tr h="1832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Labor intensity quartile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Employment share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Mean job creation rate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Mean job destruction 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St. Dev. Of creation 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St. Dev. Of destruction 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St. Dev. Of growth rate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868734070"/>
                  </a:ext>
                </a:extLst>
              </a:tr>
              <a:tr h="579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25.0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11.9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6.9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3.9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2.1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4.9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989294019"/>
                  </a:ext>
                </a:extLst>
              </a:tr>
              <a:tr h="610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25.0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7.4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4.2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3.8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042033784"/>
                  </a:ext>
                </a:extLst>
              </a:tr>
              <a:tr h="610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25.0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13.1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8.7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6.4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6.6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353210024"/>
                  </a:ext>
                </a:extLst>
              </a:tr>
              <a:tr h="610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25.0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14.7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10.9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5.0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5.7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1660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40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16</a:t>
            </a:fld>
            <a:endParaRPr lang="fa-I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A1EBE7-C179-4395-AC39-062B2626F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0"/>
            <a:ext cx="8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75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Flows: Summary</a:t>
            </a:r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find surprisingly large rates of job creation, destruction and reallocation: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Job creation and destruction in Iran:		11-15 percent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Job creation and destruction in the U.S.:		14-18 percent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This is persistent across industries and over time. </a:t>
            </a:r>
          </a:p>
          <a:p>
            <a:r>
              <a:rPr lang="en-US" dirty="0"/>
              <a:t>Job creation (and destruction) is more concentrated 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Smaller 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Younger 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labor intensive plants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17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0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Responses to Oil and Real Exchange Shock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 order to assess the responses of job creation and destruction to oil shocks, we use the following structural VAR model: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𝑜𝑖𝑙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      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mr>
                    </m:m>
                    <m:r>
                      <a:rPr lang="en-US" i="1">
                        <a:latin typeface="Cambria Math" panose="02040503050406030204" pitchFamily="18" charset="0"/>
                      </a:rPr>
                      <m:t>]′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structural shocks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Reduced form model: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Therefore,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𝐵𝐵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 assumption, no identification!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741" t="-3026" r="-513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18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07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Cholesky Identification 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follow the most common method of identification: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lower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triangular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other words we assume no contemporaneous effects from variables and the following shock structure: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𝑢𝑜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140" t="-2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19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2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931894"/>
            <a:ext cx="10911839" cy="1158334"/>
          </a:xfrm>
        </p:spPr>
        <p:txBody>
          <a:bodyPr/>
          <a:lstStyle/>
          <a:p>
            <a:r>
              <a:rPr lang="en-US" sz="2800" dirty="0"/>
              <a:t>Responses of Job and Worker Flows to </a:t>
            </a:r>
          </a:p>
          <a:p>
            <a:r>
              <a:rPr lang="en-US" sz="2800" dirty="0"/>
              <a:t>Oil and Exchange Rate Shocks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080757" y="3515043"/>
            <a:ext cx="5999162" cy="1054100"/>
          </a:xfrm>
        </p:spPr>
        <p:txBody>
          <a:bodyPr>
            <a:normAutofit/>
          </a:bodyPr>
          <a:lstStyle/>
          <a:p>
            <a:r>
              <a:rPr lang="en-US" dirty="0" err="1"/>
              <a:t>Hosein</a:t>
            </a:r>
            <a:r>
              <a:rPr lang="en-US" dirty="0"/>
              <a:t> </a:t>
            </a:r>
            <a:r>
              <a:rPr lang="en-US" dirty="0" err="1"/>
              <a:t>Joshaghani</a:t>
            </a:r>
            <a:endParaRPr lang="en-US" dirty="0"/>
          </a:p>
          <a:p>
            <a:r>
              <a:rPr lang="en-US" dirty="0" err="1"/>
              <a:t>Kiarash</a:t>
            </a:r>
            <a:r>
              <a:rPr lang="en-US" dirty="0"/>
              <a:t> </a:t>
            </a:r>
            <a:r>
              <a:rPr lang="en-US" dirty="0" err="1"/>
              <a:t>Hoseiny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28049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89099" y="269559"/>
            <a:ext cx="8391451" cy="817562"/>
          </a:xfrm>
        </p:spPr>
        <p:txBody>
          <a:bodyPr>
            <a:normAutofit/>
          </a:bodyPr>
          <a:lstStyle/>
          <a:p>
            <a:r>
              <a:rPr lang="en-US" dirty="0"/>
              <a:t>Oil and Real Exchange Rate Shocks</a:t>
            </a:r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20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1B9E12-B571-4B29-9531-8238CCBE5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9" y="1344006"/>
            <a:ext cx="9649489" cy="55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67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89099" y="269559"/>
            <a:ext cx="8391451" cy="817562"/>
          </a:xfrm>
        </p:spPr>
        <p:txBody>
          <a:bodyPr>
            <a:normAutofit/>
          </a:bodyPr>
          <a:lstStyle/>
          <a:p>
            <a:r>
              <a:rPr lang="en-US" dirty="0"/>
              <a:t>Responses of Job Creation and Destruction To Oil Shocks</a:t>
            </a:r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21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9DA98C-7CDE-41DF-8C8E-3300BF260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1" y="1363921"/>
            <a:ext cx="8241119" cy="54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2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Summary of OIL shocks</a:t>
            </a:r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Positive oil shocks increase job creation but decrease job destruction </a:t>
            </a:r>
            <a:r>
              <a:rPr lang="en-US" dirty="0">
                <a:sym typeface="Wingdings" panose="05000000000000000000" pitchFamily="2" charset="2"/>
              </a:rPr>
              <a:t>aggregate effects dominate reallocation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Oil shocks are not symmetric: positive and negative shocks are different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22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63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Oil Shocks versus Real Exchange Rate Shocks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Now let’s include shocks to the real exchange rate in the structural VAR: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=[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𝑜𝑖𝑙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𝑎𝑏𝑠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𝑟𝑒𝑟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en-US" i="1">
                          <a:latin typeface="Cambria Math" panose="02040503050406030204" pitchFamily="18" charset="0"/>
                        </a:rPr>
                        <m:t>     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en-US" i="1">
                          <a:latin typeface="Cambria Math" panose="02040503050406030204" pitchFamily="18" charset="0"/>
                        </a:rPr>
                        <m:t>]′</m:t>
                      </m:r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RER shocks increase job destruction and decrease job creation rates </a:t>
                </a:r>
                <a:r>
                  <a:rPr lang="en-US" dirty="0">
                    <a:sym typeface="Wingdings" panose="05000000000000000000" pitchFamily="2" charset="2"/>
                  </a:rPr>
                  <a:t> the aggregate effect dominates reallocative one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026" t="-2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23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93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89099" y="269559"/>
            <a:ext cx="8391451" cy="817562"/>
          </a:xfrm>
        </p:spPr>
        <p:txBody>
          <a:bodyPr>
            <a:normAutofit/>
          </a:bodyPr>
          <a:lstStyle/>
          <a:p>
            <a:r>
              <a:rPr lang="en-US" dirty="0"/>
              <a:t>Responses of Job Flows To Oil and RER Shocks</a:t>
            </a:r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24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E6BE90-0FF3-4035-B739-7C4DB319D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67" y="1358139"/>
            <a:ext cx="8265928" cy="55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42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89099" y="269559"/>
            <a:ext cx="8391451" cy="817562"/>
          </a:xfrm>
        </p:spPr>
        <p:txBody>
          <a:bodyPr>
            <a:normAutofit/>
          </a:bodyPr>
          <a:lstStyle/>
          <a:p>
            <a:r>
              <a:rPr lang="en-US" dirty="0"/>
              <a:t>Are the responses the same across sectors? No!</a:t>
            </a:r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Textile</a:t>
            </a:r>
          </a:p>
          <a:p>
            <a:r>
              <a:rPr lang="en-US" dirty="0"/>
              <a:t>8% </a:t>
            </a:r>
          </a:p>
          <a:p>
            <a:r>
              <a:rPr lang="en-US" sz="1800" dirty="0"/>
              <a:t>Employment</a:t>
            </a:r>
          </a:p>
          <a:p>
            <a:r>
              <a:rPr lang="en-US" sz="1800" dirty="0"/>
              <a:t>Share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25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2C335E-AF5F-42B0-94D5-B3271B132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39" y="1340290"/>
            <a:ext cx="8276560" cy="55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89099" y="269559"/>
            <a:ext cx="8391451" cy="817562"/>
          </a:xfrm>
        </p:spPr>
        <p:txBody>
          <a:bodyPr>
            <a:normAutofit/>
          </a:bodyPr>
          <a:lstStyle/>
          <a:p>
            <a:r>
              <a:rPr lang="en-US" dirty="0"/>
              <a:t>Are the </a:t>
            </a:r>
            <a:r>
              <a:rPr lang="en-US"/>
              <a:t>responses similar across </a:t>
            </a:r>
            <a:r>
              <a:rPr lang="en-US" dirty="0"/>
              <a:t>sectors? No!</a:t>
            </a:r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Printing</a:t>
            </a:r>
          </a:p>
          <a:p>
            <a:r>
              <a:rPr lang="en-US" dirty="0"/>
              <a:t>&amp; Paper</a:t>
            </a:r>
          </a:p>
          <a:p>
            <a:r>
              <a:rPr lang="en-US" dirty="0"/>
              <a:t>2.4% </a:t>
            </a:r>
          </a:p>
          <a:p>
            <a:r>
              <a:rPr lang="en-US" sz="1800" dirty="0"/>
              <a:t>Employment</a:t>
            </a:r>
          </a:p>
          <a:p>
            <a:r>
              <a:rPr lang="en-US" sz="1800" dirty="0"/>
              <a:t>Share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26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BD3A6A-D00F-4DE5-9A49-3DA8BD267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50" y="1356833"/>
            <a:ext cx="8251751" cy="55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8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689099" y="269559"/>
            <a:ext cx="8391451" cy="817562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are lot of information in sectoral labor market outcomes.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understand aggregate phenomena, such as jobless recoveries, low FLFP, etc. , one needs sectoral analysis.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Oil and real exchange rate shocks both affect the economy through aggregate channels.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Though some sectors reallocation effect of </a:t>
            </a:r>
            <a:r>
              <a:rPr lang="en-US"/>
              <a:t>the shocks dominate.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27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12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25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can we learn from sectoral job and worker flows?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large is the job reallocation in Iran relative to developed countries?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oil (and real exchange rate) shocks affect job creation and job destruction (as well as hire and separation rates) across sectors?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 they </a:t>
            </a:r>
            <a:r>
              <a:rPr lang="en-US" b="1" i="1" dirty="0"/>
              <a:t>reallocative</a:t>
            </a:r>
            <a:r>
              <a:rPr lang="en-US" dirty="0"/>
              <a:t> or </a:t>
            </a:r>
            <a:r>
              <a:rPr lang="en-US" b="1" i="1" dirty="0"/>
              <a:t>aggregate</a:t>
            </a:r>
            <a:r>
              <a:rPr lang="en-US" dirty="0"/>
              <a:t> shocks?</a:t>
            </a:r>
          </a:p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3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5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Flows versus Worker Flows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By definition: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𝑁𝑒𝑡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𝑒𝑚𝑝𝑙𝑜𝑦𝑚𝑒𝑛𝑡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    =</m:t>
                      </m:r>
                      <m:limUpp>
                        <m:limUp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h𝑖𝑟𝑒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– 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𝑠𝑒𝑝𝑎𝑟𝑎𝑡𝑖𝑜𝑛</m:t>
                              </m:r>
                            </m:e>
                          </m:groupChr>
                        </m:e>
                        <m:li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𝑤𝑜𝑟𝑘𝑒𝑟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𝑓𝑙𝑜𝑤</m:t>
                          </m:r>
                        </m:lim>
                      </m:limUp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algn="ctr"/>
                <a:r>
                  <a:rPr lang="en-US" sz="2400" dirty="0"/>
                  <a:t>			          	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𝑗𝑜𝑏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𝑐𝑟𝑒𝑎𝑡𝑖𝑜𝑛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𝑗𝑜𝑏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𝑑𝑒𝑠𝑡𝑟𝑢𝑐𝑡𝑖𝑜𝑛</m:t>
                            </m:r>
                          </m:e>
                        </m:groupChr>
                      </m:e>
                      <m:li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𝑗𝑜𝑏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𝑓𝑙𝑜𝑤</m:t>
                        </m:r>
                      </m:lim>
                    </m:limLow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Create flow rates by dividing by a measure of size, </a:t>
                </a:r>
                <a:r>
                  <a:rPr lang="en-US" dirty="0" err="1"/>
                  <a:t>e.g</a:t>
                </a:r>
                <a:r>
                  <a:rPr lang="en-US" dirty="0"/>
                  <a:t> job creation rate in sector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𝑗𝑜𝑏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𝑐𝑟𝑒𝑎𝑡𝑖𝑜𝑛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𝑟𝑎𝑡𝑒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𝑗𝑜𝑏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𝑐𝑟𝑒𝑎𝑡𝑖𝑜𝑛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𝑒𝑚𝑝𝑙𝑜𝑦𝑚𝑒𝑛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𝑠𝑖𝑧𝑒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a-IR" sz="2000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026" t="-3026" r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4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1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Flows versus Worker Flows</a:t>
            </a:r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5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A468B4D-3680-44F2-A132-867A515BA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46107"/>
              </p:ext>
            </p:extLst>
          </p:nvPr>
        </p:nvGraphicFramePr>
        <p:xfrm>
          <a:off x="2033482" y="1484556"/>
          <a:ext cx="8261298" cy="488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649">
                  <a:extLst>
                    <a:ext uri="{9D8B030D-6E8A-4147-A177-3AD203B41FA5}">
                      <a16:colId xmlns:a16="http://schemas.microsoft.com/office/drawing/2014/main" xmlns="" val="3269390198"/>
                    </a:ext>
                  </a:extLst>
                </a:gridCol>
                <a:gridCol w="4130649">
                  <a:extLst>
                    <a:ext uri="{9D8B030D-6E8A-4147-A177-3AD203B41FA5}">
                      <a16:colId xmlns:a16="http://schemas.microsoft.com/office/drawing/2014/main" xmlns="" val="2326171329"/>
                    </a:ext>
                  </a:extLst>
                </a:gridCol>
              </a:tblGrid>
              <a:tr h="395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Job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Worker Flows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8464190"/>
                  </a:ext>
                </a:extLst>
              </a:tr>
              <a:tr h="395365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Job Creation and Destruction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Hire and Separation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1344227"/>
                  </a:ext>
                </a:extLst>
              </a:tr>
              <a:tr h="395365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Demand 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Supply 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2651478"/>
                  </a:ext>
                </a:extLst>
              </a:tr>
              <a:tr h="395365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Survey of Manufacturing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Labor Force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7359518"/>
                  </a:ext>
                </a:extLst>
              </a:tr>
              <a:tr h="395365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1382 - 1392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1385-1393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2527525"/>
                  </a:ext>
                </a:extLst>
              </a:tr>
              <a:tr h="395365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Yearly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Quarterly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4187938"/>
                  </a:ext>
                </a:extLst>
              </a:tr>
              <a:tr h="395365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Only 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Covers all sectors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8724322"/>
                  </a:ext>
                </a:extLst>
              </a:tr>
              <a:tr h="395365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Only plants with more than 10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Covers all plant sizes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7256198"/>
                  </a:ext>
                </a:extLst>
              </a:tr>
              <a:tr h="682411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Some years, some regions survey of plants with 10-50 workers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2236109"/>
                  </a:ext>
                </a:extLst>
              </a:tr>
              <a:tr h="395365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But universe of plants with more than 50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Always a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60343"/>
                  </a:ext>
                </a:extLst>
              </a:tr>
              <a:tr h="395365"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987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23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Flows: Creation and Destruction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i="1" dirty="0"/>
                  <a:t>Job Creation</a:t>
                </a:r>
                <a:r>
                  <a:rPr lang="en-US" dirty="0"/>
                  <a:t> in sector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constructed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𝐸𝑚𝑝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𝐸𝑚𝑝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i="1" dirty="0"/>
                  <a:t>Job Destruction </a:t>
                </a:r>
                <a:r>
                  <a:rPr lang="en-US" dirty="0"/>
                  <a:t>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𝐸𝑚𝑝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𝐸𝑚𝑝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i="1" dirty="0"/>
                  <a:t>Job Reallocation </a:t>
                </a:r>
                <a:r>
                  <a:rPr lang="en-US" dirty="0"/>
                  <a:t>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i="1" dirty="0"/>
                  <a:t>Net Job Growth </a:t>
                </a:r>
                <a:r>
                  <a:rPr lang="en-US" dirty="0"/>
                  <a:t>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855" t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6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2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7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97B2F4-5638-430E-B1B9-3FCBF2BA0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6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Flow Rates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US" dirty="0"/>
                  <a:t>To measure rates, divide by measure of size.</a:t>
                </a:r>
              </a:p>
              <a:p>
                <a:r>
                  <a:rPr lang="en-US" dirty="0"/>
                  <a:t>Employment size measured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𝐸𝑚𝑝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𝐸𝑚𝑝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Job Creation Rate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Job Destruction Rate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etc. </a:t>
                </a:r>
              </a:p>
              <a:p>
                <a:r>
                  <a:rPr lang="en-US" dirty="0"/>
                  <a:t>Aggregate Job Creation Rate: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140" t="-2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8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4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04038C-790E-4E1F-AFA3-7A2D322ABF52}" type="slidenum">
              <a:rPr lang="fa-IR" smtClean="0"/>
              <a:pPr/>
              <a:t>9</a:t>
            </a:fld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H. </a:t>
            </a:r>
            <a:r>
              <a:rPr lang="en-US" dirty="0" err="1"/>
              <a:t>Joshaghani</a:t>
            </a:r>
            <a:r>
              <a:rPr lang="en-US" dirty="0"/>
              <a:t>, K. </a:t>
            </a:r>
            <a:r>
              <a:rPr lang="en-US" dirty="0" err="1"/>
              <a:t>Hoseiny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13081B-E49A-4A93-A8AA-5397E8649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5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6700</TotalTime>
  <Words>1116</Words>
  <Application>Microsoft Office PowerPoint</Application>
  <PresentationFormat>Widescreen</PresentationFormat>
  <Paragraphs>364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 Hayat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m.shahbazi</dc:creator>
  <cp:lastModifiedBy>test</cp:lastModifiedBy>
  <cp:revision>194</cp:revision>
  <dcterms:created xsi:type="dcterms:W3CDTF">2017-08-22T06:39:49Z</dcterms:created>
  <dcterms:modified xsi:type="dcterms:W3CDTF">2017-09-02T12:29:30Z</dcterms:modified>
</cp:coreProperties>
</file>