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10"/>
  </p:notesMasterIdLst>
  <p:handoutMasterIdLst>
    <p:handoutMasterId r:id="rId11"/>
  </p:handoutMasterIdLst>
  <p:sldIdLst>
    <p:sldId id="270" r:id="rId2"/>
    <p:sldId id="268" r:id="rId3"/>
    <p:sldId id="271" r:id="rId4"/>
    <p:sldId id="272" r:id="rId5"/>
    <p:sldId id="273" r:id="rId6"/>
    <p:sldId id="274" r:id="rId7"/>
    <p:sldId id="275" r:id="rId8"/>
    <p:sldId id="276" r:id="rId9"/>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953" autoAdjust="0"/>
    <p:restoredTop sz="94660"/>
  </p:normalViewPr>
  <p:slideViewPr>
    <p:cSldViewPr snapToGrid="0">
      <p:cViewPr varScale="1">
        <p:scale>
          <a:sx n="77" d="100"/>
          <a:sy n="77" d="100"/>
        </p:scale>
        <p:origin x="26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8788"/>
          </a:xfrm>
          <a:prstGeom prst="rect">
            <a:avLst/>
          </a:prstGeom>
        </p:spPr>
        <p:txBody>
          <a:bodyPr vert="horz" lIns="91440" tIns="45720" rIns="91440" bIns="45720" rtlCol="1"/>
          <a:lstStyle>
            <a:lvl1pPr algn="l">
              <a:defRPr sz="1200"/>
            </a:lvl1pPr>
          </a:lstStyle>
          <a:p>
            <a:fld id="{017942E8-FA4B-4E7D-960A-6CCBB8332737}" type="datetime1">
              <a:rPr lang="en-US" smtClean="0"/>
              <a:t>9/1/2017</a:t>
            </a:fld>
            <a:endParaRPr lang="fa-IR"/>
          </a:p>
        </p:txBody>
      </p:sp>
      <p:sp>
        <p:nvSpPr>
          <p:cNvPr id="4" name="Footer Placeholder 3"/>
          <p:cNvSpPr>
            <a:spLocks noGrp="1"/>
          </p:cNvSpPr>
          <p:nvPr>
            <p:ph type="ftr" sz="quarter" idx="2"/>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8787"/>
          </a:xfrm>
          <a:prstGeom prst="rect">
            <a:avLst/>
          </a:prstGeom>
        </p:spPr>
        <p:txBody>
          <a:bodyPr vert="horz" lIns="91440" tIns="45720" rIns="91440" bIns="45720" rtlCol="1" anchor="b"/>
          <a:lstStyle>
            <a:lvl1pPr algn="l">
              <a:defRPr sz="1200"/>
            </a:lvl1pPr>
          </a:lstStyle>
          <a:p>
            <a:fld id="{AF03DA1D-7DD1-4D23-8DAE-788484F5E664}" type="slidenum">
              <a:rPr lang="fa-IR" smtClean="0"/>
              <a:t>‹#›</a:t>
            </a:fld>
            <a:endParaRPr lang="fa-IR"/>
          </a:p>
        </p:txBody>
      </p:sp>
    </p:spTree>
    <p:extLst>
      <p:ext uri="{BB962C8B-B14F-4D97-AF65-F5344CB8AC3E}">
        <p14:creationId xmlns:p14="http://schemas.microsoft.com/office/powerpoint/2010/main" val="769661788"/>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AF903BFC-7DBA-4F52-B4E7-4FCF65AC7121}" type="datetime1">
              <a:rPr lang="en-US" smtClean="0"/>
              <a:t>9/1/2017</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CF52E603-9E5D-4911-B9E6-B4A488EA7D03}" type="slidenum">
              <a:rPr lang="fa-IR" smtClean="0"/>
              <a:t>‹#›</a:t>
            </a:fld>
            <a:endParaRPr lang="fa-IR"/>
          </a:p>
        </p:txBody>
      </p:sp>
    </p:spTree>
    <p:extLst>
      <p:ext uri="{BB962C8B-B14F-4D97-AF65-F5344CB8AC3E}">
        <p14:creationId xmlns:p14="http://schemas.microsoft.com/office/powerpoint/2010/main" val="3827855063"/>
      </p:ext>
    </p:extLst>
  </p:cSld>
  <p:clrMap bg1="lt1" tx1="dk1" bg2="lt2" tx2="dk2" accent1="accent1" accent2="accent2" accent3="accent3" accent4="accent4" accent5="accent5" accent6="accent6" hlink="hlink" folHlink="folHlink"/>
  <p:hf sldNum="0" hd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Footer Placeholder 3"/>
          <p:cNvSpPr>
            <a:spLocks noGrp="1"/>
          </p:cNvSpPr>
          <p:nvPr>
            <p:ph type="ftr" sz="quarter" idx="10"/>
          </p:nvPr>
        </p:nvSpPr>
        <p:spPr/>
        <p:txBody>
          <a:bodyPr/>
          <a:lstStyle/>
          <a:p>
            <a:endParaRPr lang="fa-IR"/>
          </a:p>
        </p:txBody>
      </p:sp>
    </p:spTree>
    <p:extLst>
      <p:ext uri="{BB962C8B-B14F-4D97-AF65-F5344CB8AC3E}">
        <p14:creationId xmlns:p14="http://schemas.microsoft.com/office/powerpoint/2010/main" val="8000729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Footer Placeholder 3"/>
          <p:cNvSpPr>
            <a:spLocks noGrp="1"/>
          </p:cNvSpPr>
          <p:nvPr>
            <p:ph type="ftr" sz="quarter" idx="10"/>
          </p:nvPr>
        </p:nvSpPr>
        <p:spPr/>
        <p:txBody>
          <a:bodyPr/>
          <a:lstStyle/>
          <a:p>
            <a:endParaRPr lang="fa-IR"/>
          </a:p>
        </p:txBody>
      </p:sp>
    </p:spTree>
    <p:extLst>
      <p:ext uri="{BB962C8B-B14F-4D97-AF65-F5344CB8AC3E}">
        <p14:creationId xmlns:p14="http://schemas.microsoft.com/office/powerpoint/2010/main" val="291022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20912830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Blank">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1333949"/>
          </a:xfrm>
          <a:prstGeom prst="rect">
            <a:avLst/>
          </a:prstGeom>
        </p:spPr>
      </p:pic>
      <p:sp>
        <p:nvSpPr>
          <p:cNvPr id="7" name="Text Placeholder 6"/>
          <p:cNvSpPr>
            <a:spLocks noGrp="1"/>
          </p:cNvSpPr>
          <p:nvPr>
            <p:ph type="body" sz="quarter" idx="13"/>
          </p:nvPr>
        </p:nvSpPr>
        <p:spPr>
          <a:xfrm>
            <a:off x="817581" y="1484556"/>
            <a:ext cx="10693101" cy="4658060"/>
          </a:xfrm>
        </p:spPr>
        <p:txBody>
          <a:bodyPr>
            <a:normAutofit/>
          </a:bodyPr>
          <a:lstStyle>
            <a:lvl1pPr marL="0" indent="0" algn="l" rtl="0">
              <a:buNone/>
              <a:defRPr sz="2800" baseline="0"/>
            </a:lvl1pPr>
          </a:lstStyle>
          <a:p>
            <a:pPr lvl="0"/>
            <a:endParaRPr lang="fa-IR" dirty="0"/>
          </a:p>
        </p:txBody>
      </p:sp>
      <p:sp>
        <p:nvSpPr>
          <p:cNvPr id="8" name="Slide Number Placeholder 20"/>
          <p:cNvSpPr>
            <a:spLocks noGrp="1"/>
          </p:cNvSpPr>
          <p:nvPr>
            <p:ph type="sldNum" sz="quarter" idx="20"/>
          </p:nvPr>
        </p:nvSpPr>
        <p:spPr>
          <a:xfrm>
            <a:off x="11359178" y="6356251"/>
            <a:ext cx="495748" cy="365125"/>
          </a:xfrm>
        </p:spPr>
        <p:txBody>
          <a:bodyPr/>
          <a:lstStyle>
            <a:lvl1pPr algn="l" rtl="0">
              <a:defRPr/>
            </a:lvl1pPr>
          </a:lstStyle>
          <a:p>
            <a:fld id="{6004038C-790E-4E1F-AFA3-7A2D322ABF52}" type="slidenum">
              <a:rPr lang="fa-IR" smtClean="0"/>
              <a:pPr/>
              <a:t>‹#›</a:t>
            </a:fld>
            <a:endParaRPr lang="fa-IR" dirty="0"/>
          </a:p>
        </p:txBody>
      </p:sp>
      <p:sp>
        <p:nvSpPr>
          <p:cNvPr id="11" name="Text Placeholder 4"/>
          <p:cNvSpPr>
            <a:spLocks noGrp="1"/>
          </p:cNvSpPr>
          <p:nvPr>
            <p:ph type="body" sz="quarter" idx="21" hasCustomPrompt="1"/>
          </p:nvPr>
        </p:nvSpPr>
        <p:spPr>
          <a:xfrm>
            <a:off x="3432175" y="6227408"/>
            <a:ext cx="6002338" cy="641350"/>
          </a:xfrm>
          <a:ln>
            <a:noFill/>
          </a:ln>
        </p:spPr>
        <p:style>
          <a:lnRef idx="1">
            <a:schemeClr val="accent3"/>
          </a:lnRef>
          <a:fillRef idx="2">
            <a:schemeClr val="accent3"/>
          </a:fillRef>
          <a:effectRef idx="1">
            <a:schemeClr val="accent3"/>
          </a:effectRef>
          <a:fontRef idx="none"/>
        </p:style>
        <p:txBody>
          <a:bodyPr anchor="ctr">
            <a:normAutofit/>
          </a:bodyPr>
          <a:lstStyle>
            <a:lvl1pPr marL="0" indent="0" algn="ctr" rtl="0">
              <a:buNone/>
              <a:defRPr sz="1050" baseline="0"/>
            </a:lvl1pPr>
          </a:lstStyle>
          <a:p>
            <a:pPr lvl="0"/>
            <a:r>
              <a:rPr lang="en-US" sz="1050" dirty="0" smtClean="0"/>
              <a:t>Summary Name Of Authors</a:t>
            </a:r>
            <a:endParaRPr lang="fa-IR"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3582" y="6191136"/>
            <a:ext cx="2723029" cy="666864"/>
          </a:xfrm>
          <a:prstGeom prst="rect">
            <a:avLst/>
          </a:prstGeom>
        </p:spPr>
      </p:pic>
    </p:spTree>
    <p:extLst>
      <p:ext uri="{BB962C8B-B14F-4D97-AF65-F5344CB8AC3E}">
        <p14:creationId xmlns:p14="http://schemas.microsoft.com/office/powerpoint/2010/main" val="228503326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673" y="-225911"/>
            <a:ext cx="12272330" cy="7220365"/>
          </a:xfrm>
          <a:prstGeom prst="rect">
            <a:avLst/>
          </a:prstGeom>
        </p:spPr>
      </p:pic>
    </p:spTree>
    <p:extLst>
      <p:ext uri="{BB962C8B-B14F-4D97-AF65-F5344CB8AC3E}">
        <p14:creationId xmlns:p14="http://schemas.microsoft.com/office/powerpoint/2010/main" val="138094813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208606714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48997963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140710762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286589140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lvl1pPr marL="0" indent="0">
              <a:buNone/>
              <a:defRPr/>
            </a:lvl1pPr>
          </a:lstStyle>
          <a:p>
            <a:pPr lvl="0"/>
            <a:endParaRPr lang="fa-IR" dirty="0"/>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19217954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16796010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313152367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a-IR" dirty="0"/>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6004038C-790E-4E1F-AFA3-7A2D322ABF52}" type="slidenum">
              <a:rPr lang="fa-IR" smtClean="0"/>
              <a:t>‹#›</a:t>
            </a:fld>
            <a:endParaRPr lang="fa-IR" dirty="0"/>
          </a:p>
        </p:txBody>
      </p:sp>
    </p:spTree>
    <p:extLst>
      <p:ext uri="{BB962C8B-B14F-4D97-AF65-F5344CB8AC3E}">
        <p14:creationId xmlns:p14="http://schemas.microsoft.com/office/powerpoint/2010/main" val="74688324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389193061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2513" y="1663665"/>
            <a:ext cx="3586087" cy="631731"/>
          </a:xfrm>
        </p:spPr>
        <p:txBody>
          <a:bodyPr anchor="ctr"/>
          <a:lstStyle>
            <a:lvl1pPr marL="0" indent="0" algn="ctr">
              <a:buNone/>
              <a:defRPr sz="24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First And Last Name</a:t>
            </a:r>
          </a:p>
        </p:txBody>
      </p:sp>
      <p:sp>
        <p:nvSpPr>
          <p:cNvPr id="9" name="Text Placeholder 2"/>
          <p:cNvSpPr>
            <a:spLocks noGrp="1"/>
          </p:cNvSpPr>
          <p:nvPr>
            <p:ph type="body" idx="13" hasCustomPrompt="1"/>
          </p:nvPr>
        </p:nvSpPr>
        <p:spPr>
          <a:xfrm>
            <a:off x="4389119" y="1663665"/>
            <a:ext cx="7465807" cy="631731"/>
          </a:xfrm>
        </p:spPr>
        <p:txBody>
          <a:bodyPr anchor="ctr"/>
          <a:lstStyle>
            <a:lvl1pPr marL="0" indent="0" algn="ctr">
              <a:buNone/>
              <a:defRPr sz="24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Affiliate</a:t>
            </a:r>
          </a:p>
        </p:txBody>
      </p:sp>
      <p:graphicFrame>
        <p:nvGraphicFramePr>
          <p:cNvPr id="10" name="Table 9"/>
          <p:cNvGraphicFramePr>
            <a:graphicFrameLocks noGrp="1"/>
          </p:cNvGraphicFramePr>
          <p:nvPr userDrawn="1">
            <p:extLst>
              <p:ext uri="{D42A27DB-BD31-4B8C-83A1-F6EECF244321}">
                <p14:modId xmlns:p14="http://schemas.microsoft.com/office/powerpoint/2010/main" val="525619144"/>
              </p:ext>
            </p:extLst>
          </p:nvPr>
        </p:nvGraphicFramePr>
        <p:xfrm>
          <a:off x="4038600" y="2423640"/>
          <a:ext cx="7923904" cy="3751249"/>
        </p:xfrm>
        <a:graphic>
          <a:graphicData uri="http://schemas.openxmlformats.org/drawingml/2006/table">
            <a:tbl>
              <a:tblPr rtl="1" bandRow="1">
                <a:tableStyleId>{5C22544A-7EE6-4342-B048-85BDC9FD1C3A}</a:tableStyleId>
              </a:tblPr>
              <a:tblGrid>
                <a:gridCol w="5904379"/>
                <a:gridCol w="2019525"/>
              </a:tblGrid>
              <a:tr h="838078">
                <a:tc>
                  <a:txBody>
                    <a:bodyPr/>
                    <a:lstStyle/>
                    <a:p>
                      <a:pPr algn="ctr" rtl="1"/>
                      <a:endParaRPr lang="fa-IR" dirty="0"/>
                    </a:p>
                  </a:txBody>
                  <a:tcPr anchor="ctr"/>
                </a:tc>
                <a:tc>
                  <a:txBody>
                    <a:bodyPr/>
                    <a:lstStyle/>
                    <a:p>
                      <a:pPr algn="ctr" rtl="0"/>
                      <a:r>
                        <a:rPr lang="en-US" dirty="0" smtClean="0"/>
                        <a:t>Education</a:t>
                      </a:r>
                      <a:endParaRPr lang="fa-IR" dirty="0"/>
                    </a:p>
                  </a:txBody>
                  <a:tcPr anchor="ctr"/>
                </a:tc>
              </a:tr>
              <a:tr h="1073614">
                <a:tc>
                  <a:txBody>
                    <a:bodyPr/>
                    <a:lstStyle/>
                    <a:p>
                      <a:pPr algn="ctr" rtl="1"/>
                      <a:endParaRPr lang="fa-IR" dirty="0"/>
                    </a:p>
                  </a:txBody>
                  <a:tcPr anchor="ctr"/>
                </a:tc>
                <a:tc>
                  <a:txBody>
                    <a:bodyPr/>
                    <a:lstStyle/>
                    <a:p>
                      <a:pPr algn="ctr" rtl="0"/>
                      <a:r>
                        <a:rPr lang="en-US" dirty="0" smtClean="0"/>
                        <a:t>Research Interests</a:t>
                      </a:r>
                      <a:endParaRPr lang="fa-IR" dirty="0"/>
                    </a:p>
                  </a:txBody>
                  <a:tcPr anchor="ctr"/>
                </a:tc>
              </a:tr>
              <a:tr h="1839557">
                <a:tc>
                  <a:txBody>
                    <a:bodyPr/>
                    <a:lstStyle/>
                    <a:p>
                      <a:pPr algn="ctr" rtl="1"/>
                      <a:endParaRPr lang="fa-IR"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Key Professional Activities</a:t>
                      </a:r>
                      <a:endParaRPr lang="fa-IR" dirty="0" smtClean="0"/>
                    </a:p>
                  </a:txBody>
                  <a:tcPr anchor="ctr"/>
                </a:tc>
              </a:tr>
            </a:tbl>
          </a:graphicData>
        </a:graphic>
      </p:graphicFrame>
      <p:sp>
        <p:nvSpPr>
          <p:cNvPr id="17" name="Text Placeholder 16"/>
          <p:cNvSpPr>
            <a:spLocks noGrp="1"/>
          </p:cNvSpPr>
          <p:nvPr>
            <p:ph type="body" sz="quarter" idx="14" hasCustomPrompt="1"/>
          </p:nvPr>
        </p:nvSpPr>
        <p:spPr>
          <a:xfrm>
            <a:off x="6099175" y="2444586"/>
            <a:ext cx="5755751" cy="771690"/>
          </a:xfrm>
        </p:spPr>
        <p:txBody>
          <a:bodyPr anchor="ctr">
            <a:normAutofit/>
          </a:bodyPr>
          <a:lstStyle>
            <a:lvl1pPr marL="0" indent="0" algn="ctr" rtl="0">
              <a:buNone/>
              <a:defRPr sz="1800" baseline="0"/>
            </a:lvl1pPr>
          </a:lstStyle>
          <a:p>
            <a:pPr lvl="0"/>
            <a:r>
              <a:rPr lang="en-US" dirty="0" smtClean="0"/>
              <a:t>Add text</a:t>
            </a:r>
            <a:endParaRPr lang="fa-IR" dirty="0"/>
          </a:p>
        </p:txBody>
      </p:sp>
      <p:sp>
        <p:nvSpPr>
          <p:cNvPr id="18" name="Text Placeholder 16"/>
          <p:cNvSpPr>
            <a:spLocks noGrp="1"/>
          </p:cNvSpPr>
          <p:nvPr>
            <p:ph type="body" sz="quarter" idx="15" hasCustomPrompt="1"/>
          </p:nvPr>
        </p:nvSpPr>
        <p:spPr>
          <a:xfrm>
            <a:off x="6099175" y="3365466"/>
            <a:ext cx="5755751" cy="937593"/>
          </a:xfrm>
        </p:spPr>
        <p:txBody>
          <a:bodyPr anchor="ctr">
            <a:normAutofit/>
          </a:bodyPr>
          <a:lstStyle>
            <a:lvl1pPr marL="0" indent="0" algn="ctr" rtl="0">
              <a:buNone/>
              <a:defRPr sz="1800" baseline="0"/>
            </a:lvl1pPr>
          </a:lstStyle>
          <a:p>
            <a:pPr lvl="0"/>
            <a:r>
              <a:rPr lang="en-US" dirty="0" smtClean="0"/>
              <a:t>Add text</a:t>
            </a:r>
            <a:endParaRPr lang="fa-IR" dirty="0"/>
          </a:p>
        </p:txBody>
      </p:sp>
      <p:sp>
        <p:nvSpPr>
          <p:cNvPr id="20" name="Text Placeholder 16"/>
          <p:cNvSpPr>
            <a:spLocks noGrp="1"/>
          </p:cNvSpPr>
          <p:nvPr>
            <p:ph type="body" sz="quarter" idx="16" hasCustomPrompt="1"/>
          </p:nvPr>
        </p:nvSpPr>
        <p:spPr>
          <a:xfrm>
            <a:off x="6099175" y="4452249"/>
            <a:ext cx="5755751" cy="1640575"/>
          </a:xfrm>
        </p:spPr>
        <p:txBody>
          <a:bodyPr anchor="ctr">
            <a:normAutofit/>
          </a:bodyPr>
          <a:lstStyle>
            <a:lvl1pPr marL="0" indent="0" algn="ctr" rtl="0">
              <a:buNone/>
              <a:defRPr sz="1800" baseline="0"/>
            </a:lvl1pPr>
          </a:lstStyle>
          <a:p>
            <a:pPr lvl="0"/>
            <a:r>
              <a:rPr lang="en-US" dirty="0" smtClean="0"/>
              <a:t>Add text</a:t>
            </a:r>
            <a:endParaRPr lang="fa-IR" dirty="0"/>
          </a:p>
        </p:txBody>
      </p:sp>
      <p:sp>
        <p:nvSpPr>
          <p:cNvPr id="22" name="Picture Placeholder 21"/>
          <p:cNvSpPr>
            <a:spLocks noGrp="1"/>
          </p:cNvSpPr>
          <p:nvPr>
            <p:ph type="pic" sz="quarter" idx="17" hasCustomPrompt="1"/>
          </p:nvPr>
        </p:nvSpPr>
        <p:spPr>
          <a:xfrm>
            <a:off x="592138" y="2444750"/>
            <a:ext cx="3183796" cy="3740897"/>
          </a:xfrm>
        </p:spPr>
        <p:txBody>
          <a:bodyPr anchor="ctr"/>
          <a:lstStyle>
            <a:lvl1pPr marL="0" indent="0" algn="ctr" rtl="0">
              <a:buFontTx/>
              <a:buNone/>
              <a:defRPr baseline="0"/>
            </a:lvl1pPr>
          </a:lstStyle>
          <a:p>
            <a:r>
              <a:rPr lang="en-US" dirty="0" smtClean="0"/>
              <a:t>Insert your picture here</a:t>
            </a:r>
            <a:endParaRPr lang="fa-IR" dirty="0"/>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1156" cy="1514476"/>
          </a:xfrm>
          <a:prstGeom prst="rect">
            <a:avLst/>
          </a:prstGeom>
        </p:spPr>
      </p:pic>
      <p:sp>
        <p:nvSpPr>
          <p:cNvPr id="21" name="Slide Number Placeholder 20"/>
          <p:cNvSpPr>
            <a:spLocks noGrp="1"/>
          </p:cNvSpPr>
          <p:nvPr>
            <p:ph type="sldNum" sz="quarter" idx="20"/>
          </p:nvPr>
        </p:nvSpPr>
        <p:spPr>
          <a:xfrm>
            <a:off x="11359178" y="6356251"/>
            <a:ext cx="495748" cy="365125"/>
          </a:xfrm>
        </p:spPr>
        <p:txBody>
          <a:bodyPr/>
          <a:lstStyle>
            <a:lvl1pPr algn="l" rtl="0">
              <a:defRPr/>
            </a:lvl1pPr>
          </a:lstStyle>
          <a:p>
            <a:fld id="{6004038C-790E-4E1F-AFA3-7A2D322ABF52}" type="slidenum">
              <a:rPr lang="fa-IR" smtClean="0"/>
              <a:pPr/>
              <a:t>‹#›</a:t>
            </a:fld>
            <a:endParaRPr lang="fa-IR" dirty="0"/>
          </a:p>
        </p:txBody>
      </p:sp>
    </p:spTree>
    <p:extLst>
      <p:ext uri="{BB962C8B-B14F-4D97-AF65-F5344CB8AC3E}">
        <p14:creationId xmlns:p14="http://schemas.microsoft.com/office/powerpoint/2010/main" val="271683699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1514476"/>
          </a:xfrm>
          <a:prstGeom prst="rect">
            <a:avLst/>
          </a:prstGeom>
        </p:spPr>
      </p:pic>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0"/>
            <a:ext cx="12191156" cy="1514476"/>
          </a:xfrm>
          <a:prstGeom prst="rect">
            <a:avLst/>
          </a:prstGeom>
        </p:spPr>
      </p:pic>
      <p:sp>
        <p:nvSpPr>
          <p:cNvPr id="11" name="Text Placeholder 10"/>
          <p:cNvSpPr>
            <a:spLocks noGrp="1"/>
          </p:cNvSpPr>
          <p:nvPr>
            <p:ph type="body" sz="quarter" idx="13" hasCustomPrompt="1"/>
          </p:nvPr>
        </p:nvSpPr>
        <p:spPr>
          <a:xfrm>
            <a:off x="838201" y="1764254"/>
            <a:ext cx="10515599" cy="1158334"/>
          </a:xfrm>
        </p:spPr>
        <p:txBody>
          <a:bodyPr anchor="ctr">
            <a:noAutofit/>
          </a:bodyPr>
          <a:lstStyle>
            <a:lvl1pPr marL="0" indent="0" algn="ctr" rtl="0">
              <a:buNone/>
              <a:defRPr sz="3200" b="1" baseline="0">
                <a:latin typeface="+mj-lt"/>
                <a:cs typeface="+mj-cs"/>
              </a:defRPr>
            </a:lvl1pPr>
          </a:lstStyle>
          <a:p>
            <a:pPr lvl="0"/>
            <a:r>
              <a:rPr lang="en-US" dirty="0" smtClean="0"/>
              <a:t>Insert Article’s Title Here</a:t>
            </a:r>
            <a:endParaRPr lang="fa-IR" dirty="0"/>
          </a:p>
        </p:txBody>
      </p:sp>
      <p:sp>
        <p:nvSpPr>
          <p:cNvPr id="13" name="Text Placeholder 12"/>
          <p:cNvSpPr>
            <a:spLocks noGrp="1"/>
          </p:cNvSpPr>
          <p:nvPr>
            <p:ph type="body" sz="quarter" idx="14" hasCustomPrompt="1"/>
          </p:nvPr>
        </p:nvSpPr>
        <p:spPr>
          <a:xfrm>
            <a:off x="3095997" y="3408363"/>
            <a:ext cx="5999162" cy="1054100"/>
          </a:xfrm>
        </p:spPr>
        <p:txBody>
          <a:bodyPr anchor="ctr">
            <a:normAutofit/>
          </a:bodyPr>
          <a:lstStyle>
            <a:lvl1pPr marL="0" indent="0" algn="ctr" rtl="0">
              <a:buNone/>
              <a:defRPr sz="2000" b="0"/>
            </a:lvl1pPr>
          </a:lstStyle>
          <a:p>
            <a:pPr lvl="0"/>
            <a:r>
              <a:rPr lang="en-US" b="0" dirty="0" smtClean="0"/>
              <a:t>Add Full Name Of Authors Here</a:t>
            </a:r>
            <a:endParaRPr lang="fa-IR" dirty="0"/>
          </a:p>
        </p:txBody>
      </p:sp>
      <p:sp>
        <p:nvSpPr>
          <p:cNvPr id="16" name="Text Placeholder 15"/>
          <p:cNvSpPr>
            <a:spLocks noGrp="1"/>
          </p:cNvSpPr>
          <p:nvPr>
            <p:ph type="body" sz="quarter" idx="15" hasCustomPrompt="1"/>
          </p:nvPr>
        </p:nvSpPr>
        <p:spPr>
          <a:xfrm>
            <a:off x="1103684" y="4876653"/>
            <a:ext cx="9983788" cy="1290637"/>
          </a:xfrm>
        </p:spPr>
        <p:txBody>
          <a:bodyPr anchor="ctr">
            <a:normAutofit/>
          </a:bodyPr>
          <a:lstStyle>
            <a:lvl1pPr marL="0" indent="0" algn="ctr" rtl="0">
              <a:buNone/>
              <a:defRPr sz="1800" baseline="0"/>
            </a:lvl1pPr>
          </a:lstStyle>
          <a:p>
            <a:pPr lvl="0"/>
            <a:r>
              <a:rPr lang="en-US" dirty="0" smtClean="0"/>
              <a:t>Add Article’s Base Lines </a:t>
            </a:r>
            <a:endParaRPr lang="fa-IR" dirty="0"/>
          </a:p>
        </p:txBody>
      </p:sp>
      <p:sp>
        <p:nvSpPr>
          <p:cNvPr id="9" name="Slide Number Placeholder 20"/>
          <p:cNvSpPr>
            <a:spLocks noGrp="1"/>
          </p:cNvSpPr>
          <p:nvPr>
            <p:ph type="sldNum" sz="quarter" idx="20"/>
          </p:nvPr>
        </p:nvSpPr>
        <p:spPr>
          <a:xfrm>
            <a:off x="11359178" y="6356251"/>
            <a:ext cx="495748" cy="365125"/>
          </a:xfrm>
        </p:spPr>
        <p:txBody>
          <a:bodyPr/>
          <a:lstStyle>
            <a:lvl1pPr algn="l" rtl="0">
              <a:defRPr/>
            </a:lvl1pPr>
          </a:lstStyle>
          <a:p>
            <a:fld id="{6004038C-790E-4E1F-AFA3-7A2D322ABF52}" type="slidenum">
              <a:rPr lang="fa-IR" smtClean="0"/>
              <a:pPr/>
              <a:t>‹#›</a:t>
            </a:fld>
            <a:endParaRPr lang="fa-IR" dirty="0"/>
          </a:p>
        </p:txBody>
      </p:sp>
    </p:spTree>
    <p:extLst>
      <p:ext uri="{BB962C8B-B14F-4D97-AF65-F5344CB8AC3E}">
        <p14:creationId xmlns:p14="http://schemas.microsoft.com/office/powerpoint/2010/main" val="327092582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1333949"/>
          </a:xfrm>
          <a:prstGeom prst="rect">
            <a:avLst/>
          </a:prstGeom>
        </p:spPr>
      </p:pic>
      <p:sp>
        <p:nvSpPr>
          <p:cNvPr id="8" name="Text Placeholder 7"/>
          <p:cNvSpPr>
            <a:spLocks noGrp="1"/>
          </p:cNvSpPr>
          <p:nvPr>
            <p:ph type="body" sz="quarter" idx="13" hasCustomPrompt="1"/>
          </p:nvPr>
        </p:nvSpPr>
        <p:spPr>
          <a:xfrm>
            <a:off x="1689100" y="269559"/>
            <a:ext cx="7745356" cy="817562"/>
          </a:xfrm>
        </p:spPr>
        <p:txBody>
          <a:bodyPr anchor="ctr"/>
          <a:lstStyle>
            <a:lvl1pPr marL="0" indent="0" algn="l" rtl="0">
              <a:buNone/>
              <a:defRPr b="1" baseline="0">
                <a:solidFill>
                  <a:schemeClr val="accent4">
                    <a:lumMod val="60000"/>
                    <a:lumOff val="40000"/>
                  </a:schemeClr>
                </a:solidFill>
                <a:latin typeface="+mj-lt"/>
                <a:ea typeface="A Hayat" panose="020B0800040000020004" pitchFamily="34" charset="-78"/>
                <a:cs typeface="+mn-cs"/>
              </a:defRPr>
            </a:lvl1pPr>
          </a:lstStyle>
          <a:p>
            <a:pPr lvl="0"/>
            <a:r>
              <a:rPr lang="en-US" dirty="0" smtClean="0"/>
              <a:t>Add Title Here</a:t>
            </a:r>
            <a:endParaRPr lang="fa-IR" dirty="0"/>
          </a:p>
        </p:txBody>
      </p:sp>
      <p:sp>
        <p:nvSpPr>
          <p:cNvPr id="9" name="Text Placeholder 6"/>
          <p:cNvSpPr>
            <a:spLocks noGrp="1"/>
          </p:cNvSpPr>
          <p:nvPr>
            <p:ph type="body" sz="quarter" idx="14"/>
          </p:nvPr>
        </p:nvSpPr>
        <p:spPr>
          <a:xfrm>
            <a:off x="817581" y="1484556"/>
            <a:ext cx="10693101" cy="4636059"/>
          </a:xfrm>
        </p:spPr>
        <p:txBody>
          <a:bodyPr>
            <a:normAutofit/>
          </a:bodyPr>
          <a:lstStyle>
            <a:lvl1pPr marL="0" indent="0" algn="l" rtl="0">
              <a:buNone/>
              <a:defRPr sz="2800" baseline="0"/>
            </a:lvl1pPr>
          </a:lstStyle>
          <a:p>
            <a:pPr lvl="0"/>
            <a:endParaRPr lang="fa-IR" dirty="0"/>
          </a:p>
        </p:txBody>
      </p:sp>
      <p:sp>
        <p:nvSpPr>
          <p:cNvPr id="7" name="Slide Number Placeholder 20"/>
          <p:cNvSpPr>
            <a:spLocks noGrp="1"/>
          </p:cNvSpPr>
          <p:nvPr>
            <p:ph type="sldNum" sz="quarter" idx="20"/>
          </p:nvPr>
        </p:nvSpPr>
        <p:spPr>
          <a:xfrm>
            <a:off x="11359178" y="6356251"/>
            <a:ext cx="495748" cy="365125"/>
          </a:xfrm>
        </p:spPr>
        <p:txBody>
          <a:bodyPr/>
          <a:lstStyle>
            <a:lvl1pPr algn="l" rtl="0">
              <a:defRPr/>
            </a:lvl1pPr>
          </a:lstStyle>
          <a:p>
            <a:fld id="{6004038C-790E-4E1F-AFA3-7A2D322ABF52}" type="slidenum">
              <a:rPr lang="fa-IR" smtClean="0"/>
              <a:pPr/>
              <a:t>‹#›</a:t>
            </a:fld>
            <a:endParaRPr lang="fa-IR" dirty="0"/>
          </a:p>
        </p:txBody>
      </p:sp>
      <p:sp>
        <p:nvSpPr>
          <p:cNvPr id="13" name="Text Placeholder 4"/>
          <p:cNvSpPr>
            <a:spLocks noGrp="1"/>
          </p:cNvSpPr>
          <p:nvPr>
            <p:ph type="body" sz="quarter" idx="21" hasCustomPrompt="1"/>
          </p:nvPr>
        </p:nvSpPr>
        <p:spPr>
          <a:xfrm>
            <a:off x="3432175" y="6227408"/>
            <a:ext cx="6002338" cy="641350"/>
          </a:xfrm>
          <a:ln>
            <a:noFill/>
          </a:ln>
        </p:spPr>
        <p:style>
          <a:lnRef idx="1">
            <a:schemeClr val="accent3"/>
          </a:lnRef>
          <a:fillRef idx="2">
            <a:schemeClr val="accent3"/>
          </a:fillRef>
          <a:effectRef idx="1">
            <a:schemeClr val="accent3"/>
          </a:effectRef>
          <a:fontRef idx="none"/>
        </p:style>
        <p:txBody>
          <a:bodyPr anchor="ctr">
            <a:normAutofit/>
          </a:bodyPr>
          <a:lstStyle>
            <a:lvl1pPr marL="0" indent="0" algn="ctr" rtl="0">
              <a:buNone/>
              <a:defRPr sz="1050" baseline="0"/>
            </a:lvl1pPr>
          </a:lstStyle>
          <a:p>
            <a:pPr lvl="0"/>
            <a:r>
              <a:rPr lang="en-US" sz="1050" dirty="0" smtClean="0"/>
              <a:t>Summary Name Of Authors</a:t>
            </a:r>
            <a:endParaRPr lang="fa-IR" dirty="0"/>
          </a:p>
        </p:txBody>
      </p:sp>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3582" y="6191136"/>
            <a:ext cx="2723029" cy="666864"/>
          </a:xfrm>
          <a:prstGeom prst="rect">
            <a:avLst/>
          </a:prstGeom>
        </p:spPr>
      </p:pic>
    </p:spTree>
    <p:extLst>
      <p:ext uri="{BB962C8B-B14F-4D97-AF65-F5344CB8AC3E}">
        <p14:creationId xmlns:p14="http://schemas.microsoft.com/office/powerpoint/2010/main" val="158605212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004038C-790E-4E1F-AFA3-7A2D322ABF52}" type="slidenum">
              <a:rPr lang="fa-IR" smtClean="0"/>
              <a:t>‹#›</a:t>
            </a:fld>
            <a:endParaRPr lang="fa-IR"/>
          </a:p>
        </p:txBody>
      </p:sp>
    </p:spTree>
    <p:extLst>
      <p:ext uri="{BB962C8B-B14F-4D97-AF65-F5344CB8AC3E}">
        <p14:creationId xmlns:p14="http://schemas.microsoft.com/office/powerpoint/2010/main" val="12324495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73" r:id="rId5"/>
    <p:sldLayoutId id="2147483654" r:id="rId6"/>
    <p:sldLayoutId id="2147483689" r:id="rId7"/>
    <p:sldLayoutId id="2147483688" r:id="rId8"/>
    <p:sldLayoutId id="2147483686" r:id="rId9"/>
    <p:sldLayoutId id="2147483690" r:id="rId10"/>
    <p:sldLayoutId id="2147483687" r:id="rId11"/>
    <p:sldLayoutId id="2147483656" r:id="rId12"/>
    <p:sldLayoutId id="2147483657" r:id="rId13"/>
    <p:sldLayoutId id="2147483658" r:id="rId14"/>
    <p:sldLayoutId id="2147483659" r:id="rId15"/>
  </p:sldLayoutIdLst>
  <p:timing>
    <p:tnLst>
      <p:par>
        <p:cTn id="1" dur="indefinite" restart="never" nodeType="tmRoot"/>
      </p:par>
    </p:tnLst>
  </p:timing>
  <p:hf hdr="0" ftr="0" dt="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838201" y="1931894"/>
            <a:ext cx="10911839" cy="1158334"/>
          </a:xfrm>
        </p:spPr>
        <p:txBody>
          <a:bodyPr/>
          <a:lstStyle/>
          <a:p>
            <a:r>
              <a:rPr lang="en-US" sz="2800" dirty="0" smtClean="0"/>
              <a:t>Discussion on “Female Labor Force Participation in Iran: A Structural Model Estimation” by S. </a:t>
            </a:r>
            <a:r>
              <a:rPr lang="en-US" sz="2800" dirty="0" err="1" smtClean="0"/>
              <a:t>Farahzadi</a:t>
            </a:r>
            <a:r>
              <a:rPr lang="en-US" sz="2800" dirty="0" smtClean="0"/>
              <a:t> and M. Rahmati</a:t>
            </a:r>
            <a:endParaRPr lang="en-US" sz="2800" dirty="0"/>
          </a:p>
        </p:txBody>
      </p:sp>
      <p:sp>
        <p:nvSpPr>
          <p:cNvPr id="8" name="Text Placeholder 7"/>
          <p:cNvSpPr>
            <a:spLocks noGrp="1"/>
          </p:cNvSpPr>
          <p:nvPr>
            <p:ph type="body" sz="quarter" idx="14"/>
          </p:nvPr>
        </p:nvSpPr>
        <p:spPr>
          <a:xfrm>
            <a:off x="3080757" y="3090228"/>
            <a:ext cx="6265374" cy="3464576"/>
          </a:xfrm>
        </p:spPr>
        <p:txBody>
          <a:bodyPr>
            <a:normAutofit/>
          </a:bodyPr>
          <a:lstStyle/>
          <a:p>
            <a:r>
              <a:rPr lang="en-US" dirty="0" smtClean="0"/>
              <a:t>Murat </a:t>
            </a:r>
            <a:r>
              <a:rPr lang="en-US" dirty="0"/>
              <a:t>G</a:t>
            </a:r>
            <a:r>
              <a:rPr lang="tr-TR" dirty="0"/>
              <a:t>ü</a:t>
            </a:r>
            <a:r>
              <a:rPr lang="en-US" dirty="0"/>
              <a:t>ray </a:t>
            </a:r>
            <a:r>
              <a:rPr lang="en-US" dirty="0" err="1"/>
              <a:t>Kırdar</a:t>
            </a:r>
            <a:endParaRPr lang="tr-TR" dirty="0"/>
          </a:p>
          <a:p>
            <a:r>
              <a:rPr lang="tr-TR" dirty="0"/>
              <a:t>Boğaziçi University</a:t>
            </a:r>
            <a:endParaRPr lang="en-US" dirty="0"/>
          </a:p>
        </p:txBody>
      </p:sp>
      <p:sp>
        <p:nvSpPr>
          <p:cNvPr id="2" name="Slide Number Placeholder 1"/>
          <p:cNvSpPr>
            <a:spLocks noGrp="1"/>
          </p:cNvSpPr>
          <p:nvPr>
            <p:ph type="sldNum" sz="quarter" idx="20"/>
          </p:nvPr>
        </p:nvSpPr>
        <p:spPr/>
        <p:txBody>
          <a:bodyPr/>
          <a:lstStyle/>
          <a:p>
            <a:fld id="{6004038C-790E-4E1F-AFA3-7A2D322ABF52}" type="slidenum">
              <a:rPr lang="fa-IR" smtClean="0"/>
              <a:pPr/>
              <a:t>1</a:t>
            </a:fld>
            <a:endParaRPr lang="fa-IR" dirty="0"/>
          </a:p>
        </p:txBody>
      </p:sp>
    </p:spTree>
    <p:extLst>
      <p:ext uri="{BB962C8B-B14F-4D97-AF65-F5344CB8AC3E}">
        <p14:creationId xmlns:p14="http://schemas.microsoft.com/office/powerpoint/2010/main" val="14280499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r>
              <a:rPr lang="en-US" dirty="0" smtClean="0"/>
              <a:t>Brief Review</a:t>
            </a:r>
            <a:endParaRPr lang="fa-IR" dirty="0"/>
          </a:p>
        </p:txBody>
      </p:sp>
      <p:sp>
        <p:nvSpPr>
          <p:cNvPr id="7" name="Text Placeholder 6"/>
          <p:cNvSpPr>
            <a:spLocks noGrp="1"/>
          </p:cNvSpPr>
          <p:nvPr>
            <p:ph type="body" sz="quarter" idx="14"/>
          </p:nvPr>
        </p:nvSpPr>
        <p:spPr/>
        <p:txBody>
          <a:bodyPr>
            <a:normAutofit lnSpcReduction="10000"/>
          </a:bodyPr>
          <a:lstStyle/>
          <a:p>
            <a:pPr marL="342900" indent="-342900">
              <a:lnSpc>
                <a:spcPct val="100000"/>
              </a:lnSpc>
              <a:spcAft>
                <a:spcPts val="1200"/>
              </a:spcAft>
              <a:buFont typeface="Arial" panose="020B0604020202020204" pitchFamily="34" charset="0"/>
              <a:buChar char="•"/>
            </a:pPr>
            <a:r>
              <a:rPr lang="en-US" sz="2400" dirty="0"/>
              <a:t>This study </a:t>
            </a:r>
            <a:r>
              <a:rPr lang="en-US" sz="2400" dirty="0" smtClean="0"/>
              <a:t>examines the causes of low female labor force participation rate in Iran using a structural model.</a:t>
            </a:r>
          </a:p>
          <a:p>
            <a:pPr marL="342900" indent="-342900">
              <a:lnSpc>
                <a:spcPct val="100000"/>
              </a:lnSpc>
              <a:spcAft>
                <a:spcPts val="1200"/>
              </a:spcAft>
              <a:buFont typeface="Arial" panose="020B0604020202020204" pitchFamily="34" charset="0"/>
              <a:buChar char="•"/>
            </a:pPr>
            <a:r>
              <a:rPr lang="en-US" sz="2400" dirty="0" smtClean="0"/>
              <a:t>The structural model allows for differences between men and women in job finding rate, job security, wages and search costs – in addition to the existing differences in educational attainment.</a:t>
            </a:r>
          </a:p>
          <a:p>
            <a:pPr marL="342900" indent="-342900">
              <a:lnSpc>
                <a:spcPct val="100000"/>
              </a:lnSpc>
              <a:spcAft>
                <a:spcPts val="1200"/>
              </a:spcAft>
              <a:buFont typeface="Arial" panose="020B0604020202020204" pitchFamily="34" charset="0"/>
              <a:buChar char="•"/>
            </a:pPr>
            <a:r>
              <a:rPr lang="en-US" sz="2400" dirty="0" smtClean="0"/>
              <a:t>It uses a rich longitudinal dataset.</a:t>
            </a:r>
          </a:p>
          <a:p>
            <a:pPr marL="342900" indent="-342900">
              <a:lnSpc>
                <a:spcPct val="100000"/>
              </a:lnSpc>
              <a:spcAft>
                <a:spcPts val="1200"/>
              </a:spcAft>
              <a:buFont typeface="Arial" panose="020B0604020202020204" pitchFamily="34" charset="0"/>
              <a:buChar char="•"/>
            </a:pPr>
            <a:r>
              <a:rPr lang="en-US" sz="2400" dirty="0" smtClean="0"/>
              <a:t>The key findings are that differences in the job finding rate plays a bigger role than differences in job security, wages and search costs. Yet, all together these factors can still explain a small fraction of the differences in labor force participation between men and women in Iran.</a:t>
            </a:r>
            <a:endParaRPr lang="en-US" sz="2400" dirty="0" smtClean="0"/>
          </a:p>
          <a:p>
            <a:pPr marL="342900" indent="-342900">
              <a:buFont typeface="Arial" panose="020B0604020202020204" pitchFamily="34" charset="0"/>
              <a:buChar char="•"/>
            </a:pPr>
            <a:endParaRPr lang="en-US" dirty="0"/>
          </a:p>
          <a:p>
            <a:endParaRPr lang="fa-IR" dirty="0"/>
          </a:p>
        </p:txBody>
      </p:sp>
      <p:sp>
        <p:nvSpPr>
          <p:cNvPr id="2" name="Slide Number Placeholder 1"/>
          <p:cNvSpPr>
            <a:spLocks noGrp="1"/>
          </p:cNvSpPr>
          <p:nvPr>
            <p:ph type="sldNum" sz="quarter" idx="20"/>
          </p:nvPr>
        </p:nvSpPr>
        <p:spPr/>
        <p:txBody>
          <a:bodyPr/>
          <a:lstStyle/>
          <a:p>
            <a:fld id="{6004038C-790E-4E1F-AFA3-7A2D322ABF52}" type="slidenum">
              <a:rPr lang="fa-IR" smtClean="0"/>
              <a:pPr/>
              <a:t>2</a:t>
            </a:fld>
            <a:endParaRPr lang="fa-IR" dirty="0"/>
          </a:p>
        </p:txBody>
      </p:sp>
      <p:sp>
        <p:nvSpPr>
          <p:cNvPr id="8" name="Text Placeholder 7"/>
          <p:cNvSpPr>
            <a:spLocks noGrp="1"/>
          </p:cNvSpPr>
          <p:nvPr>
            <p:ph type="body" sz="quarter" idx="21"/>
          </p:nvPr>
        </p:nvSpPr>
        <p:spPr/>
        <p:txBody>
          <a:bodyPr>
            <a:normAutofit/>
          </a:bodyPr>
          <a:lstStyle/>
          <a:p>
            <a:r>
              <a:rPr lang="en-US" dirty="0"/>
              <a:t>Murat </a:t>
            </a:r>
            <a:r>
              <a:rPr lang="en-US" dirty="0" smtClean="0"/>
              <a:t>G. </a:t>
            </a:r>
            <a:r>
              <a:rPr lang="en-US" dirty="0" err="1"/>
              <a:t>Kirdar</a:t>
            </a:r>
            <a:endParaRPr lang="fa-IR" dirty="0"/>
          </a:p>
        </p:txBody>
      </p:sp>
    </p:spTree>
    <p:extLst>
      <p:ext uri="{BB962C8B-B14F-4D97-AF65-F5344CB8AC3E}">
        <p14:creationId xmlns:p14="http://schemas.microsoft.com/office/powerpoint/2010/main" val="13699510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tr-TR"/>
          </a:p>
        </p:txBody>
      </p:sp>
      <p:sp>
        <p:nvSpPr>
          <p:cNvPr id="3" name="Text Placeholder 2"/>
          <p:cNvSpPr>
            <a:spLocks noGrp="1"/>
          </p:cNvSpPr>
          <p:nvPr>
            <p:ph type="body" sz="quarter" idx="14"/>
          </p:nvPr>
        </p:nvSpPr>
        <p:spPr>
          <a:xfrm>
            <a:off x="792643" y="2085317"/>
            <a:ext cx="10693101" cy="4636059"/>
          </a:xfrm>
        </p:spPr>
        <p:txBody>
          <a:bodyPr/>
          <a:lstStyle/>
          <a:p>
            <a:pPr marL="457200" indent="-457200">
              <a:lnSpc>
                <a:spcPct val="100000"/>
              </a:lnSpc>
              <a:spcAft>
                <a:spcPts val="1200"/>
              </a:spcAft>
              <a:buFont typeface="Arial" panose="020B0604020202020204" pitchFamily="34" charset="0"/>
              <a:buChar char="•"/>
            </a:pPr>
            <a:r>
              <a:rPr lang="en-US" dirty="0" smtClean="0"/>
              <a:t>This is a nice paper addressing an important topic and using sophisticated structural estimation methods.</a:t>
            </a:r>
          </a:p>
          <a:p>
            <a:pPr marL="457200" indent="-457200">
              <a:lnSpc>
                <a:spcPct val="100000"/>
              </a:lnSpc>
              <a:spcAft>
                <a:spcPts val="1200"/>
              </a:spcAft>
              <a:buFont typeface="Arial" panose="020B0604020202020204" pitchFamily="34" charset="0"/>
              <a:buChar char="•"/>
            </a:pPr>
            <a:r>
              <a:rPr lang="en-US" dirty="0" smtClean="0"/>
              <a:t>The exposition of the paper could certainly be improved, but I suppose that this is an early draft of the paper.</a:t>
            </a:r>
          </a:p>
          <a:p>
            <a:pPr marL="457200" indent="-457200">
              <a:lnSpc>
                <a:spcPct val="100000"/>
              </a:lnSpc>
              <a:spcAft>
                <a:spcPts val="1200"/>
              </a:spcAft>
              <a:buFont typeface="Arial" panose="020B0604020202020204" pitchFamily="34" charset="0"/>
              <a:buChar char="•"/>
            </a:pPr>
            <a:r>
              <a:rPr lang="en-US" dirty="0" smtClean="0"/>
              <a:t>My comments will be mostly about the modeling choices and the lack of clarity in the exposition of these modeling choices.</a:t>
            </a:r>
          </a:p>
          <a:p>
            <a:pPr marL="457200" indent="-457200">
              <a:buFont typeface="Arial" panose="020B0604020202020204" pitchFamily="34" charset="0"/>
              <a:buChar char="•"/>
            </a:pPr>
            <a:endParaRPr lang="tr-TR" dirty="0"/>
          </a:p>
        </p:txBody>
      </p:sp>
      <p:sp>
        <p:nvSpPr>
          <p:cNvPr id="4" name="Slide Number Placeholder 3"/>
          <p:cNvSpPr>
            <a:spLocks noGrp="1"/>
          </p:cNvSpPr>
          <p:nvPr>
            <p:ph type="sldNum" sz="quarter" idx="20"/>
          </p:nvPr>
        </p:nvSpPr>
        <p:spPr/>
        <p:txBody>
          <a:bodyPr/>
          <a:lstStyle/>
          <a:p>
            <a:fld id="{6004038C-790E-4E1F-AFA3-7A2D322ABF52}" type="slidenum">
              <a:rPr lang="fa-IR" smtClean="0"/>
              <a:pPr/>
              <a:t>3</a:t>
            </a:fld>
            <a:endParaRPr lang="fa-IR" dirty="0"/>
          </a:p>
        </p:txBody>
      </p:sp>
      <p:sp>
        <p:nvSpPr>
          <p:cNvPr id="5" name="Text Placeholder 4"/>
          <p:cNvSpPr>
            <a:spLocks noGrp="1"/>
          </p:cNvSpPr>
          <p:nvPr>
            <p:ph type="body" sz="quarter" idx="21"/>
          </p:nvPr>
        </p:nvSpPr>
        <p:spPr/>
        <p:txBody>
          <a:bodyPr/>
          <a:lstStyle/>
          <a:p>
            <a:endParaRPr lang="tr-TR"/>
          </a:p>
        </p:txBody>
      </p:sp>
    </p:spTree>
    <p:extLst>
      <p:ext uri="{BB962C8B-B14F-4D97-AF65-F5344CB8AC3E}">
        <p14:creationId xmlns:p14="http://schemas.microsoft.com/office/powerpoint/2010/main" val="387908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tr-TR"/>
          </a:p>
        </p:txBody>
      </p:sp>
      <p:sp>
        <p:nvSpPr>
          <p:cNvPr id="3" name="Text Placeholder 2"/>
          <p:cNvSpPr>
            <a:spLocks noGrp="1"/>
          </p:cNvSpPr>
          <p:nvPr>
            <p:ph type="body" sz="quarter" idx="14"/>
          </p:nvPr>
        </p:nvSpPr>
        <p:spPr>
          <a:xfrm>
            <a:off x="482139" y="1484556"/>
            <a:ext cx="11028544" cy="4636059"/>
          </a:xfrm>
        </p:spPr>
        <p:txBody>
          <a:bodyPr>
            <a:normAutofit/>
          </a:bodyPr>
          <a:lstStyle/>
          <a:p>
            <a:r>
              <a:rPr lang="en-US" u="sng" dirty="0" smtClean="0"/>
              <a:t>Utility Function</a:t>
            </a:r>
          </a:p>
          <a:p>
            <a:pPr>
              <a:lnSpc>
                <a:spcPct val="100000"/>
              </a:lnSpc>
              <a:spcBef>
                <a:spcPts val="1800"/>
              </a:spcBef>
              <a:spcAft>
                <a:spcPts val="1200"/>
              </a:spcAft>
            </a:pPr>
            <a:r>
              <a:rPr lang="en-US" sz="2400" dirty="0" smtClean="0"/>
              <a:t>1) </a:t>
            </a:r>
            <a:r>
              <a:rPr lang="en-US" sz="2400" dirty="0"/>
              <a:t>No curvature in the way consumption enters the utility function? </a:t>
            </a:r>
            <a:r>
              <a:rPr lang="en-US" sz="2400" dirty="0" smtClean="0"/>
              <a:t>It would be better to use a CRRA functional form instead to capture intertemporal substitution of consumption better.</a:t>
            </a:r>
            <a:endParaRPr lang="tr-TR" sz="2400" dirty="0"/>
          </a:p>
          <a:p>
            <a:pPr>
              <a:lnSpc>
                <a:spcPct val="100000"/>
              </a:lnSpc>
              <a:spcBef>
                <a:spcPts val="1200"/>
              </a:spcBef>
              <a:spcAft>
                <a:spcPts val="1200"/>
              </a:spcAft>
            </a:pPr>
            <a:r>
              <a:rPr lang="en-US" sz="2400" dirty="0" smtClean="0"/>
              <a:t>2) We need to justify </a:t>
            </a:r>
            <a:r>
              <a:rPr lang="en-US" sz="2400" dirty="0"/>
              <a:t>why leisure is interacted with schooling in the utility </a:t>
            </a:r>
            <a:r>
              <a:rPr lang="en-US" sz="2400" dirty="0" smtClean="0"/>
              <a:t>function.</a:t>
            </a:r>
            <a:endParaRPr lang="tr-TR" sz="2400" dirty="0"/>
          </a:p>
          <a:p>
            <a:pPr>
              <a:lnSpc>
                <a:spcPct val="100000"/>
              </a:lnSpc>
              <a:spcBef>
                <a:spcPts val="1200"/>
              </a:spcBef>
              <a:spcAft>
                <a:spcPts val="1200"/>
              </a:spcAft>
            </a:pPr>
            <a:r>
              <a:rPr lang="en-US" sz="2400" dirty="0" smtClean="0"/>
              <a:t>3) Actually</a:t>
            </a:r>
            <a:r>
              <a:rPr lang="en-US" sz="2400" dirty="0"/>
              <a:t>, we might expect interaction terms of N (number of children) with leisure.</a:t>
            </a:r>
            <a:endParaRPr lang="tr-TR" sz="2400" dirty="0"/>
          </a:p>
          <a:p>
            <a:pPr>
              <a:lnSpc>
                <a:spcPct val="100000"/>
              </a:lnSpc>
              <a:spcBef>
                <a:spcPts val="1200"/>
              </a:spcBef>
              <a:spcAft>
                <a:spcPts val="1200"/>
              </a:spcAft>
            </a:pPr>
            <a:r>
              <a:rPr lang="en-US" sz="2400" dirty="0" smtClean="0"/>
              <a:t>4) Also</a:t>
            </a:r>
            <a:r>
              <a:rPr lang="en-US" sz="2400" dirty="0"/>
              <a:t>, the marginal utility of consumption could depend on the number of children (N) and/or age of the couple.</a:t>
            </a:r>
            <a:endParaRPr lang="tr-TR" sz="2400" dirty="0"/>
          </a:p>
          <a:p>
            <a:endParaRPr lang="tr-TR" dirty="0"/>
          </a:p>
        </p:txBody>
      </p:sp>
      <p:sp>
        <p:nvSpPr>
          <p:cNvPr id="4" name="Slide Number Placeholder 3"/>
          <p:cNvSpPr>
            <a:spLocks noGrp="1"/>
          </p:cNvSpPr>
          <p:nvPr>
            <p:ph type="sldNum" sz="quarter" idx="20"/>
          </p:nvPr>
        </p:nvSpPr>
        <p:spPr/>
        <p:txBody>
          <a:bodyPr/>
          <a:lstStyle/>
          <a:p>
            <a:fld id="{6004038C-790E-4E1F-AFA3-7A2D322ABF52}" type="slidenum">
              <a:rPr lang="fa-IR" smtClean="0"/>
              <a:pPr/>
              <a:t>4</a:t>
            </a:fld>
            <a:endParaRPr lang="fa-IR" dirty="0"/>
          </a:p>
        </p:txBody>
      </p:sp>
      <p:sp>
        <p:nvSpPr>
          <p:cNvPr id="5" name="Text Placeholder 4"/>
          <p:cNvSpPr>
            <a:spLocks noGrp="1"/>
          </p:cNvSpPr>
          <p:nvPr>
            <p:ph type="body" sz="quarter" idx="21"/>
          </p:nvPr>
        </p:nvSpPr>
        <p:spPr/>
        <p:txBody>
          <a:bodyPr/>
          <a:lstStyle/>
          <a:p>
            <a:endParaRPr lang="tr-TR"/>
          </a:p>
        </p:txBody>
      </p:sp>
    </p:spTree>
    <p:extLst>
      <p:ext uri="{BB962C8B-B14F-4D97-AF65-F5344CB8AC3E}">
        <p14:creationId xmlns:p14="http://schemas.microsoft.com/office/powerpoint/2010/main" val="2351451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tr-TR"/>
          </a:p>
        </p:txBody>
      </p:sp>
      <p:sp>
        <p:nvSpPr>
          <p:cNvPr id="3" name="Text Placeholder 2"/>
          <p:cNvSpPr>
            <a:spLocks noGrp="1"/>
          </p:cNvSpPr>
          <p:nvPr>
            <p:ph type="body" sz="quarter" idx="14"/>
          </p:nvPr>
        </p:nvSpPr>
        <p:spPr>
          <a:xfrm>
            <a:off x="266007" y="1401428"/>
            <a:ext cx="11712633" cy="4742852"/>
          </a:xfrm>
        </p:spPr>
        <p:txBody>
          <a:bodyPr>
            <a:normAutofit fontScale="92500" lnSpcReduction="20000"/>
          </a:bodyPr>
          <a:lstStyle/>
          <a:p>
            <a:r>
              <a:rPr lang="en-US" u="sng" dirty="0" smtClean="0"/>
              <a:t>Heterogeneity</a:t>
            </a:r>
          </a:p>
          <a:p>
            <a:pPr marL="457200" indent="-457200">
              <a:lnSpc>
                <a:spcPct val="100000"/>
              </a:lnSpc>
              <a:spcBef>
                <a:spcPts val="1800"/>
              </a:spcBef>
              <a:spcAft>
                <a:spcPts val="600"/>
              </a:spcAft>
              <a:buFont typeface="Arial" panose="020B0604020202020204" pitchFamily="34" charset="0"/>
              <a:buChar char="•"/>
            </a:pPr>
            <a:r>
              <a:rPr lang="en-US" sz="2600" dirty="0" smtClean="0"/>
              <a:t>It would be good to explain in what ways the couples differ at front. It appears in a piece by piece way and certain things never become clear.</a:t>
            </a:r>
          </a:p>
          <a:p>
            <a:pPr marL="457200" indent="-457200">
              <a:lnSpc>
                <a:spcPct val="100000"/>
              </a:lnSpc>
              <a:spcBef>
                <a:spcPts val="1800"/>
              </a:spcBef>
              <a:spcAft>
                <a:spcPts val="600"/>
              </a:spcAft>
              <a:buFont typeface="Arial" panose="020B0604020202020204" pitchFamily="34" charset="0"/>
              <a:buChar char="•"/>
            </a:pPr>
            <a:r>
              <a:rPr lang="en-US" sz="2600" dirty="0" smtClean="0"/>
              <a:t>As far as I understand, couples differ in terms of education and the number of children – when we start solving the problem at age 25.</a:t>
            </a:r>
          </a:p>
          <a:p>
            <a:pPr marL="457200" indent="-457200">
              <a:lnSpc>
                <a:spcPct val="100000"/>
              </a:lnSpc>
              <a:spcBef>
                <a:spcPts val="1800"/>
              </a:spcBef>
              <a:spcAft>
                <a:spcPts val="600"/>
              </a:spcAft>
              <a:buFont typeface="Arial" panose="020B0604020202020204" pitchFamily="34" charset="0"/>
              <a:buChar char="•"/>
            </a:pPr>
            <a:r>
              <a:rPr lang="en-US" sz="2600" dirty="0" smtClean="0"/>
              <a:t>“Age” is not clear. The </a:t>
            </a:r>
            <a:r>
              <a:rPr lang="en-US" sz="2600" dirty="0"/>
              <a:t>p</a:t>
            </a:r>
            <a:r>
              <a:rPr lang="en-US" sz="2600" dirty="0" smtClean="0"/>
              <a:t>roblem </a:t>
            </a:r>
            <a:r>
              <a:rPr lang="en-US" sz="2600" dirty="0"/>
              <a:t>is solved from age 25 to age 55. </a:t>
            </a:r>
            <a:r>
              <a:rPr lang="en-US" sz="2600" dirty="0" smtClean="0"/>
              <a:t>This is the age of the husband, I suppose. </a:t>
            </a:r>
            <a:r>
              <a:rPr lang="en-US" sz="2600" dirty="0"/>
              <a:t>How is the age of the wife treated? This also generates heterogeneity in family type. A given 25-year-old men might have a wife at different </a:t>
            </a:r>
            <a:r>
              <a:rPr lang="en-US" sz="2600" dirty="0" smtClean="0"/>
              <a:t>ages.</a:t>
            </a:r>
          </a:p>
          <a:p>
            <a:pPr marL="457200" indent="-457200">
              <a:lnSpc>
                <a:spcPct val="100000"/>
              </a:lnSpc>
              <a:spcBef>
                <a:spcPts val="1800"/>
              </a:spcBef>
              <a:spcAft>
                <a:spcPts val="600"/>
              </a:spcAft>
              <a:buFont typeface="Arial" panose="020B0604020202020204" pitchFamily="34" charset="0"/>
              <a:buChar char="•"/>
            </a:pPr>
            <a:r>
              <a:rPr lang="en-US" sz="2600" dirty="0"/>
              <a:t>Define time zero state variables. Everybody starts with no children, or with different numbers of children as they are observed in the data, in which case we need to solve the dynamic programming problem with different types of families</a:t>
            </a:r>
            <a:r>
              <a:rPr lang="en-US" sz="2600" dirty="0" smtClean="0"/>
              <a:t>. </a:t>
            </a:r>
            <a:endParaRPr lang="tr-TR" sz="2600" dirty="0"/>
          </a:p>
          <a:p>
            <a:pPr marL="457200" indent="-457200">
              <a:buFont typeface="Arial" panose="020B0604020202020204" pitchFamily="34" charset="0"/>
              <a:buChar char="•"/>
            </a:pPr>
            <a:endParaRPr lang="en-US" dirty="0"/>
          </a:p>
          <a:p>
            <a:endParaRPr lang="tr-TR" u="sng" dirty="0"/>
          </a:p>
        </p:txBody>
      </p:sp>
      <p:sp>
        <p:nvSpPr>
          <p:cNvPr id="4" name="Slide Number Placeholder 3"/>
          <p:cNvSpPr>
            <a:spLocks noGrp="1"/>
          </p:cNvSpPr>
          <p:nvPr>
            <p:ph type="sldNum" sz="quarter" idx="20"/>
          </p:nvPr>
        </p:nvSpPr>
        <p:spPr/>
        <p:txBody>
          <a:bodyPr/>
          <a:lstStyle/>
          <a:p>
            <a:fld id="{6004038C-790E-4E1F-AFA3-7A2D322ABF52}" type="slidenum">
              <a:rPr lang="fa-IR" smtClean="0"/>
              <a:pPr/>
              <a:t>5</a:t>
            </a:fld>
            <a:endParaRPr lang="fa-IR" dirty="0"/>
          </a:p>
        </p:txBody>
      </p:sp>
      <p:sp>
        <p:nvSpPr>
          <p:cNvPr id="5" name="Text Placeholder 4"/>
          <p:cNvSpPr>
            <a:spLocks noGrp="1"/>
          </p:cNvSpPr>
          <p:nvPr>
            <p:ph type="body" sz="quarter" idx="21"/>
          </p:nvPr>
        </p:nvSpPr>
        <p:spPr/>
        <p:txBody>
          <a:bodyPr/>
          <a:lstStyle/>
          <a:p>
            <a:endParaRPr lang="tr-TR"/>
          </a:p>
        </p:txBody>
      </p:sp>
    </p:spTree>
    <p:extLst>
      <p:ext uri="{BB962C8B-B14F-4D97-AF65-F5344CB8AC3E}">
        <p14:creationId xmlns:p14="http://schemas.microsoft.com/office/powerpoint/2010/main" val="2060603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tr-TR"/>
          </a:p>
        </p:txBody>
      </p:sp>
      <p:sp>
        <p:nvSpPr>
          <p:cNvPr id="3" name="Text Placeholder 2"/>
          <p:cNvSpPr>
            <a:spLocks noGrp="1"/>
          </p:cNvSpPr>
          <p:nvPr>
            <p:ph type="body" sz="quarter" idx="14"/>
          </p:nvPr>
        </p:nvSpPr>
        <p:spPr>
          <a:xfrm>
            <a:off x="759391" y="1720192"/>
            <a:ext cx="10693101" cy="4636059"/>
          </a:xfrm>
        </p:spPr>
        <p:txBody>
          <a:bodyPr>
            <a:normAutofit/>
          </a:bodyPr>
          <a:lstStyle/>
          <a:p>
            <a:pPr>
              <a:spcBef>
                <a:spcPts val="1200"/>
              </a:spcBef>
              <a:spcAft>
                <a:spcPts val="1200"/>
              </a:spcAft>
            </a:pPr>
            <a:r>
              <a:rPr lang="en-US" sz="2400" u="sng" dirty="0" smtClean="0"/>
              <a:t>Two Key Missing Elements:</a:t>
            </a:r>
            <a:endParaRPr lang="en-US" sz="2400" u="sng" dirty="0"/>
          </a:p>
          <a:p>
            <a:pPr marL="514350" indent="-514350">
              <a:spcBef>
                <a:spcPts val="1200"/>
              </a:spcBef>
              <a:spcAft>
                <a:spcPts val="1200"/>
              </a:spcAft>
              <a:buAutoNum type="arabicParenR"/>
            </a:pPr>
            <a:r>
              <a:rPr lang="en-US" sz="2400" u="sng" dirty="0" smtClean="0"/>
              <a:t>Labor Market Experience</a:t>
            </a:r>
            <a:r>
              <a:rPr lang="en-US" sz="2400" dirty="0" smtClean="0"/>
              <a:t>: This is crucial in a life-cycle model addressing labor force participation decision. As discussed in the introduction, this would play a role in many ways (it changes wages in the future, it changes job finding probability, job security, etc.)</a:t>
            </a:r>
          </a:p>
          <a:p>
            <a:pPr marL="514350" indent="-514350">
              <a:spcBef>
                <a:spcPts val="1200"/>
              </a:spcBef>
              <a:spcAft>
                <a:spcPts val="1200"/>
              </a:spcAft>
              <a:buAutoNum type="arabicParenR"/>
            </a:pPr>
            <a:r>
              <a:rPr lang="en-US" sz="2400" u="sng" dirty="0" smtClean="0"/>
              <a:t>Permanent Unobserved Heterogeneity</a:t>
            </a:r>
            <a:r>
              <a:rPr lang="en-US" sz="2400" dirty="0" smtClean="0"/>
              <a:t>: The authors find that most of the observed differences in labor force participation between men and women cannot be explained by the elements in the model. One reason is that men and women are fundamentally different in their preferences for work or ability. It would be possible to introduce types (that differ in preferences, ability, </a:t>
            </a:r>
            <a:r>
              <a:rPr lang="en-US" sz="2400" dirty="0" err="1" smtClean="0"/>
              <a:t>etcs</a:t>
            </a:r>
            <a:r>
              <a:rPr lang="en-US" sz="2400" dirty="0" smtClean="0"/>
              <a:t>) ala Keane and </a:t>
            </a:r>
            <a:r>
              <a:rPr lang="en-US" sz="2400" dirty="0" err="1" smtClean="0"/>
              <a:t>Wolpin</a:t>
            </a:r>
            <a:r>
              <a:rPr lang="en-US" sz="2400" dirty="0" smtClean="0"/>
              <a:t> (1997).</a:t>
            </a:r>
          </a:p>
          <a:p>
            <a:endParaRPr lang="tr-TR" dirty="0"/>
          </a:p>
        </p:txBody>
      </p:sp>
      <p:sp>
        <p:nvSpPr>
          <p:cNvPr id="4" name="Slide Number Placeholder 3"/>
          <p:cNvSpPr>
            <a:spLocks noGrp="1"/>
          </p:cNvSpPr>
          <p:nvPr>
            <p:ph type="sldNum" sz="quarter" idx="20"/>
          </p:nvPr>
        </p:nvSpPr>
        <p:spPr/>
        <p:txBody>
          <a:bodyPr/>
          <a:lstStyle/>
          <a:p>
            <a:fld id="{6004038C-790E-4E1F-AFA3-7A2D322ABF52}" type="slidenum">
              <a:rPr lang="fa-IR" smtClean="0"/>
              <a:pPr/>
              <a:t>6</a:t>
            </a:fld>
            <a:endParaRPr lang="fa-IR" dirty="0"/>
          </a:p>
        </p:txBody>
      </p:sp>
      <p:sp>
        <p:nvSpPr>
          <p:cNvPr id="5" name="Text Placeholder 4"/>
          <p:cNvSpPr>
            <a:spLocks noGrp="1"/>
          </p:cNvSpPr>
          <p:nvPr>
            <p:ph type="body" sz="quarter" idx="21"/>
          </p:nvPr>
        </p:nvSpPr>
        <p:spPr/>
        <p:txBody>
          <a:bodyPr/>
          <a:lstStyle/>
          <a:p>
            <a:endParaRPr lang="tr-TR"/>
          </a:p>
        </p:txBody>
      </p:sp>
    </p:spTree>
    <p:extLst>
      <p:ext uri="{BB962C8B-B14F-4D97-AF65-F5344CB8AC3E}">
        <p14:creationId xmlns:p14="http://schemas.microsoft.com/office/powerpoint/2010/main" val="3056799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tr-TR"/>
          </a:p>
        </p:txBody>
      </p:sp>
      <p:sp>
        <p:nvSpPr>
          <p:cNvPr id="3" name="Text Placeholder 2"/>
          <p:cNvSpPr>
            <a:spLocks noGrp="1"/>
          </p:cNvSpPr>
          <p:nvPr>
            <p:ph type="body" sz="quarter" idx="14"/>
          </p:nvPr>
        </p:nvSpPr>
        <p:spPr>
          <a:xfrm>
            <a:off x="282633" y="1459618"/>
            <a:ext cx="11720945" cy="4767790"/>
          </a:xfrm>
        </p:spPr>
        <p:txBody>
          <a:bodyPr>
            <a:normAutofit lnSpcReduction="10000"/>
          </a:bodyPr>
          <a:lstStyle/>
          <a:p>
            <a:r>
              <a:rPr lang="en-US" u="sng" dirty="0" smtClean="0"/>
              <a:t>Unclear Elements in the Model:</a:t>
            </a:r>
          </a:p>
          <a:p>
            <a:pPr marL="514350" indent="-514350">
              <a:spcBef>
                <a:spcPts val="1800"/>
              </a:spcBef>
              <a:spcAft>
                <a:spcPts val="1200"/>
              </a:spcAft>
              <a:buAutoNum type="arabicParenR"/>
            </a:pPr>
            <a:r>
              <a:rPr lang="en-US" sz="2400" dirty="0" smtClean="0"/>
              <a:t>Search Cost: </a:t>
            </a:r>
            <a:r>
              <a:rPr lang="en-US" sz="2400" dirty="0"/>
              <a:t>The job finding probability, lambda, is written as a function of capital S (which is schooling). Where is small s (job-search cost</a:t>
            </a:r>
            <a:r>
              <a:rPr lang="en-US" sz="2400" dirty="0" smtClean="0"/>
              <a:t>)?</a:t>
            </a:r>
          </a:p>
          <a:p>
            <a:pPr marL="514350" indent="-514350">
              <a:spcBef>
                <a:spcPts val="1200"/>
              </a:spcBef>
              <a:spcAft>
                <a:spcPts val="1200"/>
              </a:spcAft>
              <a:buFont typeface="Arial" panose="020B0604020202020204" pitchFamily="34" charset="0"/>
              <a:buAutoNum type="arabicParenR"/>
            </a:pPr>
            <a:r>
              <a:rPr lang="en-US" sz="2400" dirty="0" smtClean="0"/>
              <a:t>Search Cost: Shouldn’t </a:t>
            </a:r>
            <a:r>
              <a:rPr lang="en-US" sz="2400" dirty="0"/>
              <a:t>the search cost enter into the budget equation? </a:t>
            </a:r>
            <a:endParaRPr lang="en-US" sz="2400" dirty="0" smtClean="0"/>
          </a:p>
          <a:p>
            <a:pPr marL="514350" indent="-514350">
              <a:spcBef>
                <a:spcPts val="1200"/>
              </a:spcBef>
              <a:spcAft>
                <a:spcPts val="1200"/>
              </a:spcAft>
              <a:buFont typeface="Arial" panose="020B0604020202020204" pitchFamily="34" charset="0"/>
              <a:buAutoNum type="arabicParenR"/>
            </a:pPr>
            <a:r>
              <a:rPr lang="en-US" sz="2400" dirty="0"/>
              <a:t>Job destruction only as a function of schooling. </a:t>
            </a:r>
            <a:r>
              <a:rPr lang="en-US" sz="2400" dirty="0" smtClean="0"/>
              <a:t>Why not other state variables? Also, </a:t>
            </a:r>
            <a:r>
              <a:rPr lang="en-US" sz="2400" dirty="0"/>
              <a:t>s</a:t>
            </a:r>
            <a:r>
              <a:rPr lang="en-US" sz="2400" dirty="0" smtClean="0"/>
              <a:t>pecify </a:t>
            </a:r>
            <a:r>
              <a:rPr lang="en-US" sz="2400" dirty="0"/>
              <a:t>what is low education, what is </a:t>
            </a:r>
            <a:r>
              <a:rPr lang="en-US" sz="2400" dirty="0" smtClean="0"/>
              <a:t>high? </a:t>
            </a:r>
          </a:p>
          <a:p>
            <a:pPr marL="514350" indent="-514350">
              <a:spcBef>
                <a:spcPts val="1200"/>
              </a:spcBef>
              <a:spcAft>
                <a:spcPts val="1200"/>
              </a:spcAft>
              <a:buFont typeface="Arial" panose="020B0604020202020204" pitchFamily="34" charset="0"/>
              <a:buAutoNum type="arabicParenR"/>
            </a:pPr>
            <a:r>
              <a:rPr lang="en-US" sz="2400" dirty="0"/>
              <a:t>Be clear in the way you define variables; for instance l (employment) takes the value of 1. </a:t>
            </a:r>
            <a:endParaRPr lang="en-US" sz="2400" dirty="0" smtClean="0"/>
          </a:p>
          <a:p>
            <a:pPr marL="514350" indent="-514350">
              <a:spcBef>
                <a:spcPts val="1200"/>
              </a:spcBef>
              <a:spcAft>
                <a:spcPts val="1200"/>
              </a:spcAft>
              <a:buFont typeface="Arial" panose="020B0604020202020204" pitchFamily="34" charset="0"/>
              <a:buAutoNum type="arabicParenR"/>
            </a:pPr>
            <a:r>
              <a:rPr lang="en-US" sz="2400" dirty="0" smtClean="0"/>
              <a:t>What </a:t>
            </a:r>
            <a:r>
              <a:rPr lang="en-US" sz="2400" dirty="0"/>
              <a:t>is A in earnings equation (age or experience)? </a:t>
            </a:r>
            <a:endParaRPr lang="en-US" sz="2400" dirty="0" smtClean="0"/>
          </a:p>
          <a:p>
            <a:pPr marL="514350" indent="-514350">
              <a:spcBef>
                <a:spcPts val="1200"/>
              </a:spcBef>
              <a:spcAft>
                <a:spcPts val="1200"/>
              </a:spcAft>
              <a:buFont typeface="Arial" panose="020B0604020202020204" pitchFamily="34" charset="0"/>
              <a:buAutoNum type="arabicParenR"/>
            </a:pPr>
            <a:r>
              <a:rPr lang="en-US" sz="2400" dirty="0" smtClean="0"/>
              <a:t>Why </a:t>
            </a:r>
            <a:r>
              <a:rPr lang="en-US" sz="2400" dirty="0"/>
              <a:t>does the number of children enter the earnings equation?</a:t>
            </a:r>
            <a:endParaRPr lang="tr-TR" sz="2400" dirty="0"/>
          </a:p>
          <a:p>
            <a:pPr marL="514350" indent="-514350">
              <a:buFont typeface="Arial" panose="020B0604020202020204" pitchFamily="34" charset="0"/>
              <a:buAutoNum type="arabicParenR"/>
            </a:pPr>
            <a:endParaRPr lang="tr-TR" dirty="0"/>
          </a:p>
          <a:p>
            <a:pPr marL="514350" indent="-514350">
              <a:buFont typeface="Arial" panose="020B0604020202020204" pitchFamily="34" charset="0"/>
              <a:buAutoNum type="arabicParenR"/>
            </a:pPr>
            <a:endParaRPr lang="en-US" dirty="0" smtClean="0"/>
          </a:p>
          <a:p>
            <a:endParaRPr lang="tr-TR" dirty="0"/>
          </a:p>
          <a:p>
            <a:endParaRPr lang="tr-TR" dirty="0"/>
          </a:p>
        </p:txBody>
      </p:sp>
      <p:sp>
        <p:nvSpPr>
          <p:cNvPr id="4" name="Slide Number Placeholder 3"/>
          <p:cNvSpPr>
            <a:spLocks noGrp="1"/>
          </p:cNvSpPr>
          <p:nvPr>
            <p:ph type="sldNum" sz="quarter" idx="20"/>
          </p:nvPr>
        </p:nvSpPr>
        <p:spPr/>
        <p:txBody>
          <a:bodyPr/>
          <a:lstStyle/>
          <a:p>
            <a:fld id="{6004038C-790E-4E1F-AFA3-7A2D322ABF52}" type="slidenum">
              <a:rPr lang="fa-IR" smtClean="0"/>
              <a:pPr/>
              <a:t>7</a:t>
            </a:fld>
            <a:endParaRPr lang="fa-IR" dirty="0"/>
          </a:p>
        </p:txBody>
      </p:sp>
      <p:sp>
        <p:nvSpPr>
          <p:cNvPr id="5" name="Text Placeholder 4"/>
          <p:cNvSpPr>
            <a:spLocks noGrp="1"/>
          </p:cNvSpPr>
          <p:nvPr>
            <p:ph type="body" sz="quarter" idx="21"/>
          </p:nvPr>
        </p:nvSpPr>
        <p:spPr/>
        <p:txBody>
          <a:bodyPr/>
          <a:lstStyle/>
          <a:p>
            <a:endParaRPr lang="tr-TR"/>
          </a:p>
        </p:txBody>
      </p:sp>
    </p:spTree>
    <p:extLst>
      <p:ext uri="{BB962C8B-B14F-4D97-AF65-F5344CB8AC3E}">
        <p14:creationId xmlns:p14="http://schemas.microsoft.com/office/powerpoint/2010/main" val="3280151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tr-TR"/>
          </a:p>
        </p:txBody>
      </p:sp>
      <p:sp>
        <p:nvSpPr>
          <p:cNvPr id="3" name="Text Placeholder 2"/>
          <p:cNvSpPr>
            <a:spLocks noGrp="1"/>
          </p:cNvSpPr>
          <p:nvPr>
            <p:ph type="body" sz="quarter" idx="14"/>
          </p:nvPr>
        </p:nvSpPr>
        <p:spPr>
          <a:xfrm>
            <a:off x="365761" y="1484556"/>
            <a:ext cx="11144922" cy="4636059"/>
          </a:xfrm>
        </p:spPr>
        <p:txBody>
          <a:bodyPr/>
          <a:lstStyle/>
          <a:p>
            <a:r>
              <a:rPr lang="en-US" u="sng" dirty="0" smtClean="0"/>
              <a:t>Other Issues:</a:t>
            </a:r>
          </a:p>
          <a:p>
            <a:endParaRPr lang="en-US" dirty="0"/>
          </a:p>
          <a:p>
            <a:pPr marL="514350" indent="-514350">
              <a:buFont typeface="Arial" panose="020B0604020202020204" pitchFamily="34" charset="0"/>
              <a:buAutoNum type="arabicParenR"/>
            </a:pPr>
            <a:r>
              <a:rPr lang="en-US" dirty="0" smtClean="0"/>
              <a:t>The fit of the model is good, but a bit </a:t>
            </a:r>
            <a:r>
              <a:rPr lang="en-US" dirty="0"/>
              <a:t>exaggerated; no child: data 18.21, model </a:t>
            </a:r>
            <a:r>
              <a:rPr lang="en-US" dirty="0" smtClean="0"/>
              <a:t>13.95</a:t>
            </a:r>
          </a:p>
          <a:p>
            <a:pPr marL="514350" indent="-514350">
              <a:buAutoNum type="arabicParenR"/>
            </a:pPr>
            <a:r>
              <a:rPr lang="en-US" dirty="0" smtClean="0"/>
              <a:t>Earnings </a:t>
            </a:r>
            <a:r>
              <a:rPr lang="en-US" dirty="0"/>
              <a:t>as a Markov process </a:t>
            </a:r>
            <a:r>
              <a:rPr lang="en-US" dirty="0" smtClean="0"/>
              <a:t>is not clear until the empirical specification is given later. </a:t>
            </a:r>
          </a:p>
          <a:p>
            <a:pPr marL="514350" indent="-514350">
              <a:buAutoNum type="arabicParenR"/>
            </a:pPr>
            <a:r>
              <a:rPr lang="en-US" dirty="0" smtClean="0"/>
              <a:t>Can we find a more systematic way to assess the goodness of fit?</a:t>
            </a:r>
          </a:p>
          <a:p>
            <a:pPr marL="514350" indent="-514350">
              <a:buAutoNum type="arabicParenR"/>
            </a:pPr>
            <a:endParaRPr lang="en-US" dirty="0"/>
          </a:p>
          <a:p>
            <a:endParaRPr lang="tr-TR" u="sng" dirty="0"/>
          </a:p>
        </p:txBody>
      </p:sp>
      <p:sp>
        <p:nvSpPr>
          <p:cNvPr id="4" name="Slide Number Placeholder 3"/>
          <p:cNvSpPr>
            <a:spLocks noGrp="1"/>
          </p:cNvSpPr>
          <p:nvPr>
            <p:ph type="sldNum" sz="quarter" idx="20"/>
          </p:nvPr>
        </p:nvSpPr>
        <p:spPr/>
        <p:txBody>
          <a:bodyPr/>
          <a:lstStyle/>
          <a:p>
            <a:fld id="{6004038C-790E-4E1F-AFA3-7A2D322ABF52}" type="slidenum">
              <a:rPr lang="fa-IR" smtClean="0"/>
              <a:pPr/>
              <a:t>8</a:t>
            </a:fld>
            <a:endParaRPr lang="fa-IR" dirty="0"/>
          </a:p>
        </p:txBody>
      </p:sp>
      <p:sp>
        <p:nvSpPr>
          <p:cNvPr id="5" name="Text Placeholder 4"/>
          <p:cNvSpPr>
            <a:spLocks noGrp="1"/>
          </p:cNvSpPr>
          <p:nvPr>
            <p:ph type="body" sz="quarter" idx="21"/>
          </p:nvPr>
        </p:nvSpPr>
        <p:spPr/>
        <p:txBody>
          <a:bodyPr/>
          <a:lstStyle/>
          <a:p>
            <a:endParaRPr lang="tr-TR"/>
          </a:p>
        </p:txBody>
      </p:sp>
    </p:spTree>
    <p:extLst>
      <p:ext uri="{BB962C8B-B14F-4D97-AF65-F5344CB8AC3E}">
        <p14:creationId xmlns:p14="http://schemas.microsoft.com/office/powerpoint/2010/main" val="3603957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965</TotalTime>
  <Words>773</Words>
  <Application>Microsoft Office PowerPoint</Application>
  <PresentationFormat>Widescreen</PresentationFormat>
  <Paragraphs>47</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 Hayat</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m.shahbazi</dc:creator>
  <cp:lastModifiedBy>Murat KIRDAR</cp:lastModifiedBy>
  <cp:revision>192</cp:revision>
  <dcterms:created xsi:type="dcterms:W3CDTF">2017-08-22T06:39:49Z</dcterms:created>
  <dcterms:modified xsi:type="dcterms:W3CDTF">2017-09-01T20:12:05Z</dcterms:modified>
</cp:coreProperties>
</file>