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0" r:id="rId2"/>
    <p:sldId id="270" r:id="rId3"/>
    <p:sldId id="272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17942E8-FA4B-4E7D-960A-6CCBB8332737}" type="datetime1">
              <a:rPr lang="en-US" smtClean="0"/>
              <a:t>9/2/2017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F03DA1D-7DD1-4D23-8DAE-788484F5E66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96617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F903BFC-7DBA-4F52-B4E7-4FCF65AC7121}" type="datetime1">
              <a:rPr lang="en-US" smtClean="0"/>
              <a:t>9/2/2017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F52E603-9E5D-4911-B9E6-B4A488EA7D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278550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84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12757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7643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88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91283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94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17581" y="1484556"/>
            <a:ext cx="10693101" cy="4658060"/>
          </a:xfrm>
        </p:spPr>
        <p:txBody>
          <a:bodyPr>
            <a:normAutofit/>
          </a:bodyPr>
          <a:lstStyle>
            <a:lvl1pPr marL="0" indent="0" algn="l" rtl="0">
              <a:buNone/>
              <a:defRPr sz="2800" baseline="0"/>
            </a:lvl1pPr>
          </a:lstStyle>
          <a:p>
            <a:pPr lvl="0"/>
            <a:endParaRPr lang="fa-IR" dirty="0"/>
          </a:p>
        </p:txBody>
      </p:sp>
      <p:sp>
        <p:nvSpPr>
          <p:cNvPr id="8" name="Slide Number Placeholder 20"/>
          <p:cNvSpPr>
            <a:spLocks noGrp="1"/>
          </p:cNvSpPr>
          <p:nvPr>
            <p:ph type="sldNum" sz="quarter" idx="20"/>
          </p:nvPr>
        </p:nvSpPr>
        <p:spPr>
          <a:xfrm>
            <a:off x="11359178" y="6356251"/>
            <a:ext cx="495748" cy="365125"/>
          </a:xfrm>
        </p:spPr>
        <p:txBody>
          <a:bodyPr/>
          <a:lstStyle>
            <a:lvl1pPr algn="l" rtl="0">
              <a:defRPr/>
            </a:lvl1pPr>
          </a:lstStyle>
          <a:p>
            <a:fld id="{6004038C-790E-4E1F-AFA3-7A2D322ABF52}" type="slidenum">
              <a:rPr lang="fa-IR" smtClean="0"/>
              <a:pPr/>
              <a:t>‹#›</a:t>
            </a:fld>
            <a:endParaRPr lang="fa-I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8" y="6180315"/>
            <a:ext cx="2693894" cy="67768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449619" y="6180315"/>
            <a:ext cx="5292762" cy="74305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229548" y="6389070"/>
            <a:ext cx="373290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 smtClean="0"/>
              <a:t>Ishac </a:t>
            </a:r>
            <a:r>
              <a:rPr lang="en-US" sz="1200" dirty="0" err="1" smtClean="0"/>
              <a:t>Diwan</a:t>
            </a:r>
            <a:r>
              <a:rPr lang="en-US" sz="1200" dirty="0" smtClean="0"/>
              <a:t> and Jamal Ibrahim </a:t>
            </a:r>
            <a:r>
              <a:rPr lang="en-US" sz="1200" dirty="0" err="1" smtClean="0"/>
              <a:t>Haidar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503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673" y="-225911"/>
            <a:ext cx="12272330" cy="72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4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6067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9979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7107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6589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1795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7960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31523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4688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1930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513" y="1663665"/>
            <a:ext cx="3586087" cy="631731"/>
          </a:xfrm>
        </p:spPr>
        <p:txBody>
          <a:bodyPr anchor="ctr"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First And Last Name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89119" y="1663665"/>
            <a:ext cx="7465807" cy="631731"/>
          </a:xfrm>
        </p:spPr>
        <p:txBody>
          <a:bodyPr anchor="ctr"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Affiliate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25619144"/>
              </p:ext>
            </p:extLst>
          </p:nvPr>
        </p:nvGraphicFramePr>
        <p:xfrm>
          <a:off x="4038600" y="2423640"/>
          <a:ext cx="7923904" cy="3751249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5904379"/>
                <a:gridCol w="2019525"/>
              </a:tblGrid>
              <a:tr h="838078">
                <a:tc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Education</a:t>
                      </a:r>
                      <a:endParaRPr lang="fa-IR" dirty="0"/>
                    </a:p>
                  </a:txBody>
                  <a:tcPr anchor="ctr"/>
                </a:tc>
              </a:tr>
              <a:tr h="1073614">
                <a:tc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Research Interests</a:t>
                      </a:r>
                      <a:endParaRPr lang="fa-IR" dirty="0"/>
                    </a:p>
                  </a:txBody>
                  <a:tcPr anchor="ctr"/>
                </a:tc>
              </a:tr>
              <a:tr h="1839557">
                <a:tc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Key Professional Activities</a:t>
                      </a:r>
                      <a:endParaRPr lang="fa-IR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099175" y="2444586"/>
            <a:ext cx="5755751" cy="771690"/>
          </a:xfrm>
        </p:spPr>
        <p:txBody>
          <a:bodyPr anchor="ctr">
            <a:normAutofit/>
          </a:bodyPr>
          <a:lstStyle>
            <a:lvl1pPr marL="0" indent="0" algn="ctr" rtl="0">
              <a:buNone/>
              <a:defRPr sz="1800" baseline="0"/>
            </a:lvl1pPr>
          </a:lstStyle>
          <a:p>
            <a:pPr lvl="0"/>
            <a:r>
              <a:rPr lang="en-US" dirty="0" smtClean="0"/>
              <a:t>Add text</a:t>
            </a:r>
            <a:endParaRPr lang="fa-IR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099175" y="3365466"/>
            <a:ext cx="5755751" cy="937593"/>
          </a:xfrm>
        </p:spPr>
        <p:txBody>
          <a:bodyPr anchor="ctr">
            <a:normAutofit/>
          </a:bodyPr>
          <a:lstStyle>
            <a:lvl1pPr marL="0" indent="0" algn="ctr" rtl="0">
              <a:buNone/>
              <a:defRPr sz="1800" baseline="0"/>
            </a:lvl1pPr>
          </a:lstStyle>
          <a:p>
            <a:pPr lvl="0"/>
            <a:r>
              <a:rPr lang="en-US" dirty="0" smtClean="0"/>
              <a:t>Add text</a:t>
            </a:r>
            <a:endParaRPr lang="fa-IR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6099175" y="4452249"/>
            <a:ext cx="5755751" cy="1640575"/>
          </a:xfrm>
        </p:spPr>
        <p:txBody>
          <a:bodyPr anchor="ctr">
            <a:normAutofit/>
          </a:bodyPr>
          <a:lstStyle>
            <a:lvl1pPr marL="0" indent="0" algn="ctr" rtl="0">
              <a:buNone/>
              <a:defRPr sz="1800" baseline="0"/>
            </a:lvl1pPr>
          </a:lstStyle>
          <a:p>
            <a:pPr lvl="0"/>
            <a:r>
              <a:rPr lang="en-US" dirty="0" smtClean="0"/>
              <a:t>Add text</a:t>
            </a:r>
            <a:endParaRPr lang="fa-IR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7" hasCustomPrompt="1"/>
          </p:nvPr>
        </p:nvSpPr>
        <p:spPr>
          <a:xfrm>
            <a:off x="592138" y="2444750"/>
            <a:ext cx="3183796" cy="3740897"/>
          </a:xfrm>
        </p:spPr>
        <p:txBody>
          <a:bodyPr anchor="ctr"/>
          <a:lstStyle>
            <a:lvl1pPr marL="0" indent="0" algn="ctr" rtl="0">
              <a:buFontTx/>
              <a:buNone/>
              <a:defRPr baseline="0"/>
            </a:lvl1pPr>
          </a:lstStyle>
          <a:p>
            <a:r>
              <a:rPr lang="en-US" dirty="0" smtClean="0"/>
              <a:t>Insert your picture here</a:t>
            </a:r>
            <a:endParaRPr lang="fa-IR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156" cy="1514476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20"/>
          </p:nvPr>
        </p:nvSpPr>
        <p:spPr>
          <a:xfrm>
            <a:off x="11359178" y="6356251"/>
            <a:ext cx="495748" cy="365125"/>
          </a:xfrm>
        </p:spPr>
        <p:txBody>
          <a:bodyPr/>
          <a:lstStyle>
            <a:lvl1pPr algn="l" rtl="0">
              <a:defRPr/>
            </a:lvl1pPr>
          </a:lstStyle>
          <a:p>
            <a:fld id="{6004038C-790E-4E1F-AFA3-7A2D322ABF52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1683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14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156" cy="151447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64254"/>
            <a:ext cx="10515599" cy="1158334"/>
          </a:xfrm>
        </p:spPr>
        <p:txBody>
          <a:bodyPr anchor="ctr">
            <a:noAutofit/>
          </a:bodyPr>
          <a:lstStyle>
            <a:lvl1pPr marL="0" indent="0" algn="ctr" rtl="0">
              <a:buNone/>
              <a:defRPr sz="3200" b="1" baseline="0">
                <a:latin typeface="+mj-lt"/>
                <a:cs typeface="+mj-cs"/>
              </a:defRPr>
            </a:lvl1pPr>
          </a:lstStyle>
          <a:p>
            <a:pPr lvl="0"/>
            <a:r>
              <a:rPr lang="en-US" dirty="0" smtClean="0"/>
              <a:t>Insert Article’s Title Here</a:t>
            </a:r>
            <a:endParaRPr lang="fa-I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95997" y="3408363"/>
            <a:ext cx="5999162" cy="1054100"/>
          </a:xfrm>
        </p:spPr>
        <p:txBody>
          <a:bodyPr anchor="ctr">
            <a:normAutofit/>
          </a:bodyPr>
          <a:lstStyle>
            <a:lvl1pPr marL="0" indent="0" algn="ctr" rtl="0">
              <a:buNone/>
              <a:defRPr sz="2000" b="0"/>
            </a:lvl1pPr>
          </a:lstStyle>
          <a:p>
            <a:pPr lvl="0"/>
            <a:r>
              <a:rPr lang="en-US" b="0" dirty="0" smtClean="0"/>
              <a:t>Add Full Name Of Authors Here</a:t>
            </a:r>
            <a:endParaRPr lang="fa-I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103684" y="4876653"/>
            <a:ext cx="9983788" cy="1290637"/>
          </a:xfrm>
        </p:spPr>
        <p:txBody>
          <a:bodyPr anchor="ctr">
            <a:normAutofit/>
          </a:bodyPr>
          <a:lstStyle>
            <a:lvl1pPr marL="0" indent="0" algn="ctr" rtl="0">
              <a:buNone/>
              <a:defRPr sz="1800" baseline="0"/>
            </a:lvl1pPr>
          </a:lstStyle>
          <a:p>
            <a:pPr lvl="0"/>
            <a:r>
              <a:rPr lang="en-US" dirty="0" smtClean="0"/>
              <a:t>Add Article’s Base Lines </a:t>
            </a:r>
            <a:endParaRPr lang="fa-IR" dirty="0"/>
          </a:p>
        </p:txBody>
      </p:sp>
      <p:sp>
        <p:nvSpPr>
          <p:cNvPr id="9" name="Slide Number Placeholder 20"/>
          <p:cNvSpPr>
            <a:spLocks noGrp="1"/>
          </p:cNvSpPr>
          <p:nvPr>
            <p:ph type="sldNum" sz="quarter" idx="20"/>
          </p:nvPr>
        </p:nvSpPr>
        <p:spPr>
          <a:xfrm>
            <a:off x="11359178" y="6356251"/>
            <a:ext cx="495748" cy="365125"/>
          </a:xfrm>
        </p:spPr>
        <p:txBody>
          <a:bodyPr/>
          <a:lstStyle>
            <a:lvl1pPr algn="l" rtl="0">
              <a:defRPr/>
            </a:lvl1pPr>
          </a:lstStyle>
          <a:p>
            <a:fld id="{6004038C-790E-4E1F-AFA3-7A2D322ABF52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7092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17581" y="1484556"/>
            <a:ext cx="10693101" cy="4636059"/>
          </a:xfrm>
        </p:spPr>
        <p:txBody>
          <a:bodyPr>
            <a:normAutofit/>
          </a:bodyPr>
          <a:lstStyle>
            <a:lvl1pPr marL="0" indent="0" algn="l" rtl="0">
              <a:buNone/>
              <a:defRPr sz="2800" baseline="0"/>
            </a:lvl1pPr>
          </a:lstStyle>
          <a:p>
            <a:pPr lvl="0"/>
            <a:endParaRPr lang="fa-I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449619" y="6180315"/>
            <a:ext cx="5292762" cy="74305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94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689100" y="269559"/>
            <a:ext cx="7745356" cy="817562"/>
          </a:xfrm>
        </p:spPr>
        <p:txBody>
          <a:bodyPr anchor="ctr"/>
          <a:lstStyle>
            <a:lvl1pPr marL="0" indent="0" algn="l" rtl="0">
              <a:buNone/>
              <a:defRPr b="1" baseline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A Hayat" panose="020B0800040000020004" pitchFamily="34" charset="-78"/>
                <a:cs typeface="+mn-cs"/>
              </a:defRPr>
            </a:lvl1pPr>
          </a:lstStyle>
          <a:p>
            <a:pPr lvl="0"/>
            <a:r>
              <a:rPr lang="en-US" dirty="0" smtClean="0"/>
              <a:t>Add Title Here</a:t>
            </a:r>
            <a:endParaRPr lang="fa-IR" dirty="0"/>
          </a:p>
        </p:txBody>
      </p:sp>
      <p:sp>
        <p:nvSpPr>
          <p:cNvPr id="7" name="Slide Number Placeholder 20"/>
          <p:cNvSpPr>
            <a:spLocks noGrp="1"/>
          </p:cNvSpPr>
          <p:nvPr>
            <p:ph type="sldNum" sz="quarter" idx="20"/>
          </p:nvPr>
        </p:nvSpPr>
        <p:spPr>
          <a:xfrm>
            <a:off x="11359178" y="6356251"/>
            <a:ext cx="495748" cy="365125"/>
          </a:xfrm>
        </p:spPr>
        <p:txBody>
          <a:bodyPr/>
          <a:lstStyle>
            <a:lvl1pPr algn="l" rtl="0">
              <a:defRPr/>
            </a:lvl1pPr>
          </a:lstStyle>
          <a:p>
            <a:fld id="{6004038C-790E-4E1F-AFA3-7A2D322ABF52}" type="slidenum">
              <a:rPr lang="fa-IR" smtClean="0"/>
              <a:pPr/>
              <a:t>‹#›</a:t>
            </a:fld>
            <a:endParaRPr lang="fa-IR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8" y="6180315"/>
            <a:ext cx="2693894" cy="677685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229548" y="6389070"/>
            <a:ext cx="373290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 smtClean="0"/>
              <a:t>Ishac </a:t>
            </a:r>
            <a:r>
              <a:rPr lang="en-US" sz="1200" dirty="0" err="1" smtClean="0"/>
              <a:t>Diwan</a:t>
            </a:r>
            <a:r>
              <a:rPr lang="en-US" sz="1200" dirty="0" smtClean="0"/>
              <a:t> and Jamal Ibrahim </a:t>
            </a:r>
            <a:r>
              <a:rPr lang="en-US" sz="1200" dirty="0" err="1" smtClean="0"/>
              <a:t>Haidar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86052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244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3" r:id="rId5"/>
    <p:sldLayoutId id="2147483654" r:id="rId6"/>
    <p:sldLayoutId id="2147483689" r:id="rId7"/>
    <p:sldLayoutId id="2147483688" r:id="rId8"/>
    <p:sldLayoutId id="2147483686" r:id="rId9"/>
    <p:sldLayoutId id="2147483690" r:id="rId10"/>
    <p:sldLayoutId id="2147483687" r:id="rId11"/>
    <p:sldLayoutId id="2147483656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/>
          <p:cNvSpPr>
            <a:spLocks noGrp="1"/>
          </p:cNvSpPr>
          <p:nvPr>
            <p:ph type="body" idx="1"/>
          </p:nvPr>
        </p:nvSpPr>
        <p:spPr>
          <a:xfrm>
            <a:off x="533400" y="1663665"/>
            <a:ext cx="3322320" cy="631731"/>
          </a:xfrm>
        </p:spPr>
        <p:txBody>
          <a:bodyPr>
            <a:normAutofit/>
          </a:bodyPr>
          <a:lstStyle/>
          <a:p>
            <a:r>
              <a:rPr lang="en-US" dirty="0" smtClean="0"/>
              <a:t>Jamal </a:t>
            </a:r>
            <a:r>
              <a:rPr lang="en-US" dirty="0"/>
              <a:t>Ibrahim </a:t>
            </a:r>
            <a:r>
              <a:rPr lang="en-US" dirty="0" err="1"/>
              <a:t>Haidar</a:t>
            </a:r>
            <a:endParaRPr lang="fa-IR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Postdoctoral Research Fellow, Kennedy School of Government, Harvard University</a:t>
            </a:r>
            <a:endParaRPr lang="fa-IR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4"/>
          </p:nvPr>
        </p:nvSpPr>
        <p:spPr>
          <a:xfrm>
            <a:off x="6099175" y="2459826"/>
            <a:ext cx="5755751" cy="771690"/>
          </a:xfrm>
        </p:spPr>
        <p:txBody>
          <a:bodyPr/>
          <a:lstStyle/>
          <a:p>
            <a:r>
              <a:rPr lang="en-US" dirty="0"/>
              <a:t>Ph.D. in Economics, Paris School of </a:t>
            </a:r>
            <a:r>
              <a:rPr lang="en-US" dirty="0" smtClean="0"/>
              <a:t>Economics,</a:t>
            </a:r>
          </a:p>
          <a:p>
            <a:r>
              <a:rPr lang="en-US" dirty="0" err="1" smtClean="0"/>
              <a:t>Université</a:t>
            </a:r>
            <a:r>
              <a:rPr lang="en-US" dirty="0" smtClean="0"/>
              <a:t> </a:t>
            </a:r>
            <a:r>
              <a:rPr lang="en-US" dirty="0"/>
              <a:t>Paris 1 </a:t>
            </a:r>
            <a:r>
              <a:rPr lang="en-US" dirty="0" err="1"/>
              <a:t>Panthéon</a:t>
            </a:r>
            <a:r>
              <a:rPr lang="en-US" dirty="0"/>
              <a:t>-Sorbonne </a:t>
            </a:r>
            <a:endParaRPr lang="fa-IR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International Economics, Development Economics,</a:t>
            </a:r>
          </a:p>
          <a:p>
            <a:r>
              <a:rPr lang="en-US" dirty="0" smtClean="0"/>
              <a:t>and Political Economy</a:t>
            </a: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</a:t>
            </a:fld>
            <a:endParaRPr lang="fa-IR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r="74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679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No way to capture ALL PCFs, but unlikely that any what we call PCF is not 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Two types of errors</a:t>
            </a:r>
          </a:p>
          <a:p>
            <a:pPr lvl="1" algn="l" rtl="0"/>
            <a:r>
              <a:rPr lang="en-US" dirty="0">
                <a:solidFill>
                  <a:prstClr val="black"/>
                </a:solidFill>
              </a:rPr>
              <a:t>Incorrect exclusion (Type I) error, i.e., due to different spellings of names</a:t>
            </a:r>
          </a:p>
          <a:p>
            <a:pPr lvl="2" algn="l" rtl="0"/>
            <a:r>
              <a:rPr lang="en-US" dirty="0">
                <a:solidFill>
                  <a:prstClr val="black"/>
                </a:solidFill>
              </a:rPr>
              <a:t>Ignore titles and allow for common spelling variants </a:t>
            </a:r>
          </a:p>
          <a:p>
            <a:pPr lvl="1" algn="l" rtl="0"/>
            <a:r>
              <a:rPr lang="en-US" dirty="0">
                <a:solidFill>
                  <a:prstClr val="black"/>
                </a:solidFill>
              </a:rPr>
              <a:t>False inclusion (Type II) error, i.e., due to matching a firm to a politician but the match is incorrect as, for instance, different people may share the same name. </a:t>
            </a:r>
          </a:p>
          <a:p>
            <a:pPr lvl="2" algn="l" rtl="0"/>
            <a:r>
              <a:rPr lang="en-US" dirty="0">
                <a:solidFill>
                  <a:prstClr val="black"/>
                </a:solidFill>
              </a:rPr>
              <a:t>Match on the owner’s first, middle, and last names before classifying a firm as PC</a:t>
            </a:r>
          </a:p>
          <a:p>
            <a:pPr marL="914400" lvl="2" indent="0" algn="l" rtl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Under-match if firms are PC through indirect means</a:t>
            </a:r>
          </a:p>
          <a:p>
            <a:pPr lvl="1" algn="l" rtl="0"/>
            <a:r>
              <a:rPr lang="en-US" dirty="0">
                <a:solidFill>
                  <a:prstClr val="black"/>
                </a:solidFill>
              </a:rPr>
              <a:t>underestimates of the true effect</a:t>
            </a:r>
          </a:p>
          <a:p>
            <a:pPr marL="457200" lvl="1" indent="0" algn="l" rtl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Ownership does not change in our </a:t>
            </a:r>
            <a:r>
              <a:rPr lang="en-US" sz="2600" dirty="0" smtClean="0">
                <a:solidFill>
                  <a:prstClr val="black"/>
                </a:solidFill>
              </a:rPr>
              <a:t>database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Identifying PCFs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10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3468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Large </a:t>
            </a:r>
            <a:r>
              <a:rPr lang="en-US" dirty="0" smtClean="0"/>
              <a:t>Share </a:t>
            </a:r>
            <a:r>
              <a:rPr lang="en-US" dirty="0"/>
              <a:t>of </a:t>
            </a:r>
            <a:r>
              <a:rPr lang="en-US" dirty="0" smtClean="0"/>
              <a:t>Labor Works in Relatively Large Firms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11</a:t>
            </a:fld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097" y="1403033"/>
            <a:ext cx="9254068" cy="47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Employment Is Concentrated In Old Firms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12</a:t>
            </a:fld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903" y="1348270"/>
            <a:ext cx="9434456" cy="490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Firm Growth Is Limited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13</a:t>
            </a:fld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61" y="1499548"/>
            <a:ext cx="9121140" cy="462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Net Job Creation Is Largely Driven By Large Firms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14</a:t>
            </a:fld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903" y="1414107"/>
            <a:ext cx="9434456" cy="481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Characteristics Of </a:t>
            </a:r>
            <a:r>
              <a:rPr lang="en-US" dirty="0" err="1" smtClean="0"/>
              <a:t>Pcfs</a:t>
            </a:r>
            <a:r>
              <a:rPr lang="en-US" dirty="0" smtClean="0"/>
              <a:t> In Lebanon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15</a:t>
            </a:fld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903" y="1344705"/>
            <a:ext cx="9434456" cy="48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3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16</a:t>
            </a:fld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881" y="1401245"/>
            <a:ext cx="8572500" cy="48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561" y="1326602"/>
            <a:ext cx="8569139" cy="488098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17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350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18</a:t>
            </a:fld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288" y="1350480"/>
            <a:ext cx="8665686" cy="487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19</a:t>
            </a:fld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451" y="1393957"/>
            <a:ext cx="8595360" cy="483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931894"/>
            <a:ext cx="10911839" cy="1158334"/>
          </a:xfrm>
        </p:spPr>
        <p:txBody>
          <a:bodyPr/>
          <a:lstStyle/>
          <a:p>
            <a:r>
              <a:rPr lang="en-US" sz="2800" dirty="0"/>
              <a:t>Do Political Connections Reduce Job </a:t>
            </a:r>
            <a:r>
              <a:rPr lang="en-US" sz="2800" dirty="0" smtClean="0"/>
              <a:t>Creation?</a:t>
            </a:r>
          </a:p>
          <a:p>
            <a:r>
              <a:rPr lang="en-US" sz="2800" dirty="0" smtClean="0"/>
              <a:t>Evidence </a:t>
            </a:r>
            <a:r>
              <a:rPr lang="en-US" sz="2800" dirty="0"/>
              <a:t>from </a:t>
            </a:r>
            <a:r>
              <a:rPr lang="en-US" sz="2800" smtClean="0"/>
              <a:t>Labanon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080757" y="3515043"/>
            <a:ext cx="5999162" cy="1054100"/>
          </a:xfrm>
        </p:spPr>
        <p:txBody>
          <a:bodyPr>
            <a:normAutofit/>
          </a:bodyPr>
          <a:lstStyle/>
          <a:p>
            <a:r>
              <a:rPr lang="en-US" dirty="0" err="1" smtClean="0"/>
              <a:t>Ishac</a:t>
            </a:r>
            <a:r>
              <a:rPr lang="en-US" dirty="0" smtClean="0"/>
              <a:t> </a:t>
            </a:r>
            <a:r>
              <a:rPr lang="en-US" dirty="0" err="1" smtClean="0"/>
              <a:t>Diwan</a:t>
            </a:r>
            <a:r>
              <a:rPr lang="en-US" dirty="0" smtClean="0"/>
              <a:t> (Columbia University)</a:t>
            </a:r>
          </a:p>
          <a:p>
            <a:r>
              <a:rPr lang="en-US" dirty="0"/>
              <a:t>Jamal Ibrahim Haidar (Harvard University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2</a:t>
            </a:fld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20</a:t>
            </a:fld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471" y="1351908"/>
            <a:ext cx="8619363" cy="48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21</a:t>
            </a:fld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011" y="1319760"/>
            <a:ext cx="8778240" cy="491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22</a:t>
            </a:fld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148" y="1394138"/>
            <a:ext cx="8619966" cy="483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23</a:t>
            </a:fld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151" y="1354779"/>
            <a:ext cx="8823960" cy="491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2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We find:</a:t>
            </a:r>
          </a:p>
          <a:p>
            <a:pPr lvl="1" algn="l" rtl="0"/>
            <a:r>
              <a:rPr lang="en-US" dirty="0">
                <a:solidFill>
                  <a:prstClr val="black"/>
                </a:solidFill>
              </a:rPr>
              <a:t>Large firms account for the bulk of net job creation in Lebanon.</a:t>
            </a:r>
          </a:p>
          <a:p>
            <a:pPr lvl="1" algn="l" rtl="0"/>
            <a:r>
              <a:rPr lang="en-US" dirty="0">
                <a:solidFill>
                  <a:prstClr val="black"/>
                </a:solidFill>
              </a:rPr>
              <a:t>PCFs are larger and create more jobs, but are also less productive and pay higher wages, than non-PCFs in their sectors. </a:t>
            </a:r>
          </a:p>
          <a:p>
            <a:pPr lvl="1" algn="l" rtl="0"/>
            <a:r>
              <a:rPr lang="en-US" dirty="0">
                <a:solidFill>
                  <a:prstClr val="black"/>
                </a:solidFill>
              </a:rPr>
              <a:t>For every additional PCF in a sector, 6.8 % less jobs are created each year on average in that sector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Policy recommendations:</a:t>
            </a:r>
          </a:p>
          <a:p>
            <a:pPr lvl="1" algn="l" rtl="0"/>
            <a:r>
              <a:rPr lang="en-US" dirty="0">
                <a:solidFill>
                  <a:prstClr val="black"/>
                </a:solidFill>
              </a:rPr>
              <a:t>Yes, competition could lead to more growth and job creation</a:t>
            </a:r>
          </a:p>
          <a:p>
            <a:pPr lvl="1" algn="l" rtl="0"/>
            <a:r>
              <a:rPr lang="en-US" dirty="0">
                <a:solidFill>
                  <a:prstClr val="black"/>
                </a:solidFill>
              </a:rPr>
              <a:t>But, competition may not support the current oligarchic political equilibrium, would possibly lead to political </a:t>
            </a:r>
            <a:r>
              <a:rPr lang="en-US" dirty="0" smtClean="0">
                <a:solidFill>
                  <a:prstClr val="black"/>
                </a:solidFill>
              </a:rPr>
              <a:t>chaos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 A Nutshell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24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971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7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Why do firms in some countries not create more jobs?</a:t>
            </a:r>
          </a:p>
          <a:p>
            <a:pPr lvl="0"/>
            <a:endParaRPr lang="en-US" sz="2000" dirty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Do political connections </a:t>
            </a:r>
            <a:r>
              <a:rPr lang="es-ES" sz="2400" dirty="0" err="1">
                <a:solidFill>
                  <a:prstClr val="black"/>
                </a:solidFill>
              </a:rPr>
              <a:t>affect</a:t>
            </a:r>
            <a:r>
              <a:rPr lang="es-ES" sz="2400" dirty="0">
                <a:solidFill>
                  <a:prstClr val="black"/>
                </a:solidFill>
              </a:rPr>
              <a:t> </a:t>
            </a:r>
            <a:r>
              <a:rPr lang="es-ES" sz="2400" dirty="0" err="1">
                <a:solidFill>
                  <a:prstClr val="black"/>
                </a:solidFill>
              </a:rPr>
              <a:t>job</a:t>
            </a:r>
            <a:r>
              <a:rPr lang="es-ES" sz="2400" dirty="0">
                <a:solidFill>
                  <a:prstClr val="black"/>
                </a:solidFill>
              </a:rPr>
              <a:t> </a:t>
            </a:r>
            <a:r>
              <a:rPr lang="es-ES" sz="2400" dirty="0" err="1">
                <a:solidFill>
                  <a:prstClr val="black"/>
                </a:solidFill>
              </a:rPr>
              <a:t>creation</a:t>
            </a:r>
            <a:r>
              <a:rPr lang="es-ES" sz="2400" dirty="0">
                <a:solidFill>
                  <a:prstClr val="black"/>
                </a:solidFill>
              </a:rPr>
              <a:t> at </a:t>
            </a:r>
            <a:r>
              <a:rPr lang="es-ES" sz="2400" dirty="0" err="1">
                <a:solidFill>
                  <a:prstClr val="black"/>
                </a:solidFill>
              </a:rPr>
              <a:t>the</a:t>
            </a:r>
            <a:r>
              <a:rPr lang="es-ES" sz="2400" dirty="0">
                <a:solidFill>
                  <a:prstClr val="black"/>
                </a:solidFill>
              </a:rPr>
              <a:t> </a:t>
            </a:r>
            <a:r>
              <a:rPr lang="es-ES" sz="2400" dirty="0" err="1">
                <a:solidFill>
                  <a:prstClr val="black"/>
                </a:solidFill>
              </a:rPr>
              <a:t>firm-level</a:t>
            </a:r>
            <a:r>
              <a:rPr lang="es-ES" sz="2400" dirty="0">
                <a:solidFill>
                  <a:prstClr val="black"/>
                </a:solidFill>
              </a:rPr>
              <a:t>?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s-ES" sz="2000" dirty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s-ES" sz="2400" dirty="0" err="1">
                <a:solidFill>
                  <a:prstClr val="black"/>
                </a:solidFill>
              </a:rPr>
              <a:t>An</a:t>
            </a:r>
            <a:r>
              <a:rPr lang="es-ES" sz="2400" dirty="0">
                <a:solidFill>
                  <a:prstClr val="black"/>
                </a:solidFill>
              </a:rPr>
              <a:t> </a:t>
            </a:r>
            <a:r>
              <a:rPr lang="es-ES" sz="2400" dirty="0" err="1">
                <a:solidFill>
                  <a:prstClr val="black"/>
                </a:solidFill>
              </a:rPr>
              <a:t>assessment</a:t>
            </a:r>
            <a:r>
              <a:rPr lang="es-ES" sz="2400" dirty="0">
                <a:solidFill>
                  <a:prstClr val="black"/>
                </a:solidFill>
              </a:rPr>
              <a:t> </a:t>
            </a:r>
            <a:r>
              <a:rPr lang="es-ES" sz="2400" dirty="0" err="1">
                <a:solidFill>
                  <a:prstClr val="black"/>
                </a:solidFill>
              </a:rPr>
              <a:t>is</a:t>
            </a:r>
            <a:r>
              <a:rPr lang="es-ES" sz="2400" dirty="0">
                <a:solidFill>
                  <a:prstClr val="black"/>
                </a:solidFill>
              </a:rPr>
              <a:t> </a:t>
            </a:r>
            <a:r>
              <a:rPr lang="es-ES" sz="2400" dirty="0" err="1">
                <a:solidFill>
                  <a:prstClr val="black"/>
                </a:solidFill>
              </a:rPr>
              <a:t>needed</a:t>
            </a:r>
            <a:r>
              <a:rPr lang="es-ES" sz="2400" dirty="0">
                <a:solidFill>
                  <a:prstClr val="black"/>
                </a:solidFill>
              </a:rPr>
              <a:t> </a:t>
            </a:r>
            <a:r>
              <a:rPr lang="es-ES" sz="2400" dirty="0" err="1">
                <a:solidFill>
                  <a:prstClr val="black"/>
                </a:solidFill>
              </a:rPr>
              <a:t>for</a:t>
            </a:r>
            <a:r>
              <a:rPr lang="es-ES" sz="2400" dirty="0">
                <a:solidFill>
                  <a:prstClr val="black"/>
                </a:solidFill>
              </a:rPr>
              <a:t> </a:t>
            </a:r>
            <a:r>
              <a:rPr lang="es-ES" sz="2400" dirty="0" err="1">
                <a:solidFill>
                  <a:prstClr val="black"/>
                </a:solidFill>
              </a:rPr>
              <a:t>two</a:t>
            </a:r>
            <a:r>
              <a:rPr lang="es-ES" sz="2400" dirty="0">
                <a:solidFill>
                  <a:prstClr val="black"/>
                </a:solidFill>
              </a:rPr>
              <a:t> </a:t>
            </a:r>
            <a:r>
              <a:rPr lang="es-ES" sz="2400" dirty="0" err="1">
                <a:solidFill>
                  <a:prstClr val="black"/>
                </a:solidFill>
              </a:rPr>
              <a:t>opposing</a:t>
            </a:r>
            <a:r>
              <a:rPr lang="es-ES" sz="2400" dirty="0">
                <a:solidFill>
                  <a:prstClr val="black"/>
                </a:solidFill>
              </a:rPr>
              <a:t> </a:t>
            </a:r>
            <a:r>
              <a:rPr lang="es-ES" sz="2400" dirty="0" err="1">
                <a:solidFill>
                  <a:prstClr val="black"/>
                </a:solidFill>
              </a:rPr>
              <a:t>mechanisms</a:t>
            </a:r>
            <a:r>
              <a:rPr lang="es-ES" sz="2400" dirty="0">
                <a:solidFill>
                  <a:prstClr val="black"/>
                </a:solidFill>
              </a:rPr>
              <a:t>:</a:t>
            </a:r>
          </a:p>
          <a:p>
            <a:pPr lvl="1" algn="l" rtl="0"/>
            <a:r>
              <a:rPr lang="es-ES" sz="1800" dirty="0">
                <a:solidFill>
                  <a:prstClr val="black"/>
                </a:solidFill>
              </a:rPr>
              <a:t>P</a:t>
            </a:r>
            <a:r>
              <a:rPr lang="en-US" sz="1800" dirty="0" err="1">
                <a:solidFill>
                  <a:prstClr val="black"/>
                </a:solidFill>
              </a:rPr>
              <a:t>rivileged</a:t>
            </a:r>
            <a:r>
              <a:rPr lang="en-US" sz="1800" dirty="0">
                <a:solidFill>
                  <a:prstClr val="black"/>
                </a:solidFill>
              </a:rPr>
              <a:t> firms may have an obligation to pay back the favor by providing jobs for their constituencies</a:t>
            </a:r>
          </a:p>
          <a:p>
            <a:pPr lvl="1" algn="l" rtl="0"/>
            <a:r>
              <a:rPr lang="en-US" sz="1800" dirty="0">
                <a:solidFill>
                  <a:prstClr val="black"/>
                </a:solidFill>
              </a:rPr>
              <a:t>Unfair privileges to particular firms can reduce the incentives of their competitors to innovate and grow</a:t>
            </a:r>
          </a:p>
          <a:p>
            <a:pPr marL="457200" lvl="1" indent="0" algn="l" rtl="0"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s-ES" sz="2400" dirty="0" err="1">
                <a:solidFill>
                  <a:prstClr val="black"/>
                </a:solidFill>
              </a:rPr>
              <a:t>The</a:t>
            </a:r>
            <a:r>
              <a:rPr lang="es-ES" sz="2400" dirty="0">
                <a:solidFill>
                  <a:prstClr val="black"/>
                </a:solidFill>
              </a:rPr>
              <a:t> case of Lebanon </a:t>
            </a:r>
            <a:r>
              <a:rPr lang="es-ES" sz="2400" dirty="0" err="1">
                <a:solidFill>
                  <a:prstClr val="black"/>
                </a:solidFill>
              </a:rPr>
              <a:t>serves</a:t>
            </a:r>
            <a:r>
              <a:rPr lang="es-ES" sz="2400" dirty="0">
                <a:solidFill>
                  <a:prstClr val="black"/>
                </a:solidFill>
              </a:rPr>
              <a:t> </a:t>
            </a:r>
            <a:r>
              <a:rPr lang="es-ES" sz="2400" dirty="0" err="1">
                <a:solidFill>
                  <a:prstClr val="black"/>
                </a:solidFill>
              </a:rPr>
              <a:t>the</a:t>
            </a:r>
            <a:r>
              <a:rPr lang="es-ES" sz="2400" dirty="0">
                <a:solidFill>
                  <a:prstClr val="black"/>
                </a:solidFill>
              </a:rPr>
              <a:t> </a:t>
            </a:r>
            <a:r>
              <a:rPr lang="es-ES" sz="2400" dirty="0" err="1">
                <a:solidFill>
                  <a:prstClr val="black"/>
                </a:solidFill>
              </a:rPr>
              <a:t>purpose</a:t>
            </a:r>
            <a:r>
              <a:rPr lang="es-ES" sz="2400" dirty="0">
                <a:solidFill>
                  <a:prstClr val="black"/>
                </a:solidFill>
              </a:rPr>
              <a:t> of </a:t>
            </a:r>
            <a:r>
              <a:rPr lang="es-ES" sz="2400" dirty="0" err="1">
                <a:solidFill>
                  <a:prstClr val="black"/>
                </a:solidFill>
              </a:rPr>
              <a:t>this</a:t>
            </a:r>
            <a:r>
              <a:rPr lang="es-ES" sz="2400" dirty="0">
                <a:solidFill>
                  <a:prstClr val="black"/>
                </a:solidFill>
              </a:rPr>
              <a:t> </a:t>
            </a:r>
            <a:r>
              <a:rPr lang="es-ES" sz="2400" dirty="0" err="1">
                <a:solidFill>
                  <a:prstClr val="black"/>
                </a:solidFill>
              </a:rPr>
              <a:t>study</a:t>
            </a:r>
            <a:r>
              <a:rPr lang="es-ES" sz="2400" dirty="0">
                <a:solidFill>
                  <a:prstClr val="black"/>
                </a:solidFill>
              </a:rPr>
              <a:t>: </a:t>
            </a:r>
          </a:p>
          <a:p>
            <a:pPr lvl="2" algn="l" rtl="0"/>
            <a:r>
              <a:rPr lang="es-ES" sz="1800" dirty="0" err="1">
                <a:solidFill>
                  <a:prstClr val="black"/>
                </a:solidFill>
              </a:rPr>
              <a:t>Sectarian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oligarchs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whose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power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rests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on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the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distribution</a:t>
            </a:r>
            <a:r>
              <a:rPr lang="es-ES" sz="1800" dirty="0">
                <a:solidFill>
                  <a:prstClr val="black"/>
                </a:solidFill>
              </a:rPr>
              <a:t> of </a:t>
            </a:r>
            <a:r>
              <a:rPr lang="es-ES" sz="1800" dirty="0" err="1">
                <a:solidFill>
                  <a:prstClr val="black"/>
                </a:solidFill>
              </a:rPr>
              <a:t>clientelistic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rents</a:t>
            </a:r>
            <a:endParaRPr lang="es-ES" sz="1800" dirty="0">
              <a:solidFill>
                <a:prstClr val="black"/>
              </a:solidFill>
            </a:endParaRPr>
          </a:p>
          <a:p>
            <a:pPr lvl="2" algn="l" rtl="0"/>
            <a:r>
              <a:rPr lang="es-ES" sz="1800" dirty="0" err="1">
                <a:solidFill>
                  <a:prstClr val="black"/>
                </a:solidFill>
              </a:rPr>
              <a:t>Politicians</a:t>
            </a:r>
            <a:r>
              <a:rPr lang="es-ES" sz="1800" dirty="0">
                <a:solidFill>
                  <a:prstClr val="black"/>
                </a:solidFill>
              </a:rPr>
              <a:t> in Lebanon </a:t>
            </a:r>
            <a:r>
              <a:rPr lang="es-ES" sz="1800" dirty="0" err="1">
                <a:solidFill>
                  <a:prstClr val="black"/>
                </a:solidFill>
              </a:rPr>
              <a:t>find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employment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for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their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constituents</a:t>
            </a:r>
            <a:r>
              <a:rPr lang="es-ES" sz="1800" dirty="0">
                <a:solidFill>
                  <a:prstClr val="black"/>
                </a:solidFill>
              </a:rPr>
              <a:t> in </a:t>
            </a:r>
            <a:r>
              <a:rPr lang="es-ES" sz="1800" dirty="0" err="1">
                <a:solidFill>
                  <a:prstClr val="black"/>
                </a:solidFill>
              </a:rPr>
              <a:t>exchange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for</a:t>
            </a:r>
            <a:r>
              <a:rPr lang="es-ES" sz="1800" dirty="0">
                <a:solidFill>
                  <a:prstClr val="black"/>
                </a:solidFill>
              </a:rPr>
              <a:t> votes</a:t>
            </a:r>
          </a:p>
          <a:p>
            <a:pPr lvl="3" algn="l" rtl="0"/>
            <a:r>
              <a:rPr lang="es-ES" dirty="0" err="1">
                <a:solidFill>
                  <a:prstClr val="black"/>
                </a:solidFill>
              </a:rPr>
              <a:t>Three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quarters</a:t>
            </a:r>
            <a:r>
              <a:rPr lang="es-ES" dirty="0">
                <a:solidFill>
                  <a:prstClr val="black"/>
                </a:solidFill>
              </a:rPr>
              <a:t> of </a:t>
            </a:r>
            <a:r>
              <a:rPr lang="es-ES" dirty="0" err="1">
                <a:solidFill>
                  <a:prstClr val="black"/>
                </a:solidFill>
              </a:rPr>
              <a:t>university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students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surveyed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by</a:t>
            </a:r>
            <a:r>
              <a:rPr lang="es-ES" dirty="0">
                <a:solidFill>
                  <a:prstClr val="black"/>
                </a:solidFill>
              </a:rPr>
              <a:t> LCPS </a:t>
            </a:r>
            <a:r>
              <a:rPr lang="es-ES" dirty="0" err="1">
                <a:solidFill>
                  <a:prstClr val="black"/>
                </a:solidFill>
              </a:rPr>
              <a:t>thought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political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connections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were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important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to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find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jobs</a:t>
            </a:r>
            <a:r>
              <a:rPr lang="es-ES" dirty="0">
                <a:solidFill>
                  <a:prstClr val="black"/>
                </a:solidFill>
              </a:rPr>
              <a:t>; 20% </a:t>
            </a:r>
            <a:r>
              <a:rPr lang="es-ES" dirty="0" err="1">
                <a:solidFill>
                  <a:prstClr val="black"/>
                </a:solidFill>
              </a:rPr>
              <a:t>said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that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they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had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used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them</a:t>
            </a:r>
            <a:r>
              <a:rPr lang="es-ES" dirty="0">
                <a:solidFill>
                  <a:prstClr val="black"/>
                </a:solidFill>
              </a:rPr>
              <a:t>. </a:t>
            </a:r>
          </a:p>
          <a:p>
            <a:pPr lvl="3" algn="l" rtl="0"/>
            <a:endParaRPr lang="es-ES" dirty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This paper:</a:t>
            </a:r>
          </a:p>
          <a:p>
            <a:pPr lvl="3" algn="l" rtl="0"/>
            <a:r>
              <a:rPr lang="en-US" dirty="0">
                <a:solidFill>
                  <a:prstClr val="black"/>
                </a:solidFill>
              </a:rPr>
              <a:t>Analyzes the micro foundations of employment growth in Lebanon</a:t>
            </a:r>
          </a:p>
          <a:p>
            <a:pPr lvl="3" algn="l" rtl="0"/>
            <a:r>
              <a:rPr lang="en-US" dirty="0">
                <a:solidFill>
                  <a:prstClr val="black"/>
                </a:solidFill>
              </a:rPr>
              <a:t>Examines whether PCFs affect job creation by similar non-PCFs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Motivation</a:t>
            </a:r>
            <a:endParaRPr 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3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0436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Regulatory rents are at the basis of political settlements (</a:t>
            </a:r>
            <a:r>
              <a:rPr lang="en-US" sz="2200" dirty="0" err="1">
                <a:solidFill>
                  <a:prstClr val="black"/>
                </a:solidFill>
              </a:rPr>
              <a:t>Shleifer</a:t>
            </a:r>
            <a:r>
              <a:rPr lang="en-US" sz="2200" dirty="0">
                <a:solidFill>
                  <a:prstClr val="black"/>
                </a:solidFill>
              </a:rPr>
              <a:t> and </a:t>
            </a:r>
            <a:r>
              <a:rPr lang="en-US" sz="2200" dirty="0" err="1">
                <a:solidFill>
                  <a:prstClr val="black"/>
                </a:solidFill>
              </a:rPr>
              <a:t>Vishny</a:t>
            </a:r>
            <a:r>
              <a:rPr lang="en-US" sz="2200" dirty="0">
                <a:solidFill>
                  <a:prstClr val="black"/>
                </a:solidFill>
              </a:rPr>
              <a:t>, 1994).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Deals rather than rules characterize corporate environments in developing countries (</a:t>
            </a:r>
            <a:r>
              <a:rPr lang="en-US" sz="2200" dirty="0" err="1">
                <a:solidFill>
                  <a:prstClr val="black"/>
                </a:solidFill>
              </a:rPr>
              <a:t>Hallward-Driemeier</a:t>
            </a:r>
            <a:r>
              <a:rPr lang="en-US" sz="2200" dirty="0">
                <a:solidFill>
                  <a:prstClr val="black"/>
                </a:solidFill>
              </a:rPr>
              <a:t> and Pritchett, 2016).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Political connections of firms affect firm value, b</a:t>
            </a:r>
            <a:r>
              <a:rPr lang="es-ES" sz="2200" dirty="0" err="1">
                <a:solidFill>
                  <a:prstClr val="black"/>
                </a:solidFill>
              </a:rPr>
              <a:t>ehavior</a:t>
            </a:r>
            <a:r>
              <a:rPr lang="es-ES" sz="2200" dirty="0">
                <a:solidFill>
                  <a:prstClr val="black"/>
                </a:solidFill>
              </a:rPr>
              <a:t> of </a:t>
            </a:r>
            <a:r>
              <a:rPr lang="es-ES" sz="2200" dirty="0" err="1">
                <a:solidFill>
                  <a:prstClr val="black"/>
                </a:solidFill>
              </a:rPr>
              <a:t>lenders</a:t>
            </a:r>
            <a:r>
              <a:rPr lang="es-ES" sz="2200" dirty="0">
                <a:solidFill>
                  <a:prstClr val="black"/>
                </a:solidFill>
              </a:rPr>
              <a:t>, </a:t>
            </a:r>
            <a:r>
              <a:rPr lang="es-ES" sz="2200" dirty="0" err="1">
                <a:solidFill>
                  <a:prstClr val="black"/>
                </a:solidFill>
              </a:rPr>
              <a:t>corporate</a:t>
            </a:r>
            <a:r>
              <a:rPr lang="es-ES" sz="2200" dirty="0">
                <a:solidFill>
                  <a:prstClr val="black"/>
                </a:solidFill>
              </a:rPr>
              <a:t> </a:t>
            </a:r>
            <a:r>
              <a:rPr lang="es-ES" sz="2200" dirty="0" err="1">
                <a:solidFill>
                  <a:prstClr val="black"/>
                </a:solidFill>
              </a:rPr>
              <a:t>transparency</a:t>
            </a:r>
            <a:r>
              <a:rPr lang="es-ES" sz="2200" dirty="0">
                <a:solidFill>
                  <a:prstClr val="black"/>
                </a:solidFill>
              </a:rPr>
              <a:t>, </a:t>
            </a:r>
            <a:r>
              <a:rPr lang="es-ES" sz="2200" dirty="0" err="1">
                <a:solidFill>
                  <a:prstClr val="black"/>
                </a:solidFill>
              </a:rPr>
              <a:t>tariff</a:t>
            </a:r>
            <a:r>
              <a:rPr lang="es-ES" sz="2200" dirty="0">
                <a:solidFill>
                  <a:prstClr val="black"/>
                </a:solidFill>
              </a:rPr>
              <a:t> </a:t>
            </a:r>
            <a:r>
              <a:rPr lang="es-ES" sz="2200" dirty="0" err="1">
                <a:solidFill>
                  <a:prstClr val="black"/>
                </a:solidFill>
              </a:rPr>
              <a:t>evasion</a:t>
            </a:r>
            <a:r>
              <a:rPr lang="es-ES" sz="2200" dirty="0">
                <a:solidFill>
                  <a:prstClr val="black"/>
                </a:solidFill>
              </a:rPr>
              <a:t>, </a:t>
            </a:r>
            <a:r>
              <a:rPr lang="es-ES" sz="2200" dirty="0" err="1">
                <a:solidFill>
                  <a:prstClr val="black"/>
                </a:solidFill>
              </a:rPr>
              <a:t>state</a:t>
            </a:r>
            <a:r>
              <a:rPr lang="es-ES" sz="2200" dirty="0">
                <a:solidFill>
                  <a:prstClr val="black"/>
                </a:solidFill>
              </a:rPr>
              <a:t> capture, and capital </a:t>
            </a:r>
            <a:r>
              <a:rPr lang="es-ES" sz="2200" dirty="0" err="1">
                <a:solidFill>
                  <a:prstClr val="black"/>
                </a:solidFill>
              </a:rPr>
              <a:t>controls</a:t>
            </a:r>
            <a:r>
              <a:rPr lang="es-ES" sz="2200" dirty="0">
                <a:solidFill>
                  <a:prstClr val="black"/>
                </a:solidFill>
              </a:rPr>
              <a:t>:</a:t>
            </a:r>
            <a:endParaRPr lang="en-US" sz="2200" dirty="0">
              <a:solidFill>
                <a:prstClr val="black"/>
              </a:solidFill>
            </a:endParaRPr>
          </a:p>
          <a:p>
            <a:pPr lvl="1" algn="l" rtl="0"/>
            <a:r>
              <a:rPr lang="en-US" sz="2000" dirty="0">
                <a:solidFill>
                  <a:prstClr val="black"/>
                </a:solidFill>
              </a:rPr>
              <a:t>China (Cull and </a:t>
            </a:r>
            <a:r>
              <a:rPr lang="en-US" sz="2000" dirty="0" err="1">
                <a:solidFill>
                  <a:prstClr val="black"/>
                </a:solidFill>
              </a:rPr>
              <a:t>Lixin</a:t>
            </a:r>
            <a:r>
              <a:rPr lang="en-US" sz="2000" dirty="0">
                <a:solidFill>
                  <a:prstClr val="black"/>
                </a:solidFill>
              </a:rPr>
              <a:t>, 2005), Malaysia (Johnson and </a:t>
            </a:r>
            <a:r>
              <a:rPr lang="en-US" sz="2000" dirty="0" err="1">
                <a:solidFill>
                  <a:prstClr val="black"/>
                </a:solidFill>
              </a:rPr>
              <a:t>Mitton</a:t>
            </a:r>
            <a:r>
              <a:rPr lang="en-US" sz="2000" dirty="0">
                <a:solidFill>
                  <a:prstClr val="black"/>
                </a:solidFill>
              </a:rPr>
              <a:t>, 2003), Pakistan (</a:t>
            </a:r>
            <a:r>
              <a:rPr lang="en-US" sz="2000" dirty="0" err="1">
                <a:solidFill>
                  <a:prstClr val="black"/>
                </a:solidFill>
              </a:rPr>
              <a:t>Khwaja</a:t>
            </a:r>
            <a:r>
              <a:rPr lang="en-US" sz="2000" dirty="0">
                <a:solidFill>
                  <a:prstClr val="black"/>
                </a:solidFill>
              </a:rPr>
              <a:t> and </a:t>
            </a:r>
            <a:r>
              <a:rPr lang="en-US" sz="2000" dirty="0" err="1">
                <a:solidFill>
                  <a:prstClr val="black"/>
                </a:solidFill>
              </a:rPr>
              <a:t>Mian</a:t>
            </a:r>
            <a:r>
              <a:rPr lang="en-US" sz="2000" dirty="0">
                <a:solidFill>
                  <a:prstClr val="black"/>
                </a:solidFill>
              </a:rPr>
              <a:t>, 2005), Indonesia (</a:t>
            </a:r>
            <a:r>
              <a:rPr lang="en-US" sz="2000" dirty="0" err="1">
                <a:solidFill>
                  <a:prstClr val="black"/>
                </a:solidFill>
              </a:rPr>
              <a:t>Fisman</a:t>
            </a:r>
            <a:r>
              <a:rPr lang="en-US" sz="2000" dirty="0">
                <a:solidFill>
                  <a:prstClr val="black"/>
                </a:solidFill>
              </a:rPr>
              <a:t>, 2001, </a:t>
            </a:r>
            <a:r>
              <a:rPr lang="en-US" sz="2000" dirty="0" err="1">
                <a:solidFill>
                  <a:prstClr val="black"/>
                </a:solidFill>
              </a:rPr>
              <a:t>Leuz</a:t>
            </a:r>
            <a:r>
              <a:rPr lang="en-US" sz="2000" dirty="0">
                <a:solidFill>
                  <a:prstClr val="black"/>
                </a:solidFill>
              </a:rPr>
              <a:t> and </a:t>
            </a:r>
            <a:r>
              <a:rPr lang="en-US" sz="2000" dirty="0" err="1">
                <a:solidFill>
                  <a:prstClr val="black"/>
                </a:solidFill>
              </a:rPr>
              <a:t>Oberholzer</a:t>
            </a:r>
            <a:r>
              <a:rPr lang="en-US" sz="2000" dirty="0">
                <a:solidFill>
                  <a:prstClr val="black"/>
                </a:solidFill>
              </a:rPr>
              <a:t>-Gee, 2006), Brazil (</a:t>
            </a:r>
            <a:r>
              <a:rPr lang="en-US" sz="2000" dirty="0" err="1">
                <a:solidFill>
                  <a:prstClr val="black"/>
                </a:solidFill>
              </a:rPr>
              <a:t>Claessens</a:t>
            </a:r>
            <a:r>
              <a:rPr lang="en-US" sz="2000" dirty="0">
                <a:solidFill>
                  <a:prstClr val="black"/>
                </a:solidFill>
              </a:rPr>
              <a:t> et al., 2008), Tunisia (</a:t>
            </a:r>
            <a:r>
              <a:rPr lang="en-US" sz="2000" dirty="0" err="1">
                <a:solidFill>
                  <a:prstClr val="black"/>
                </a:solidFill>
              </a:rPr>
              <a:t>Rijkers</a:t>
            </a:r>
            <a:r>
              <a:rPr lang="en-US" sz="2000" dirty="0">
                <a:solidFill>
                  <a:prstClr val="black"/>
                </a:solidFill>
              </a:rPr>
              <a:t> et al., forthcoming), and Egypt (</a:t>
            </a:r>
            <a:r>
              <a:rPr lang="en-US" sz="2000" dirty="0" err="1">
                <a:solidFill>
                  <a:prstClr val="black"/>
                </a:solidFill>
              </a:rPr>
              <a:t>Diwan</a:t>
            </a:r>
            <a:r>
              <a:rPr lang="en-US" sz="2000" dirty="0">
                <a:solidFill>
                  <a:prstClr val="black"/>
                </a:solidFill>
              </a:rPr>
              <a:t> et al., 2015)</a:t>
            </a:r>
          </a:p>
          <a:p>
            <a:pPr lvl="1" algn="l" rtl="0"/>
            <a:endParaRPr lang="en-US" sz="2000" dirty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Inverted U-shape relation between competition and growth (</a:t>
            </a:r>
            <a:r>
              <a:rPr lang="en-US" sz="2200" dirty="0" err="1">
                <a:solidFill>
                  <a:prstClr val="black"/>
                </a:solidFill>
              </a:rPr>
              <a:t>Aghion</a:t>
            </a:r>
            <a:r>
              <a:rPr lang="en-US" sz="2200" dirty="0">
                <a:solidFill>
                  <a:prstClr val="black"/>
                </a:solidFill>
              </a:rPr>
              <a:t> et al., 2001) 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The effect of political connections on job creation has not been studied yet</a:t>
            </a:r>
            <a:r>
              <a:rPr lang="en-US" sz="2200" dirty="0" smtClean="0">
                <a:solidFill>
                  <a:prstClr val="black"/>
                </a:solidFill>
              </a:rPr>
              <a:t>.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Related literature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4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484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Large firms account for the bulk of net job creation in Lebanon.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The transition of firms between size groups, after starting-up, is limited.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PCFs are larger and create more jobs, but are also less productive and pay higher wages, than non-PCFs within their sectors.</a:t>
            </a:r>
          </a:p>
          <a:p>
            <a:pPr lvl="1" algn="l" rtl="0"/>
            <a:r>
              <a:rPr lang="en-US" dirty="0">
                <a:solidFill>
                  <a:prstClr val="black"/>
                </a:solidFill>
              </a:rPr>
              <a:t>PC firms dominate the sectors in which they operate.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PCFs reduce net job creation at the sector level by affecting growth of non-PCFs.</a:t>
            </a:r>
          </a:p>
          <a:p>
            <a:pPr lvl="1" algn="l" rtl="0"/>
            <a:r>
              <a:rPr lang="en-US" dirty="0">
                <a:solidFill>
                  <a:prstClr val="black"/>
                </a:solidFill>
              </a:rPr>
              <a:t>For every additional PCF in a sector, 6.8 % less jobs are created each year on average in that sector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Main </a:t>
            </a:r>
            <a:r>
              <a:rPr lang="en-US" dirty="0" smtClean="0"/>
              <a:t>Findings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5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984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Dataset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Empirical </a:t>
            </a:r>
            <a:r>
              <a:rPr lang="en-US" dirty="0" smtClean="0">
                <a:solidFill>
                  <a:prstClr val="black"/>
                </a:solidFill>
              </a:rPr>
              <a:t>analysis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What’s </a:t>
            </a:r>
            <a:r>
              <a:rPr lang="en-US" dirty="0" smtClean="0"/>
              <a:t>Next</a:t>
            </a:r>
            <a:r>
              <a:rPr lang="en-US" dirty="0"/>
              <a:t>?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6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594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Firm-level census data (</a:t>
            </a:r>
            <a:r>
              <a:rPr lang="en-US" sz="2600" dirty="0" err="1">
                <a:solidFill>
                  <a:prstClr val="black"/>
                </a:solidFill>
              </a:rPr>
              <a:t>MoF</a:t>
            </a:r>
            <a:r>
              <a:rPr lang="en-US" sz="2600" dirty="0">
                <a:solidFill>
                  <a:prstClr val="black"/>
                </a:solidFill>
              </a:rPr>
              <a:t>)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Time period: 2005-2010</a:t>
            </a:r>
          </a:p>
          <a:p>
            <a:pPr marL="228600" lvl="1" algn="l" rtl="0">
              <a:spcBef>
                <a:spcPts val="1000"/>
              </a:spcBef>
            </a:pPr>
            <a:endParaRPr lang="en-US" sz="2600" dirty="0">
              <a:solidFill>
                <a:prstClr val="black"/>
              </a:solidFill>
            </a:endParaRPr>
          </a:p>
          <a:p>
            <a:pPr marL="228600" lvl="1" algn="l" rtl="0">
              <a:spcBef>
                <a:spcPts val="1000"/>
              </a:spcBef>
            </a:pPr>
            <a:r>
              <a:rPr lang="en-US" sz="2600" dirty="0">
                <a:solidFill>
                  <a:prstClr val="black"/>
                </a:solidFill>
              </a:rPr>
              <a:t>Comprehensive coverage: all (141000) formal firms and sectors on annual basis: no size threshold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Quality check: compare </a:t>
            </a:r>
            <a:r>
              <a:rPr lang="en-US" sz="2600" dirty="0" err="1">
                <a:solidFill>
                  <a:prstClr val="black"/>
                </a:solidFill>
              </a:rPr>
              <a:t>MoF</a:t>
            </a:r>
            <a:r>
              <a:rPr lang="en-US" sz="2600" dirty="0">
                <a:solidFill>
                  <a:prstClr val="black"/>
                </a:solidFill>
              </a:rPr>
              <a:t> data to the CR data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Variables:</a:t>
            </a:r>
          </a:p>
          <a:p>
            <a:pPr lvl="1" algn="l" rtl="0">
              <a:buFontTx/>
              <a:buChar char="-"/>
            </a:pPr>
            <a:r>
              <a:rPr lang="en-US" sz="2200" dirty="0">
                <a:solidFill>
                  <a:prstClr val="black"/>
                </a:solidFill>
              </a:rPr>
              <a:t>ID, sector, date of birth, capital, output, wages, and number of employees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Data on names and owners of firms (CR)</a:t>
            </a:r>
          </a:p>
          <a:p>
            <a:endParaRPr lang="fa-I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Dataset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7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361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Only formal firms that pay taxes and declare labor that pay social security contributions </a:t>
            </a:r>
          </a:p>
          <a:p>
            <a:pPr lvl="1" algn="l" rtl="0"/>
            <a:r>
              <a:rPr lang="en-US" dirty="0">
                <a:solidFill>
                  <a:prstClr val="black"/>
                </a:solidFill>
              </a:rPr>
              <a:t>In 2010: 775,540 compared to 777,000 workers (ILO) in TLF in formal sector</a:t>
            </a:r>
          </a:p>
          <a:p>
            <a:pPr lvl="1" algn="l" rtl="0"/>
            <a:r>
              <a:rPr lang="en-US" dirty="0">
                <a:solidFill>
                  <a:prstClr val="black"/>
                </a:solidFill>
              </a:rPr>
              <a:t>ILO report 613,000 informal workers, mainly in micro enterprises in Lebanon</a:t>
            </a:r>
          </a:p>
          <a:p>
            <a:pPr marL="457200" lvl="1" indent="0" algn="l" rtl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To correct for weaknesses related to reporting errors, we dropped: </a:t>
            </a:r>
          </a:p>
          <a:p>
            <a:pPr lvl="1" algn="l" rtl="0"/>
            <a:r>
              <a:rPr lang="en-US" dirty="0">
                <a:solidFill>
                  <a:prstClr val="black"/>
                </a:solidFill>
              </a:rPr>
              <a:t>false firms: ones with high volatility in output per worker</a:t>
            </a:r>
          </a:p>
          <a:p>
            <a:pPr lvl="1" algn="l" rtl="0"/>
            <a:r>
              <a:rPr lang="en-US" dirty="0">
                <a:solidFill>
                  <a:prstClr val="black"/>
                </a:solidFill>
              </a:rPr>
              <a:t>firms with reporting errors – i.e., born in 2007 but paying taxes in earlier years</a:t>
            </a:r>
          </a:p>
          <a:p>
            <a:pPr lvl="1" algn="l" rtl="0"/>
            <a:r>
              <a:rPr lang="en-US" dirty="0">
                <a:solidFill>
                  <a:prstClr val="black"/>
                </a:solidFill>
              </a:rPr>
              <a:t>a total of 4.6% of the firms originally reported, 1.1% of which are false </a:t>
            </a:r>
            <a:r>
              <a:rPr lang="en-US" dirty="0" smtClean="0">
                <a:solidFill>
                  <a:prstClr val="black"/>
                </a:solidFill>
              </a:rPr>
              <a:t>firms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Dataset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8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616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600" smtClean="0">
                <a:solidFill>
                  <a:prstClr val="black"/>
                </a:solidFill>
              </a:rPr>
              <a:t>Developed a list of PC individuals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2600" smtClean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600" smtClean="0">
                <a:solidFill>
                  <a:prstClr val="black"/>
                </a:solidFill>
              </a:rPr>
              <a:t>Defined a person as PC if she or he is:</a:t>
            </a:r>
          </a:p>
          <a:p>
            <a:pPr lvl="1" algn="l" rtl="0"/>
            <a:r>
              <a:rPr lang="en-US" sz="2200" smtClean="0">
                <a:solidFill>
                  <a:prstClr val="black"/>
                </a:solidFill>
              </a:rPr>
              <a:t>a parliament member, minister, or president who was in office between 1992 and 2010; a direct family member; or a publicly-known friend of any of the above </a:t>
            </a:r>
          </a:p>
          <a:p>
            <a:pPr marL="457200" lvl="1" indent="0" algn="l" rtl="0">
              <a:buNone/>
            </a:pPr>
            <a:endParaRPr lang="en-US" sz="2200" smtClean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600" smtClean="0">
                <a:solidFill>
                  <a:prstClr val="black"/>
                </a:solidFill>
              </a:rPr>
              <a:t>Used the Commercial Register at the MoJ to identify PCFs</a:t>
            </a:r>
          </a:p>
          <a:p>
            <a:pPr lvl="1" algn="l" rtl="0"/>
            <a:r>
              <a:rPr lang="en-US" sz="2200" smtClean="0">
                <a:solidFill>
                  <a:prstClr val="black"/>
                </a:solidFill>
              </a:rPr>
              <a:t>CR: sector, date of birth, paid in capital, and owners of firms</a:t>
            </a:r>
          </a:p>
          <a:p>
            <a:pPr marL="457200" lvl="1" indent="0" algn="l" rtl="0">
              <a:buNone/>
            </a:pPr>
            <a:endParaRPr lang="en-US" sz="2200" smtClean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600" smtClean="0">
                <a:solidFill>
                  <a:prstClr val="black"/>
                </a:solidFill>
              </a:rPr>
              <a:t>Matched all the PCFs that we found in the CR with the MoF dataset</a:t>
            </a:r>
          </a:p>
          <a:p>
            <a:pPr lvl="1" algn="l" rtl="0"/>
            <a:r>
              <a:rPr lang="en-US" sz="2200" smtClean="0">
                <a:solidFill>
                  <a:prstClr val="black"/>
                </a:solidFill>
              </a:rPr>
              <a:t>Focused on all firms with at least 50 employees in at least one year between 2005-2010 and that include at least one owner that is in our list of PC individuals</a:t>
            </a:r>
          </a:p>
          <a:p>
            <a:pPr marL="457200" lvl="1" indent="0" algn="l" rtl="0">
              <a:buNone/>
            </a:pPr>
            <a:endParaRPr lang="en-US" sz="2200" smtClean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600" smtClean="0">
                <a:solidFill>
                  <a:prstClr val="black"/>
                </a:solidFill>
              </a:rPr>
              <a:t>Identified 497 PCFs in 29 out of 289 4-digit sectors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Identifying Politically-connected Firms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9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334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1036</Words>
  <Application>Microsoft Office PowerPoint</Application>
  <PresentationFormat>Widescreen</PresentationFormat>
  <Paragraphs>139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 Hayat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m.shahbazi</dc:creator>
  <cp:lastModifiedBy>test</cp:lastModifiedBy>
  <cp:revision>207</cp:revision>
  <dcterms:created xsi:type="dcterms:W3CDTF">2017-08-22T06:39:49Z</dcterms:created>
  <dcterms:modified xsi:type="dcterms:W3CDTF">2017-09-02T05:56:06Z</dcterms:modified>
</cp:coreProperties>
</file>