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70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59" r:id="rId2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7942E8-FA4B-4E7D-960A-6CCBB8332737}" type="datetime1">
              <a:rPr lang="en-US" smtClean="0"/>
              <a:t>9/2/2017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03DA1D-7DD1-4D23-8DAE-788484F5E6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6617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903BFC-7DBA-4F52-B4E7-4FCF65AC7121}" type="datetime1">
              <a:rPr lang="en-US" smtClean="0"/>
              <a:t>9/2/2017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52E603-9E5D-4911-B9E6-B4A488EA7D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78550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8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007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128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94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7581" y="1484556"/>
            <a:ext cx="10693101" cy="4658060"/>
          </a:xfrm>
        </p:spPr>
        <p:txBody>
          <a:bodyPr>
            <a:normAutofit/>
          </a:bodyPr>
          <a:lstStyle>
            <a:lvl1pPr marL="0" indent="0" algn="l" rtl="0">
              <a:buNone/>
              <a:defRPr sz="2800" baseline="0"/>
            </a:lvl1pPr>
          </a:lstStyle>
          <a:p>
            <a:pPr lvl="0"/>
            <a:endParaRPr lang="fa-IR" dirty="0"/>
          </a:p>
        </p:txBody>
      </p:sp>
      <p:sp>
        <p:nvSpPr>
          <p:cNvPr id="8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432175" y="6227408"/>
            <a:ext cx="6002338" cy="64135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 rtl="0">
              <a:buNone/>
              <a:defRPr sz="1050" baseline="0"/>
            </a:lvl1pPr>
          </a:lstStyle>
          <a:p>
            <a:pPr lvl="0"/>
            <a:r>
              <a:rPr lang="en-US" sz="1050" dirty="0" smtClean="0"/>
              <a:t>Summary Name Of Authors</a:t>
            </a:r>
            <a:endParaRPr lang="fa-I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2" y="6175534"/>
            <a:ext cx="1320613" cy="6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3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73" y="-225911"/>
            <a:ext cx="12272330" cy="72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06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997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71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589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179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960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152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688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193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513" y="1663665"/>
            <a:ext cx="3586087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First And Last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89119" y="1663665"/>
            <a:ext cx="7465807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Affiliate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5619144"/>
              </p:ext>
            </p:extLst>
          </p:nvPr>
        </p:nvGraphicFramePr>
        <p:xfrm>
          <a:off x="4038600" y="2423640"/>
          <a:ext cx="7923904" cy="3751249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5904379"/>
                <a:gridCol w="2019525"/>
              </a:tblGrid>
              <a:tr h="838078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Education</a:t>
                      </a:r>
                      <a:endParaRPr lang="fa-IR" dirty="0"/>
                    </a:p>
                  </a:txBody>
                  <a:tcPr anchor="ctr"/>
                </a:tc>
              </a:tr>
              <a:tr h="1073614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Research Interests</a:t>
                      </a:r>
                      <a:endParaRPr lang="fa-IR" dirty="0"/>
                    </a:p>
                  </a:txBody>
                  <a:tcPr anchor="ctr"/>
                </a:tc>
              </a:tr>
              <a:tr h="1839557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Key Professional Activities</a:t>
                      </a:r>
                      <a:endParaRPr lang="fa-IR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099175" y="2444586"/>
            <a:ext cx="5755751" cy="77169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099175" y="3365466"/>
            <a:ext cx="5755751" cy="937593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099175" y="4452249"/>
            <a:ext cx="5755751" cy="1640575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 hasCustomPrompt="1"/>
          </p:nvPr>
        </p:nvSpPr>
        <p:spPr>
          <a:xfrm>
            <a:off x="592138" y="2444750"/>
            <a:ext cx="3183796" cy="3740897"/>
          </a:xfrm>
        </p:spPr>
        <p:txBody>
          <a:bodyPr anchor="ctr"/>
          <a:lstStyle>
            <a:lvl1pPr marL="0" indent="0" algn="ctr" rtl="0">
              <a:buFontTx/>
              <a:buNone/>
              <a:defRPr baseline="0"/>
            </a:lvl1pPr>
          </a:lstStyle>
          <a:p>
            <a:r>
              <a:rPr lang="en-US" dirty="0" smtClean="0"/>
              <a:t>Insert your picture here</a:t>
            </a:r>
            <a:endParaRPr lang="fa-I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156" cy="1514476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683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156" cy="15144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64254"/>
            <a:ext cx="10515599" cy="1158334"/>
          </a:xfrm>
        </p:spPr>
        <p:txBody>
          <a:bodyPr anchor="ctr">
            <a:noAutofit/>
          </a:bodyPr>
          <a:lstStyle>
            <a:lvl1pPr marL="0" indent="0" algn="ctr" rtl="0">
              <a:buNone/>
              <a:defRPr sz="3200" b="1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 smtClean="0"/>
              <a:t>Insert Article’s Title Here</a:t>
            </a:r>
            <a:endParaRPr lang="fa-I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95997" y="3408363"/>
            <a:ext cx="5999162" cy="105410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2000" b="0"/>
            </a:lvl1pPr>
          </a:lstStyle>
          <a:p>
            <a:pPr lvl="0"/>
            <a:r>
              <a:rPr lang="en-US" b="0" dirty="0" smtClean="0"/>
              <a:t>Add Full Name Of Authors Here</a:t>
            </a:r>
            <a:endParaRPr lang="fa-I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103684" y="4876653"/>
            <a:ext cx="9983788" cy="1290637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Article’s Base Lines </a:t>
            </a:r>
            <a:endParaRPr lang="fa-IR" dirty="0"/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092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94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89100" y="269559"/>
            <a:ext cx="7745356" cy="817562"/>
          </a:xfrm>
        </p:spPr>
        <p:txBody>
          <a:bodyPr anchor="ctr"/>
          <a:lstStyle>
            <a:lvl1pPr marL="0" indent="0" algn="l" rtl="0">
              <a:buNone/>
              <a:defRPr b="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A Hayat" panose="020B0800040000020004" pitchFamily="34" charset="-78"/>
                <a:cs typeface="+mn-cs"/>
              </a:defRPr>
            </a:lvl1pPr>
          </a:lstStyle>
          <a:p>
            <a:pPr lvl="0"/>
            <a:r>
              <a:rPr lang="en-US" dirty="0" smtClean="0"/>
              <a:t>Add Title Here</a:t>
            </a:r>
            <a:endParaRPr lang="fa-IR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17581" y="1484556"/>
            <a:ext cx="10693101" cy="4636059"/>
          </a:xfrm>
        </p:spPr>
        <p:txBody>
          <a:bodyPr>
            <a:normAutofit/>
          </a:bodyPr>
          <a:lstStyle>
            <a:lvl1pPr marL="0" indent="0" algn="l" rtl="0">
              <a:buNone/>
              <a:defRPr sz="2800" baseline="0"/>
            </a:lvl1pPr>
          </a:lstStyle>
          <a:p>
            <a:pPr lvl="0"/>
            <a:endParaRPr lang="fa-IR" dirty="0"/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432175" y="6227408"/>
            <a:ext cx="6002338" cy="64135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 rtl="0">
              <a:buNone/>
              <a:defRPr sz="1050" baseline="0"/>
            </a:lvl1pPr>
          </a:lstStyle>
          <a:p>
            <a:pPr lvl="0"/>
            <a:r>
              <a:rPr lang="en-US" sz="1050" dirty="0" smtClean="0"/>
              <a:t>Summary Name Of Authors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2" y="6175534"/>
            <a:ext cx="1320613" cy="6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24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3" r:id="rId5"/>
    <p:sldLayoutId id="2147483654" r:id="rId6"/>
    <p:sldLayoutId id="2147483689" r:id="rId7"/>
    <p:sldLayoutId id="2147483688" r:id="rId8"/>
    <p:sldLayoutId id="2147483686" r:id="rId9"/>
    <p:sldLayoutId id="2147483690" r:id="rId10"/>
    <p:sldLayoutId id="2147483687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98909" y="2581800"/>
            <a:ext cx="3183796" cy="3740897"/>
          </a:xfrm>
        </p:spPr>
      </p:sp>
      <p:sp>
        <p:nvSpPr>
          <p:cNvPr id="46" name="Text Placeholder 45"/>
          <p:cNvSpPr>
            <a:spLocks noGrp="1"/>
          </p:cNvSpPr>
          <p:nvPr>
            <p:ph type="body" idx="1"/>
          </p:nvPr>
        </p:nvSpPr>
        <p:spPr>
          <a:xfrm>
            <a:off x="533400" y="1663665"/>
            <a:ext cx="3322320" cy="631731"/>
          </a:xfrm>
        </p:spPr>
        <p:txBody>
          <a:bodyPr>
            <a:normAutofit/>
          </a:bodyPr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 Professor of Economics at Babson College</a:t>
            </a:r>
            <a:endParaRPr lang="fa-IR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/>
          </p:nvPr>
        </p:nvSpPr>
        <p:spPr>
          <a:xfrm>
            <a:off x="6099175" y="2459826"/>
            <a:ext cx="5755751" cy="771690"/>
          </a:xfrm>
        </p:spPr>
        <p:txBody>
          <a:bodyPr/>
          <a:lstStyle/>
          <a:p>
            <a:r>
              <a:rPr lang="en-US" dirty="0"/>
              <a:t>Ph.D. </a:t>
            </a:r>
            <a:r>
              <a:rPr lang="en-US" dirty="0" smtClean="0"/>
              <a:t>Economics,</a:t>
            </a:r>
          </a:p>
          <a:p>
            <a:r>
              <a:rPr lang="en-US" dirty="0"/>
              <a:t>University of Southern California Los Angeles</a:t>
            </a:r>
            <a:endParaRPr lang="fa-IR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development and labor </a:t>
            </a:r>
            <a:r>
              <a:rPr lang="en-US" dirty="0" smtClean="0"/>
              <a:t>economics,</a:t>
            </a:r>
          </a:p>
          <a:p>
            <a:r>
              <a:rPr lang="en-US" dirty="0" smtClean="0"/>
              <a:t>economics </a:t>
            </a:r>
            <a:r>
              <a:rPr lang="en-US" dirty="0"/>
              <a:t>of oil and gas, and applied econometrics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</a:t>
            </a:fld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8" y="2961742"/>
            <a:ext cx="3156438" cy="29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4400" b="1" dirty="0" smtClean="0">
              <a:solidFill>
                <a:prstClr val="black"/>
              </a:solidFill>
              <a:latin typeface="Garamond" panose="02020404030301010803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4400" b="1" dirty="0">
              <a:solidFill>
                <a:prstClr val="black"/>
              </a:solidFill>
              <a:latin typeface="Garamond" panose="02020404030301010803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Garamond" panose="02020404030301010803"/>
              </a:rPr>
              <a:t>Econometric </a:t>
            </a:r>
            <a:r>
              <a:rPr lang="en-US" sz="4400" b="1" dirty="0">
                <a:solidFill>
                  <a:prstClr val="black"/>
                </a:solidFill>
                <a:latin typeface="Garamond" panose="02020404030301010803"/>
              </a:rPr>
              <a:t>Model</a:t>
            </a:r>
          </a:p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10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277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𝐴𝐹𝐵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𝑖𝑟𝑡</m:t>
                        </m:r>
                      </m:sub>
                    </m:sSub>
                  </m:oMath>
                </a14:m>
                <a:r>
                  <a:rPr lang="en-US" sz="3200" dirty="0"/>
                  <a:t>: LFP for mother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𝐴𝐹𝐵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: age at first birth for mother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𝑖𝑟𝑡</m:t>
                        </m:r>
                      </m:sub>
                    </m:sSub>
                  </m:oMath>
                </a14:m>
                <a:r>
                  <a:rPr lang="en-US" sz="3200" dirty="0"/>
                  <a:t>: characteristics of mother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𝑖𝑟𝑡</m:t>
                        </m:r>
                      </m:sub>
                    </m:sSub>
                  </m:oMath>
                </a14:m>
                <a:r>
                  <a:rPr lang="en-US" sz="3200" dirty="0"/>
                  <a:t>: number of children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en-US" sz="3200" dirty="0"/>
                  <a:t>: region-time fixed effects</a:t>
                </a:r>
              </a:p>
              <a:p>
                <a:endParaRPr lang="fa-IR" sz="36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42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lvl="0">
                  <a:lnSpc>
                    <a:spcPct val="100000"/>
                  </a:lnSpc>
                  <a:spcBef>
                    <a:spcPct val="20000"/>
                  </a:spcBef>
                </a:pPr>
                <a:endParaRPr lang="en-US" sz="3200" i="1" dirty="0">
                  <a:solidFill>
                    <a:prstClr val="black"/>
                  </a:solidFill>
                  <a:latin typeface="Garamond" panose="02020404030301010803"/>
                </a:endParaRPr>
              </a:p>
              <a:p>
                <a:pPr lvl="0">
                  <a:lnSpc>
                    <a:spcPct val="10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𝐴𝐹𝐵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𝑖𝑟𝑡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𝑟𝑡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𝑖𝑟𝑡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aramond" panose="02020404030301010803"/>
                </a:endParaRPr>
              </a:p>
              <a:p>
                <a:pPr lvl="0">
                  <a:lnSpc>
                    <a:spcPct val="100000"/>
                  </a:lnSpc>
                  <a:spcBef>
                    <a:spcPct val="20000"/>
                  </a:spcBef>
                </a:pPr>
                <a:endParaRPr lang="en-US" dirty="0">
                  <a:solidFill>
                    <a:prstClr val="black"/>
                  </a:solidFill>
                  <a:latin typeface="Garamond" panose="02020404030301010803"/>
                </a:endParaRPr>
              </a:p>
              <a:p>
                <a:pPr lvl="0">
                  <a:lnSpc>
                    <a:spcPct val="100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𝑖𝑟𝑡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Garamond" panose="02020404030301010803"/>
                  </a:rPr>
                  <a:t> is whether mother has a twin</a:t>
                </a:r>
              </a:p>
              <a:p>
                <a:pPr lvl="0">
                  <a:lnSpc>
                    <a:spcPct val="100000"/>
                  </a:lnSpc>
                  <a:spcBef>
                    <a:spcPct val="20000"/>
                  </a:spcBef>
                </a:pPr>
                <a:endParaRPr lang="en-US" dirty="0">
                  <a:solidFill>
                    <a:prstClr val="black"/>
                  </a:solidFill>
                  <a:latin typeface="Garamond" panose="02020404030301010803"/>
                </a:endParaRPr>
              </a:p>
              <a:p>
                <a:pPr lvl="0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Garamond" panose="02020404030301010803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Garamond" panose="02020404030301010803"/>
                  </a:rPr>
                  <a:t> as instrument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Garamond" panose="02020404030301010803"/>
                </a:endParaRPr>
              </a:p>
              <a:p>
                <a:endParaRPr lang="fa-IR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12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726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4400" b="1" dirty="0" smtClean="0">
              <a:solidFill>
                <a:prstClr val="black"/>
              </a:solidFill>
              <a:latin typeface="Garamond" panose="02020404030301010803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4400" b="1" dirty="0">
              <a:solidFill>
                <a:prstClr val="black"/>
              </a:solidFill>
              <a:latin typeface="Garamond" panose="02020404030301010803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Garamond" panose="02020404030301010803"/>
              </a:rPr>
              <a:t>Data</a:t>
            </a:r>
            <a:endParaRPr lang="en-US" sz="4400" b="1" dirty="0">
              <a:solidFill>
                <a:prstClr val="black"/>
              </a:solidFill>
              <a:latin typeface="Garamond" panose="02020404030301010803"/>
            </a:endParaRPr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13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5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DHS data sets:</a:t>
            </a:r>
          </a:p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Egypt (1988, 1992, 1995, 2000, 2003, 2008, 2014), </a:t>
            </a:r>
          </a:p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Jordan (1990, 1997, 2002, 2007, 2012), </a:t>
            </a:r>
          </a:p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Morocco (1987, 1992, 2003-04), </a:t>
            </a:r>
          </a:p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Tunisia (1988)</a:t>
            </a:r>
          </a:p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105,161 mothers, 1200+ with multiple first births</a:t>
            </a:r>
          </a:p>
          <a:p>
            <a:pPr marL="742950" lvl="1" indent="-285750" algn="l" rtl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14</a:t>
            </a:fld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00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4400" b="1" dirty="0" smtClean="0">
              <a:solidFill>
                <a:prstClr val="black"/>
              </a:solidFill>
              <a:latin typeface="Garamond" panose="02020404030301010803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4400" b="1" dirty="0">
              <a:solidFill>
                <a:prstClr val="black"/>
              </a:solidFill>
              <a:latin typeface="Garamond" panose="02020404030301010803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Garamond" panose="02020404030301010803"/>
              </a:rPr>
              <a:t>Results</a:t>
            </a:r>
            <a:endParaRPr lang="en-US" sz="4400" b="1" dirty="0">
              <a:solidFill>
                <a:prstClr val="black"/>
              </a:solidFill>
              <a:latin typeface="Garamond" panose="02020404030301010803"/>
            </a:endParaRPr>
          </a:p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15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65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679567"/>
            <a:ext cx="9297206" cy="55478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16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635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Effect of Having Twins on Number of Children Across the First Child’s Age (All Countries)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17</a:t>
            </a:fld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82" y="1449112"/>
            <a:ext cx="6566898" cy="47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4" y="1756176"/>
            <a:ext cx="10162913" cy="42492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18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365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51" y="1374859"/>
            <a:ext cx="8600438" cy="51045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19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626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931894"/>
            <a:ext cx="10911839" cy="1158334"/>
          </a:xfrm>
        </p:spPr>
        <p:txBody>
          <a:bodyPr/>
          <a:lstStyle/>
          <a:p>
            <a:r>
              <a:rPr lang="en-US" sz="2800" dirty="0"/>
              <a:t>Fertility and the Puzzle of Female Employment in </a:t>
            </a:r>
            <a:r>
              <a:rPr lang="en-US" sz="2800" dirty="0" smtClean="0"/>
              <a:t>the Middle </a:t>
            </a:r>
            <a:r>
              <a:rPr lang="en-US" sz="2800" dirty="0"/>
              <a:t>East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80757" y="3515043"/>
            <a:ext cx="5999162" cy="1054100"/>
          </a:xfrm>
        </p:spPr>
        <p:txBody>
          <a:bodyPr>
            <a:normAutofit/>
          </a:bodyPr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280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07" y="1358794"/>
            <a:ext cx="9378219" cy="48262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20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27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09" y="1416354"/>
            <a:ext cx="9953869" cy="5122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21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01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51" y="973776"/>
            <a:ext cx="10627749" cy="59781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22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544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48" y="1339445"/>
            <a:ext cx="9748566" cy="50168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23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729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61" y="1314383"/>
            <a:ext cx="9972339" cy="51319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24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434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en-US" sz="4400" b="1" dirty="0" smtClean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endParaRPr lang="en-US" sz="4400" b="1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Garamond" panose="02020404030301010803"/>
              </a:rPr>
              <a:t>Conclusion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25</a:t>
            </a:fld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4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  <a:latin typeface="Garamond" panose="02020404030301010803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Garamond" panose="02020404030301010803"/>
              </a:rPr>
              <a:t>One more child does not reduce participation for in Egypt, Jordan, Morocco, and Tunisia.</a:t>
            </a: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  <a:latin typeface="Garamond" panose="02020404030301010803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26</a:t>
            </a:fld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5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2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/>
              <a:t>Contents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Econometric Model</a:t>
            </a:r>
          </a:p>
          <a:p>
            <a:endParaRPr lang="en-US" dirty="0"/>
          </a:p>
          <a:p>
            <a:r>
              <a:rPr lang="en-US" dirty="0"/>
              <a:t>Data</a:t>
            </a:r>
          </a:p>
          <a:p>
            <a:endParaRPr lang="en-US" dirty="0"/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3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M. </a:t>
            </a:r>
            <a:r>
              <a:rPr lang="en-US" dirty="0" err="1"/>
              <a:t>Majbouri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99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4</a:t>
            </a:fld>
            <a:endParaRPr lang="fa-I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/>
              <a:t>Introduction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781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Papers using first-born twins as instrument for number of children (in the US)</a:t>
            </a: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26" y="1526802"/>
            <a:ext cx="10796952" cy="46272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5</a:t>
            </a:fld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820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is this question interesting?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aramond" panose="02020404030301010803"/>
              </a:rPr>
              <a:t>The results of the studies for the US are not surprising.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aramond" panose="02020404030301010803"/>
              </a:rPr>
              <a:t>In MENA, fertility rates have decreased by about 2 children per woman between 1985 and 1995-2000.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aramond" panose="02020404030301010803"/>
              </a:rPr>
              <a:t>But female labor force participation rates remained at their low levels of three decades ago.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aramond" panose="02020404030301010803"/>
              </a:rPr>
              <a:t>So does reduction in fertility affect FLFP in MENA or not?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6</a:t>
            </a:fld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942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is this question interesting?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Garamond" panose="02020404030301010803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Garamond" panose="02020404030301010803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Garamond" panose="02020404030301010803"/>
              </a:rPr>
              <a:t>Do </a:t>
            </a:r>
            <a:r>
              <a:rPr lang="en-US" dirty="0">
                <a:solidFill>
                  <a:prstClr val="black"/>
                </a:solidFill>
                <a:latin typeface="Garamond" panose="02020404030301010803"/>
              </a:rPr>
              <a:t>government policies that help mothers, such as subsidized childcare, increase mother’s participation in the labor force?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Garamond" panose="02020404030301010803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7</a:t>
            </a:fld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16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8</a:t>
            </a:fld>
            <a:endParaRPr lang="fa-I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algn="ctr"/>
            <a:r>
              <a:rPr lang="en-US" sz="4400" b="1" dirty="0"/>
              <a:t>Preview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3451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Preview of the results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more child does not reduce participation for mothers in Egypt, Jordan, Morocco, and Tunisia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9</a:t>
            </a:fld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Mahdi </a:t>
            </a:r>
            <a:r>
              <a:rPr lang="en-US" dirty="0" err="1"/>
              <a:t>Majbouri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887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354</Words>
  <Application>Microsoft Office PowerPoint</Application>
  <PresentationFormat>Widescreen</PresentationFormat>
  <Paragraphs>130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 Hayat</vt:lpstr>
      <vt:lpstr>Arial</vt:lpstr>
      <vt:lpstr>Calibri</vt:lpstr>
      <vt:lpstr>Calibri Light</vt:lpstr>
      <vt:lpstr>Cambria Math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m.shahbazi</dc:creator>
  <cp:lastModifiedBy>test</cp:lastModifiedBy>
  <cp:revision>173</cp:revision>
  <dcterms:created xsi:type="dcterms:W3CDTF">2017-08-22T06:39:49Z</dcterms:created>
  <dcterms:modified xsi:type="dcterms:W3CDTF">2017-09-02T07:21:45Z</dcterms:modified>
</cp:coreProperties>
</file>