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xml" ContentType="application/vnd.openxmlformats-officedocument.themeOverride+xml"/>
  <Override PartName="/ppt/theme/themeOverride2.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48" r:id="rId1"/>
  </p:sldMasterIdLst>
  <p:notesMasterIdLst>
    <p:notesMasterId r:id="rId35"/>
  </p:notesMasterIdLst>
  <p:handoutMasterIdLst>
    <p:handoutMasterId r:id="rId36"/>
  </p:handoutMasterIdLst>
  <p:sldIdLst>
    <p:sldId id="260" r:id="rId2"/>
    <p:sldId id="270" r:id="rId3"/>
    <p:sldId id="287" r:id="rId4"/>
    <p:sldId id="300" r:id="rId5"/>
    <p:sldId id="281" r:id="rId6"/>
    <p:sldId id="268" r:id="rId7"/>
    <p:sldId id="280" r:id="rId8"/>
    <p:sldId id="302" r:id="rId9"/>
    <p:sldId id="303" r:id="rId10"/>
    <p:sldId id="304" r:id="rId11"/>
    <p:sldId id="305" r:id="rId12"/>
    <p:sldId id="306" r:id="rId13"/>
    <p:sldId id="301" r:id="rId14"/>
    <p:sldId id="276" r:id="rId15"/>
    <p:sldId id="277" r:id="rId16"/>
    <p:sldId id="284" r:id="rId17"/>
    <p:sldId id="278" r:id="rId18"/>
    <p:sldId id="285" r:id="rId19"/>
    <p:sldId id="288" r:id="rId20"/>
    <p:sldId id="286" r:id="rId21"/>
    <p:sldId id="289" r:id="rId22"/>
    <p:sldId id="292" r:id="rId23"/>
    <p:sldId id="291" r:id="rId24"/>
    <p:sldId id="290" r:id="rId25"/>
    <p:sldId id="293" r:id="rId26"/>
    <p:sldId id="294" r:id="rId27"/>
    <p:sldId id="295" r:id="rId28"/>
    <p:sldId id="296" r:id="rId29"/>
    <p:sldId id="297" r:id="rId30"/>
    <p:sldId id="298" r:id="rId31"/>
    <p:sldId id="299" r:id="rId32"/>
    <p:sldId id="259" r:id="rId33"/>
    <p:sldId id="307" r:id="rId34"/>
  </p:sldIdLst>
  <p:sldSz cx="12192000" cy="6858000"/>
  <p:notesSz cx="7010400" cy="92964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81" d="100"/>
          <a:sy n="81" d="100"/>
        </p:scale>
        <p:origin x="31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a:t>agricultural</a:t>
            </a:r>
          </a:p>
        </c:rich>
      </c:tx>
      <c:layout>
        <c:manualLayout>
          <c:xMode val="edge"/>
          <c:yMode val="edge"/>
          <c:x val="0.38674797697775898"/>
          <c:y val="9.137530388536127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fa-IR"/>
        </a:p>
      </c:txPr>
    </c:title>
    <c:autoTitleDeleted val="0"/>
    <c:plotArea>
      <c:layout>
        <c:manualLayout>
          <c:layoutTarget val="inner"/>
          <c:xMode val="edge"/>
          <c:yMode val="edge"/>
          <c:x val="5.151957020297955E-2"/>
          <c:y val="1.9371875880227596E-2"/>
          <c:w val="0.93298123421303747"/>
          <c:h val="0.83637996511283796"/>
        </c:manualLayout>
      </c:layout>
      <c:lineChart>
        <c:grouping val="standard"/>
        <c:varyColors val="0"/>
        <c:ser>
          <c:idx val="0"/>
          <c:order val="0"/>
          <c:tx>
            <c:strRef>
              <c:f>کشاورزی!$B$2</c:f>
              <c:strCache>
                <c:ptCount val="1"/>
                <c:pt idx="0">
                  <c:v>Agricultural employment Index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کشاورزی!$A$3:$A$44</c:f>
              <c:numCache>
                <c:formatCode>General</c:formatCode>
                <c:ptCount val="42"/>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pt idx="39">
                  <c:v>2013</c:v>
                </c:pt>
                <c:pt idx="40">
                  <c:v>2014</c:v>
                </c:pt>
                <c:pt idx="41">
                  <c:v>2015</c:v>
                </c:pt>
              </c:numCache>
            </c:numRef>
          </c:cat>
          <c:val>
            <c:numRef>
              <c:f>کشاورزی!$B$3:$B$44</c:f>
              <c:numCache>
                <c:formatCode>0.0</c:formatCode>
                <c:ptCount val="42"/>
                <c:pt idx="0">
                  <c:v>100</c:v>
                </c:pt>
                <c:pt idx="1">
                  <c:v>97.491900892451781</c:v>
                </c:pt>
                <c:pt idx="2">
                  <c:v>95.251425721013916</c:v>
                </c:pt>
                <c:pt idx="3">
                  <c:v>95.345304854881817</c:v>
                </c:pt>
                <c:pt idx="4">
                  <c:v>95.739577828538046</c:v>
                </c:pt>
                <c:pt idx="5">
                  <c:v>96.842737028496444</c:v>
                </c:pt>
                <c:pt idx="6">
                  <c:v>97.488326961645853</c:v>
                </c:pt>
                <c:pt idx="7">
                  <c:v>97.808475131133349</c:v>
                </c:pt>
                <c:pt idx="8">
                  <c:v>98.98347182298815</c:v>
                </c:pt>
                <c:pt idx="9">
                  <c:v>99.704694222077691</c:v>
                </c:pt>
                <c:pt idx="10">
                  <c:v>100.67177628184822</c:v>
                </c:pt>
                <c:pt idx="11">
                  <c:v>101.32872296159327</c:v>
                </c:pt>
                <c:pt idx="12">
                  <c:v>101.58359879369226</c:v>
                </c:pt>
                <c:pt idx="13">
                  <c:v>101.69624340738561</c:v>
                </c:pt>
                <c:pt idx="14">
                  <c:v>101.66769057422033</c:v>
                </c:pt>
                <c:pt idx="15">
                  <c:v>101.84350607605511</c:v>
                </c:pt>
                <c:pt idx="16">
                  <c:v>102.22325540474186</c:v>
                </c:pt>
                <c:pt idx="17">
                  <c:v>102.51530167698209</c:v>
                </c:pt>
                <c:pt idx="18">
                  <c:v>103.0053621756196</c:v>
                </c:pt>
                <c:pt idx="19">
                  <c:v>103.51313588537596</c:v>
                </c:pt>
                <c:pt idx="20">
                  <c:v>104.24111016159117</c:v>
                </c:pt>
                <c:pt idx="21">
                  <c:v>106.18308699105387</c:v>
                </c:pt>
                <c:pt idx="22">
                  <c:v>106.88438807661977</c:v>
                </c:pt>
                <c:pt idx="23">
                  <c:v>107.69304723163755</c:v>
                </c:pt>
                <c:pt idx="24">
                  <c:v>109.68430162284217</c:v>
                </c:pt>
                <c:pt idx="25">
                  <c:v>110.89307097084335</c:v>
                </c:pt>
                <c:pt idx="26">
                  <c:v>112.55900305979205</c:v>
                </c:pt>
                <c:pt idx="27">
                  <c:v>113.18630162619779</c:v>
                </c:pt>
                <c:pt idx="28">
                  <c:v>115.09469872934565</c:v>
                </c:pt>
                <c:pt idx="29">
                  <c:v>115.98194862746021</c:v>
                </c:pt>
                <c:pt idx="30">
                  <c:v>116.7916648416624</c:v>
                </c:pt>
                <c:pt idx="31">
                  <c:v>117.12324339968151</c:v>
                </c:pt>
                <c:pt idx="32">
                  <c:v>117.37409225560039</c:v>
                </c:pt>
                <c:pt idx="33">
                  <c:v>119.57130730203416</c:v>
                </c:pt>
                <c:pt idx="34">
                  <c:v>113.54300635721783</c:v>
                </c:pt>
                <c:pt idx="35">
                  <c:v>113.44941009512482</c:v>
                </c:pt>
                <c:pt idx="36">
                  <c:v>105.43041601860008</c:v>
                </c:pt>
                <c:pt idx="37">
                  <c:v>121.29590396508469</c:v>
                </c:pt>
                <c:pt idx="38">
                  <c:v>127.29665632991929</c:v>
                </c:pt>
                <c:pt idx="39">
                  <c:v>124.59037225016354</c:v>
                </c:pt>
                <c:pt idx="40">
                  <c:v>121.36635872266955</c:v>
                </c:pt>
                <c:pt idx="41">
                  <c:v>126.11487566948128</c:v>
                </c:pt>
              </c:numCache>
            </c:numRef>
          </c:val>
          <c:smooth val="0"/>
          <c:extLst xmlns:c16r2="http://schemas.microsoft.com/office/drawing/2015/06/chart">
            <c:ext xmlns:c16="http://schemas.microsoft.com/office/drawing/2014/chart" uri="{C3380CC4-5D6E-409C-BE32-E72D297353CC}">
              <c16:uniqueId val="{00000000-AE09-419A-8856-2C522D893CC3}"/>
            </c:ext>
          </c:extLst>
        </c:ser>
        <c:ser>
          <c:idx val="1"/>
          <c:order val="1"/>
          <c:tx>
            <c:strRef>
              <c:f>کشاورزی!$C$2</c:f>
              <c:strCache>
                <c:ptCount val="1"/>
                <c:pt idx="0">
                  <c:v>Agricultural APL  Index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کشاورزی!$A$3:$A$44</c:f>
              <c:numCache>
                <c:formatCode>General</c:formatCode>
                <c:ptCount val="42"/>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pt idx="39">
                  <c:v>2013</c:v>
                </c:pt>
                <c:pt idx="40">
                  <c:v>2014</c:v>
                </c:pt>
                <c:pt idx="41">
                  <c:v>2015</c:v>
                </c:pt>
              </c:numCache>
            </c:numRef>
          </c:cat>
          <c:val>
            <c:numRef>
              <c:f>کشاورزی!$C$3:$C$44</c:f>
              <c:numCache>
                <c:formatCode>0.0</c:formatCode>
                <c:ptCount val="42"/>
                <c:pt idx="0">
                  <c:v>100</c:v>
                </c:pt>
                <c:pt idx="1">
                  <c:v>112.66655735691286</c:v>
                </c:pt>
                <c:pt idx="2">
                  <c:v>128.83575746364446</c:v>
                </c:pt>
                <c:pt idx="3">
                  <c:v>123.67170322056631</c:v>
                </c:pt>
                <c:pt idx="4">
                  <c:v>131.40083473167005</c:v>
                </c:pt>
                <c:pt idx="5">
                  <c:v>137.78566048643967</c:v>
                </c:pt>
                <c:pt idx="6">
                  <c:v>141.91871142220782</c:v>
                </c:pt>
                <c:pt idx="7">
                  <c:v>144.07083450001289</c:v>
                </c:pt>
                <c:pt idx="8">
                  <c:v>152.49783691113819</c:v>
                </c:pt>
                <c:pt idx="9">
                  <c:v>158.2904165065425</c:v>
                </c:pt>
                <c:pt idx="10">
                  <c:v>168.27710973000305</c:v>
                </c:pt>
                <c:pt idx="11">
                  <c:v>180.39062764972184</c:v>
                </c:pt>
                <c:pt idx="12">
                  <c:v>188.4925992279708</c:v>
                </c:pt>
                <c:pt idx="13">
                  <c:v>192.95889689100605</c:v>
                </c:pt>
                <c:pt idx="14">
                  <c:v>191.77661759905854</c:v>
                </c:pt>
                <c:pt idx="15">
                  <c:v>199.74725019400714</c:v>
                </c:pt>
                <c:pt idx="16">
                  <c:v>220.95153050028426</c:v>
                </c:pt>
                <c:pt idx="17">
                  <c:v>232.70089322253068</c:v>
                </c:pt>
                <c:pt idx="18">
                  <c:v>255.41688671768949</c:v>
                </c:pt>
                <c:pt idx="19">
                  <c:v>256.61461484523045</c:v>
                </c:pt>
                <c:pt idx="20">
                  <c:v>260.19981209813363</c:v>
                </c:pt>
                <c:pt idx="21">
                  <c:v>264.91518972083588</c:v>
                </c:pt>
                <c:pt idx="22">
                  <c:v>271.82903958022996</c:v>
                </c:pt>
                <c:pt idx="23">
                  <c:v>272.43974113905188</c:v>
                </c:pt>
                <c:pt idx="24">
                  <c:v>295.75833492768868</c:v>
                </c:pt>
                <c:pt idx="25">
                  <c:v>271.17034976493147</c:v>
                </c:pt>
                <c:pt idx="26">
                  <c:v>276.43801993692921</c:v>
                </c:pt>
                <c:pt idx="27">
                  <c:v>268.68352481492053</c:v>
                </c:pt>
                <c:pt idx="28">
                  <c:v>300.05618509041574</c:v>
                </c:pt>
                <c:pt idx="29">
                  <c:v>312.50139181351943</c:v>
                </c:pt>
                <c:pt idx="30">
                  <c:v>311.31457848971746</c:v>
                </c:pt>
                <c:pt idx="31">
                  <c:v>345.44174302860074</c:v>
                </c:pt>
                <c:pt idx="32">
                  <c:v>364.13823282390712</c:v>
                </c:pt>
                <c:pt idx="33">
                  <c:v>367.77584323982586</c:v>
                </c:pt>
                <c:pt idx="34">
                  <c:v>298.13133855012421</c:v>
                </c:pt>
                <c:pt idx="35">
                  <c:v>327.02243938867309</c:v>
                </c:pt>
                <c:pt idx="36">
                  <c:v>369.226783292287</c:v>
                </c:pt>
                <c:pt idx="37">
                  <c:v>320.63513863755406</c:v>
                </c:pt>
                <c:pt idx="38">
                  <c:v>316.82003812074328</c:v>
                </c:pt>
                <c:pt idx="39">
                  <c:v>338.78943652719238</c:v>
                </c:pt>
                <c:pt idx="40">
                  <c:v>360.96217041522686</c:v>
                </c:pt>
                <c:pt idx="41">
                  <c:v>365.43332329677611</c:v>
                </c:pt>
              </c:numCache>
            </c:numRef>
          </c:val>
          <c:smooth val="0"/>
          <c:extLst xmlns:c16r2="http://schemas.microsoft.com/office/drawing/2015/06/chart">
            <c:ext xmlns:c16="http://schemas.microsoft.com/office/drawing/2014/chart" uri="{C3380CC4-5D6E-409C-BE32-E72D297353CC}">
              <c16:uniqueId val="{00000001-AE09-419A-8856-2C522D893CC3}"/>
            </c:ext>
          </c:extLst>
        </c:ser>
        <c:dLbls>
          <c:showLegendKey val="0"/>
          <c:showVal val="0"/>
          <c:showCatName val="0"/>
          <c:showSerName val="0"/>
          <c:showPercent val="0"/>
          <c:showBubbleSize val="0"/>
        </c:dLbls>
        <c:marker val="1"/>
        <c:smooth val="0"/>
        <c:axId val="232158304"/>
        <c:axId val="232158864"/>
      </c:lineChart>
      <c:catAx>
        <c:axId val="232158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fa-IR"/>
          </a:p>
        </c:txPr>
        <c:crossAx val="232158864"/>
        <c:crosses val="autoZero"/>
        <c:auto val="1"/>
        <c:lblAlgn val="ctr"/>
        <c:lblOffset val="100"/>
        <c:noMultiLvlLbl val="0"/>
      </c:catAx>
      <c:valAx>
        <c:axId val="23215886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fa-IR"/>
          </a:p>
        </c:txPr>
        <c:crossAx val="232158304"/>
        <c:crosses val="autoZero"/>
        <c:crossBetween val="between"/>
      </c:valA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fa-IR"/>
        </a:p>
      </c:txPr>
    </c:legend>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a:solidFill>
            <a:schemeClr val="dk1"/>
          </a:solidFill>
          <a:latin typeface="+mn-lt"/>
          <a:ea typeface="+mn-ea"/>
          <a:cs typeface="+mn-cs"/>
        </a:defRPr>
      </a:pPr>
      <a:endParaRPr lang="fa-I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dk1"/>
                </a:solidFill>
                <a:latin typeface="+mn-lt"/>
                <a:ea typeface="+mn-ea"/>
                <a:cs typeface="+mn-cs"/>
              </a:defRPr>
            </a:pPr>
            <a:r>
              <a:rPr lang="en-US" sz="1600" b="1"/>
              <a:t>Other services</a:t>
            </a:r>
            <a:endParaRPr lang="fa-IR" sz="1600" b="1"/>
          </a:p>
        </c:rich>
      </c:tx>
      <c:layout>
        <c:manualLayout>
          <c:xMode val="edge"/>
          <c:yMode val="edge"/>
          <c:x val="0.4060069991251094"/>
          <c:y val="0.16666666666666666"/>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dk1"/>
              </a:solidFill>
              <a:latin typeface="+mn-lt"/>
              <a:ea typeface="+mn-ea"/>
              <a:cs typeface="+mn-cs"/>
            </a:defRPr>
          </a:pPr>
          <a:endParaRPr lang="fa-IR"/>
        </a:p>
      </c:txPr>
    </c:title>
    <c:autoTitleDeleted val="0"/>
    <c:plotArea>
      <c:layout>
        <c:manualLayout>
          <c:layoutTarget val="inner"/>
          <c:xMode val="edge"/>
          <c:yMode val="edge"/>
          <c:x val="8.8678040244969378E-2"/>
          <c:y val="4.6712962962962977E-2"/>
          <c:w val="0.87202077865266847"/>
          <c:h val="0.8008756197142024"/>
        </c:manualLayout>
      </c:layout>
      <c:lineChart>
        <c:grouping val="standard"/>
        <c:varyColors val="0"/>
        <c:ser>
          <c:idx val="0"/>
          <c:order val="0"/>
          <c:tx>
            <c:strRef>
              <c:f>'سرمایه سرانه'!$J$2</c:f>
              <c:strCache>
                <c:ptCount val="1"/>
                <c:pt idx="0">
                  <c:v> موجودی سرمایه سرانه سایر خدمات (ميليارد ريال)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'سرمایه سرانه'!$A$3:$A$44</c:f>
              <c:numCache>
                <c:formatCode>General</c:formatCode>
                <c:ptCount val="42"/>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pt idx="39">
                  <c:v>2013</c:v>
                </c:pt>
                <c:pt idx="40">
                  <c:v>2014</c:v>
                </c:pt>
                <c:pt idx="41">
                  <c:v>2015</c:v>
                </c:pt>
              </c:numCache>
            </c:numRef>
          </c:cat>
          <c:val>
            <c:numRef>
              <c:f>'سرمایه سرانه'!$J$3:$J$44</c:f>
              <c:numCache>
                <c:formatCode>General</c:formatCode>
                <c:ptCount val="42"/>
                <c:pt idx="0">
                  <c:v>0.17396423207355269</c:v>
                </c:pt>
                <c:pt idx="1">
                  <c:v>0.20230234096881997</c:v>
                </c:pt>
                <c:pt idx="2">
                  <c:v>0.22413636420409494</c:v>
                </c:pt>
                <c:pt idx="3">
                  <c:v>0.23935982820971907</c:v>
                </c:pt>
                <c:pt idx="4">
                  <c:v>0.24956879734862794</c:v>
                </c:pt>
                <c:pt idx="5">
                  <c:v>0.23559384011193424</c:v>
                </c:pt>
                <c:pt idx="6">
                  <c:v>0.23797027760231504</c:v>
                </c:pt>
                <c:pt idx="7">
                  <c:v>0.23125497338143591</c:v>
                </c:pt>
                <c:pt idx="8">
                  <c:v>0.21691462037512677</c:v>
                </c:pt>
                <c:pt idx="9">
                  <c:v>0.20179690979805828</c:v>
                </c:pt>
                <c:pt idx="10">
                  <c:v>0.2023341351892852</c:v>
                </c:pt>
                <c:pt idx="11">
                  <c:v>0.18632576864119321</c:v>
                </c:pt>
                <c:pt idx="12">
                  <c:v>0.16783492317342841</c:v>
                </c:pt>
                <c:pt idx="13">
                  <c:v>0.15875970404213752</c:v>
                </c:pt>
                <c:pt idx="14">
                  <c:v>0.1501771247764396</c:v>
                </c:pt>
                <c:pt idx="15">
                  <c:v>0.14819461076059015</c:v>
                </c:pt>
                <c:pt idx="16">
                  <c:v>0.14325524483812052</c:v>
                </c:pt>
                <c:pt idx="17">
                  <c:v>0.1447494886607715</c:v>
                </c:pt>
                <c:pt idx="18">
                  <c:v>0.15234762776059865</c:v>
                </c:pt>
                <c:pt idx="19">
                  <c:v>0.16053186775178532</c:v>
                </c:pt>
                <c:pt idx="20">
                  <c:v>0.1645311891732901</c:v>
                </c:pt>
                <c:pt idx="21">
                  <c:v>0.16686904803715966</c:v>
                </c:pt>
                <c:pt idx="22">
                  <c:v>0.17086632206708499</c:v>
                </c:pt>
                <c:pt idx="23">
                  <c:v>0.17572999140458906</c:v>
                </c:pt>
                <c:pt idx="24">
                  <c:v>0.17620811664168406</c:v>
                </c:pt>
                <c:pt idx="25">
                  <c:v>0.17859933097555819</c:v>
                </c:pt>
                <c:pt idx="26">
                  <c:v>0.18027407326469197</c:v>
                </c:pt>
                <c:pt idx="27">
                  <c:v>0.18404157588550527</c:v>
                </c:pt>
                <c:pt idx="28">
                  <c:v>0.18740556596027216</c:v>
                </c:pt>
                <c:pt idx="29">
                  <c:v>0.19021743375725739</c:v>
                </c:pt>
                <c:pt idx="30">
                  <c:v>0.18999977643456625</c:v>
                </c:pt>
                <c:pt idx="31">
                  <c:v>0.19086374945990334</c:v>
                </c:pt>
                <c:pt idx="32">
                  <c:v>0.18647996662296942</c:v>
                </c:pt>
                <c:pt idx="33">
                  <c:v>0.20852419430395283</c:v>
                </c:pt>
                <c:pt idx="34">
                  <c:v>0.22777837053764116</c:v>
                </c:pt>
                <c:pt idx="35">
                  <c:v>0.24112345261121679</c:v>
                </c:pt>
                <c:pt idx="36">
                  <c:v>0.25876427699063709</c:v>
                </c:pt>
                <c:pt idx="37">
                  <c:v>0.30758666499655313</c:v>
                </c:pt>
                <c:pt idx="38">
                  <c:v>0.29319179874073731</c:v>
                </c:pt>
                <c:pt idx="39">
                  <c:v>0.28646786218705117</c:v>
                </c:pt>
                <c:pt idx="40">
                  <c:v>0.28914438410243015</c:v>
                </c:pt>
                <c:pt idx="41">
                  <c:v>0.27597301541135377</c:v>
                </c:pt>
              </c:numCache>
            </c:numRef>
          </c:val>
          <c:smooth val="0"/>
          <c:extLst xmlns:c16r2="http://schemas.microsoft.com/office/drawing/2015/06/chart">
            <c:ext xmlns:c16="http://schemas.microsoft.com/office/drawing/2014/chart" uri="{C3380CC4-5D6E-409C-BE32-E72D297353CC}">
              <c16:uniqueId val="{00000000-21DF-4CD0-80D8-A3505040F241}"/>
            </c:ext>
          </c:extLst>
        </c:ser>
        <c:dLbls>
          <c:showLegendKey val="0"/>
          <c:showVal val="0"/>
          <c:showCatName val="0"/>
          <c:showSerName val="0"/>
          <c:showPercent val="0"/>
          <c:showBubbleSize val="0"/>
        </c:dLbls>
        <c:marker val="1"/>
        <c:smooth val="0"/>
        <c:axId val="352395120"/>
        <c:axId val="352662656"/>
      </c:lineChart>
      <c:catAx>
        <c:axId val="352395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fa-IR"/>
          </a:p>
        </c:txPr>
        <c:crossAx val="352662656"/>
        <c:crosses val="autoZero"/>
        <c:auto val="1"/>
        <c:lblAlgn val="ctr"/>
        <c:lblOffset val="100"/>
        <c:noMultiLvlLbl val="0"/>
      </c:catAx>
      <c:valAx>
        <c:axId val="352662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fa-IR"/>
          </a:p>
        </c:txPr>
        <c:crossAx val="352395120"/>
        <c:crosses val="autoZero"/>
        <c:crossBetween val="between"/>
      </c:valAx>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c:spPr>
    </c:plotArea>
    <c:plotVisOnly val="1"/>
    <c:dispBlanksAs val="gap"/>
    <c:showDLblsOverMax val="0"/>
  </c:chart>
  <c:spPr>
    <a:solidFill>
      <a:schemeClr val="lt1"/>
    </a:solidFill>
    <a:ln w="12700" cap="flat" cmpd="sng" algn="ctr">
      <a:solidFill>
        <a:schemeClr val="accent4"/>
      </a:solidFill>
      <a:prstDash val="solid"/>
      <a:miter lim="800000"/>
    </a:ln>
    <a:effectLst/>
  </c:spPr>
  <c:txPr>
    <a:bodyPr/>
    <a:lstStyle/>
    <a:p>
      <a:pPr>
        <a:defRPr>
          <a:solidFill>
            <a:schemeClr val="dk1"/>
          </a:solidFill>
          <a:latin typeface="+mn-lt"/>
          <a:ea typeface="+mn-ea"/>
          <a:cs typeface="+mn-cs"/>
        </a:defRPr>
      </a:pPr>
      <a:endParaRPr lang="fa-I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dk1"/>
                </a:solidFill>
                <a:latin typeface="+mn-lt"/>
                <a:ea typeface="+mn-ea"/>
                <a:cs typeface="+mn-cs"/>
              </a:defRPr>
            </a:pPr>
            <a:r>
              <a:rPr lang="fa-IR" sz="1600" b="1"/>
              <a:t> </a:t>
            </a:r>
            <a:r>
              <a:rPr lang="en-US" sz="1600" b="1"/>
              <a:t>manufacturing</a:t>
            </a:r>
            <a:endParaRPr lang="fa-IR" sz="1600" b="1"/>
          </a:p>
        </c:rich>
      </c:tx>
      <c:layout>
        <c:manualLayout>
          <c:xMode val="edge"/>
          <c:yMode val="edge"/>
          <c:x val="0.37686111111111109"/>
          <c:y val="0.19907407407407407"/>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dk1"/>
              </a:solidFill>
              <a:latin typeface="+mn-lt"/>
              <a:ea typeface="+mn-ea"/>
              <a:cs typeface="+mn-cs"/>
            </a:defRPr>
          </a:pPr>
          <a:endParaRPr lang="fa-IR"/>
        </a:p>
      </c:txPr>
    </c:title>
    <c:autoTitleDeleted val="0"/>
    <c:plotArea>
      <c:layout>
        <c:manualLayout>
          <c:layoutTarget val="inner"/>
          <c:xMode val="edge"/>
          <c:yMode val="edge"/>
          <c:x val="8.8678040244969378E-2"/>
          <c:y val="3.7453703703703718E-2"/>
          <c:w val="0.87202077865266847"/>
          <c:h val="0.81013487897346148"/>
        </c:manualLayout>
      </c:layout>
      <c:lineChart>
        <c:grouping val="standard"/>
        <c:varyColors val="0"/>
        <c:ser>
          <c:idx val="0"/>
          <c:order val="0"/>
          <c:tx>
            <c:strRef>
              <c:f>'سرمایه سرانه'!$E$2</c:f>
              <c:strCache>
                <c:ptCount val="1"/>
                <c:pt idx="0">
                  <c:v> موجودی سرمایه سرانه صنعت (ميليارد ريال)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'سرمایه سرانه'!$A$3:$A$44</c:f>
              <c:numCache>
                <c:formatCode>General</c:formatCode>
                <c:ptCount val="42"/>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pt idx="39">
                  <c:v>2013</c:v>
                </c:pt>
                <c:pt idx="40">
                  <c:v>2014</c:v>
                </c:pt>
                <c:pt idx="41">
                  <c:v>2015</c:v>
                </c:pt>
              </c:numCache>
            </c:numRef>
          </c:cat>
          <c:val>
            <c:numRef>
              <c:f>'سرمایه سرانه'!$E$3:$E$44</c:f>
              <c:numCache>
                <c:formatCode>General</c:formatCode>
                <c:ptCount val="42"/>
                <c:pt idx="0">
                  <c:v>8.6561291872253199E-2</c:v>
                </c:pt>
                <c:pt idx="1">
                  <c:v>0.11115160494662318</c:v>
                </c:pt>
                <c:pt idx="2">
                  <c:v>0.1307902412534486</c:v>
                </c:pt>
                <c:pt idx="3">
                  <c:v>0.15316965080146294</c:v>
                </c:pt>
                <c:pt idx="4">
                  <c:v>0.1651339978536881</c:v>
                </c:pt>
                <c:pt idx="5">
                  <c:v>0.17277606020487254</c:v>
                </c:pt>
                <c:pt idx="6">
                  <c:v>0.17389566725874439</c:v>
                </c:pt>
                <c:pt idx="7">
                  <c:v>0.17125086839252662</c:v>
                </c:pt>
                <c:pt idx="8">
                  <c:v>0.16337752454858231</c:v>
                </c:pt>
                <c:pt idx="9">
                  <c:v>0.16180105667124084</c:v>
                </c:pt>
                <c:pt idx="10">
                  <c:v>0.16503238741316323</c:v>
                </c:pt>
                <c:pt idx="11">
                  <c:v>0.15865476195256975</c:v>
                </c:pt>
                <c:pt idx="12">
                  <c:v>0.14022350487448434</c:v>
                </c:pt>
                <c:pt idx="13">
                  <c:v>0.12272761880580228</c:v>
                </c:pt>
                <c:pt idx="14">
                  <c:v>0.11059181432074527</c:v>
                </c:pt>
                <c:pt idx="15">
                  <c:v>0.10547120335889107</c:v>
                </c:pt>
                <c:pt idx="16">
                  <c:v>9.5566144744549303E-2</c:v>
                </c:pt>
                <c:pt idx="17">
                  <c:v>0.10055745559262504</c:v>
                </c:pt>
                <c:pt idx="18">
                  <c:v>0.10928180270918665</c:v>
                </c:pt>
                <c:pt idx="19">
                  <c:v>0.11096554495499378</c:v>
                </c:pt>
                <c:pt idx="20">
                  <c:v>0.10614854164434998</c:v>
                </c:pt>
                <c:pt idx="21">
                  <c:v>0.1009356485907205</c:v>
                </c:pt>
                <c:pt idx="22">
                  <c:v>9.6682332418926167E-2</c:v>
                </c:pt>
                <c:pt idx="23">
                  <c:v>9.8535213054320808E-2</c:v>
                </c:pt>
                <c:pt idx="24">
                  <c:v>0.107369265564407</c:v>
                </c:pt>
                <c:pt idx="25">
                  <c:v>0.11130206056538523</c:v>
                </c:pt>
                <c:pt idx="26">
                  <c:v>0.11621614149696428</c:v>
                </c:pt>
                <c:pt idx="27">
                  <c:v>0.12628464219715027</c:v>
                </c:pt>
                <c:pt idx="28">
                  <c:v>0.13655880150161964</c:v>
                </c:pt>
                <c:pt idx="29">
                  <c:v>0.14827695651727721</c:v>
                </c:pt>
                <c:pt idx="30">
                  <c:v>0.16147663687957664</c:v>
                </c:pt>
                <c:pt idx="31">
                  <c:v>0.16668458163379349</c:v>
                </c:pt>
                <c:pt idx="32">
                  <c:v>0.17485033241728745</c:v>
                </c:pt>
                <c:pt idx="33">
                  <c:v>0.18335357339943312</c:v>
                </c:pt>
                <c:pt idx="34">
                  <c:v>0.19955801518839197</c:v>
                </c:pt>
                <c:pt idx="35">
                  <c:v>0.20257758664480899</c:v>
                </c:pt>
                <c:pt idx="36">
                  <c:v>0.21420601994034186</c:v>
                </c:pt>
                <c:pt idx="37">
                  <c:v>0.230690864305787</c:v>
                </c:pt>
                <c:pt idx="38">
                  <c:v>0.22287661979658591</c:v>
                </c:pt>
                <c:pt idx="39">
                  <c:v>0.20512101532277641</c:v>
                </c:pt>
                <c:pt idx="40">
                  <c:v>0.2045178019045541</c:v>
                </c:pt>
                <c:pt idx="41">
                  <c:v>0.19485713939043678</c:v>
                </c:pt>
              </c:numCache>
            </c:numRef>
          </c:val>
          <c:smooth val="0"/>
          <c:extLst xmlns:c16r2="http://schemas.microsoft.com/office/drawing/2015/06/chart">
            <c:ext xmlns:c16="http://schemas.microsoft.com/office/drawing/2014/chart" uri="{C3380CC4-5D6E-409C-BE32-E72D297353CC}">
              <c16:uniqueId val="{00000000-B216-4FE0-A84C-8D6A4E54FDF1}"/>
            </c:ext>
          </c:extLst>
        </c:ser>
        <c:dLbls>
          <c:showLegendKey val="0"/>
          <c:showVal val="0"/>
          <c:showCatName val="0"/>
          <c:showSerName val="0"/>
          <c:showPercent val="0"/>
          <c:showBubbleSize val="0"/>
        </c:dLbls>
        <c:marker val="1"/>
        <c:smooth val="0"/>
        <c:axId val="352664896"/>
        <c:axId val="352665456"/>
      </c:lineChart>
      <c:catAx>
        <c:axId val="352664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fa-IR"/>
          </a:p>
        </c:txPr>
        <c:crossAx val="352665456"/>
        <c:crosses val="autoZero"/>
        <c:auto val="1"/>
        <c:lblAlgn val="ctr"/>
        <c:lblOffset val="100"/>
        <c:noMultiLvlLbl val="0"/>
      </c:catAx>
      <c:valAx>
        <c:axId val="352665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fa-IR"/>
          </a:p>
        </c:txPr>
        <c:crossAx val="352664896"/>
        <c:crosses val="autoZero"/>
        <c:crossBetween val="between"/>
      </c:valA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c:spPr>
    </c:plotArea>
    <c:plotVisOnly val="1"/>
    <c:dispBlanksAs val="gap"/>
    <c:showDLblsOverMax val="0"/>
  </c:chart>
  <c:spPr>
    <a:solidFill>
      <a:schemeClr val="lt1"/>
    </a:solidFill>
    <a:ln w="12700" cap="flat" cmpd="sng" algn="ctr">
      <a:solidFill>
        <a:schemeClr val="accent4"/>
      </a:solidFill>
      <a:prstDash val="solid"/>
      <a:miter lim="800000"/>
    </a:ln>
    <a:effectLst/>
  </c:spPr>
  <c:txPr>
    <a:bodyPr/>
    <a:lstStyle/>
    <a:p>
      <a:pPr>
        <a:defRPr>
          <a:solidFill>
            <a:schemeClr val="dk1"/>
          </a:solidFill>
          <a:latin typeface="+mn-lt"/>
          <a:ea typeface="+mn-ea"/>
          <a:cs typeface="+mn-cs"/>
        </a:defRPr>
      </a:pPr>
      <a:endParaRPr lang="fa-I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dk1"/>
                </a:solidFill>
                <a:latin typeface="+mn-lt"/>
                <a:ea typeface="+mn-ea"/>
                <a:cs typeface="+mn-cs"/>
              </a:defRPr>
            </a:pPr>
            <a:r>
              <a:rPr lang="fa-IR" sz="1800" b="1"/>
              <a:t> </a:t>
            </a:r>
            <a:r>
              <a:rPr lang="en-US" sz="1800" b="1"/>
              <a:t>Total</a:t>
            </a:r>
            <a:endParaRPr lang="fa-IR" sz="1800" b="1"/>
          </a:p>
        </c:rich>
      </c:tx>
      <c:layout>
        <c:manualLayout>
          <c:xMode val="edge"/>
          <c:yMode val="edge"/>
          <c:x val="0.50654155730533679"/>
          <c:y val="0.1111111111111111"/>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dk1"/>
              </a:solidFill>
              <a:latin typeface="+mn-lt"/>
              <a:ea typeface="+mn-ea"/>
              <a:cs typeface="+mn-cs"/>
            </a:defRPr>
          </a:pPr>
          <a:endParaRPr lang="fa-IR"/>
        </a:p>
      </c:txPr>
    </c:title>
    <c:autoTitleDeleted val="0"/>
    <c:plotArea>
      <c:layout>
        <c:manualLayout>
          <c:layoutTarget val="inner"/>
          <c:xMode val="edge"/>
          <c:yMode val="edge"/>
          <c:x val="8.8678040244969378E-2"/>
          <c:y val="3.7453703703703718E-2"/>
          <c:w val="0.87202077865266847"/>
          <c:h val="0.81013487897346148"/>
        </c:manualLayout>
      </c:layout>
      <c:lineChart>
        <c:grouping val="standard"/>
        <c:varyColors val="0"/>
        <c:ser>
          <c:idx val="0"/>
          <c:order val="0"/>
          <c:tx>
            <c:strRef>
              <c:f>'سرمایه سرانه'!$K$2</c:f>
              <c:strCache>
                <c:ptCount val="1"/>
                <c:pt idx="0">
                  <c:v> موجودی سرمایه  سرانه کل (ميليارد ريال)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'سرمایه سرانه'!$A$3:$A$44</c:f>
              <c:numCache>
                <c:formatCode>General</c:formatCode>
                <c:ptCount val="42"/>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pt idx="39">
                  <c:v>2013</c:v>
                </c:pt>
                <c:pt idx="40">
                  <c:v>2014</c:v>
                </c:pt>
                <c:pt idx="41">
                  <c:v>2015</c:v>
                </c:pt>
              </c:numCache>
            </c:numRef>
          </c:cat>
          <c:val>
            <c:numRef>
              <c:f>'سرمایه سرانه'!$K$3:$K$44</c:f>
              <c:numCache>
                <c:formatCode>General</c:formatCode>
                <c:ptCount val="42"/>
                <c:pt idx="0">
                  <c:v>0.18363694428550517</c:v>
                </c:pt>
                <c:pt idx="1">
                  <c:v>0.21316917154879025</c:v>
                </c:pt>
                <c:pt idx="2">
                  <c:v>0.24481215807405488</c:v>
                </c:pt>
                <c:pt idx="3">
                  <c:v>0.27341335090422025</c:v>
                </c:pt>
                <c:pt idx="4">
                  <c:v>0.29743507806447078</c:v>
                </c:pt>
                <c:pt idx="5">
                  <c:v>0.30311494853492649</c:v>
                </c:pt>
                <c:pt idx="6">
                  <c:v>0.31260062865805049</c:v>
                </c:pt>
                <c:pt idx="7">
                  <c:v>0.31608491300863661</c:v>
                </c:pt>
                <c:pt idx="8">
                  <c:v>0.31436266316115552</c:v>
                </c:pt>
                <c:pt idx="9">
                  <c:v>0.31857859066627553</c:v>
                </c:pt>
                <c:pt idx="10">
                  <c:v>0.32888794497543222</c:v>
                </c:pt>
                <c:pt idx="11">
                  <c:v>0.32552211029771511</c:v>
                </c:pt>
                <c:pt idx="12">
                  <c:v>0.31931346115754505</c:v>
                </c:pt>
                <c:pt idx="13">
                  <c:v>0.31351037620738537</c:v>
                </c:pt>
                <c:pt idx="14">
                  <c:v>0.30521631088618972</c:v>
                </c:pt>
                <c:pt idx="15">
                  <c:v>0.30089994726612729</c:v>
                </c:pt>
                <c:pt idx="16">
                  <c:v>0.28440765109941019</c:v>
                </c:pt>
                <c:pt idx="17">
                  <c:v>0.28411860622000418</c:v>
                </c:pt>
                <c:pt idx="18">
                  <c:v>0.29065085371795873</c:v>
                </c:pt>
                <c:pt idx="19">
                  <c:v>0.29410369189913377</c:v>
                </c:pt>
                <c:pt idx="20">
                  <c:v>0.29227759479135723</c:v>
                </c:pt>
                <c:pt idx="21">
                  <c:v>0.2875977650134886</c:v>
                </c:pt>
                <c:pt idx="22">
                  <c:v>0.28408884092944808</c:v>
                </c:pt>
                <c:pt idx="23">
                  <c:v>0.28427456519789218</c:v>
                </c:pt>
                <c:pt idx="24">
                  <c:v>0.28416683444317437</c:v>
                </c:pt>
                <c:pt idx="25">
                  <c:v>0.28105662092395645</c:v>
                </c:pt>
                <c:pt idx="26">
                  <c:v>0.27799562577680703</c:v>
                </c:pt>
                <c:pt idx="27">
                  <c:v>0.2830523857534481</c:v>
                </c:pt>
                <c:pt idx="28">
                  <c:v>0.28374547145037571</c:v>
                </c:pt>
                <c:pt idx="29">
                  <c:v>0.2890401017668115</c:v>
                </c:pt>
                <c:pt idx="30">
                  <c:v>0.29245311779583005</c:v>
                </c:pt>
                <c:pt idx="31">
                  <c:v>0.29727726677001626</c:v>
                </c:pt>
                <c:pt idx="32">
                  <c:v>0.29804861132172</c:v>
                </c:pt>
                <c:pt idx="33">
                  <c:v>0.31189141865194825</c:v>
                </c:pt>
                <c:pt idx="34">
                  <c:v>0.32824987393448107</c:v>
                </c:pt>
                <c:pt idx="35">
                  <c:v>0.34473259286802777</c:v>
                </c:pt>
                <c:pt idx="36">
                  <c:v>0.36141529688848101</c:v>
                </c:pt>
                <c:pt idx="37">
                  <c:v>0.37816190433639685</c:v>
                </c:pt>
                <c:pt idx="38">
                  <c:v>0.38487179963251306</c:v>
                </c:pt>
                <c:pt idx="39">
                  <c:v>0.37757113902662676</c:v>
                </c:pt>
                <c:pt idx="40">
                  <c:v>0.3843268368989512</c:v>
                </c:pt>
                <c:pt idx="41">
                  <c:v>0.37559226342317104</c:v>
                </c:pt>
              </c:numCache>
            </c:numRef>
          </c:val>
          <c:smooth val="0"/>
          <c:extLst xmlns:c16r2="http://schemas.microsoft.com/office/drawing/2015/06/chart">
            <c:ext xmlns:c16="http://schemas.microsoft.com/office/drawing/2014/chart" uri="{C3380CC4-5D6E-409C-BE32-E72D297353CC}">
              <c16:uniqueId val="{00000000-6A80-4F62-9621-96C729E34A55}"/>
            </c:ext>
          </c:extLst>
        </c:ser>
        <c:dLbls>
          <c:showLegendKey val="0"/>
          <c:showVal val="0"/>
          <c:showCatName val="0"/>
          <c:showSerName val="0"/>
          <c:showPercent val="0"/>
          <c:showBubbleSize val="0"/>
        </c:dLbls>
        <c:marker val="1"/>
        <c:smooth val="0"/>
        <c:axId val="353252528"/>
        <c:axId val="353253088"/>
      </c:lineChart>
      <c:catAx>
        <c:axId val="353252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fa-IR"/>
          </a:p>
        </c:txPr>
        <c:crossAx val="353253088"/>
        <c:crosses val="autoZero"/>
        <c:auto val="1"/>
        <c:lblAlgn val="ctr"/>
        <c:lblOffset val="100"/>
        <c:noMultiLvlLbl val="0"/>
      </c:catAx>
      <c:valAx>
        <c:axId val="353253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fa-IR"/>
          </a:p>
        </c:txPr>
        <c:crossAx val="353252528"/>
        <c:crosses val="autoZero"/>
        <c:crossBetween val="between"/>
      </c:valA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c:spPr>
    </c:plotArea>
    <c:plotVisOnly val="1"/>
    <c:dispBlanksAs val="gap"/>
    <c:showDLblsOverMax val="0"/>
  </c:chart>
  <c:spPr>
    <a:solidFill>
      <a:schemeClr val="lt1"/>
    </a:solidFill>
    <a:ln w="12700" cap="flat" cmpd="sng" algn="ctr">
      <a:solidFill>
        <a:schemeClr val="accent4"/>
      </a:solidFill>
      <a:prstDash val="solid"/>
      <a:miter lim="800000"/>
    </a:ln>
    <a:effectLst/>
  </c:spPr>
  <c:txPr>
    <a:bodyPr/>
    <a:lstStyle/>
    <a:p>
      <a:pPr>
        <a:defRPr>
          <a:solidFill>
            <a:schemeClr val="dk1"/>
          </a:solidFill>
          <a:latin typeface="+mn-lt"/>
          <a:ea typeface="+mn-ea"/>
          <a:cs typeface="+mn-cs"/>
        </a:defRPr>
      </a:pPr>
      <a:endParaRPr lang="fa-I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dirty="0" smtClean="0"/>
              <a:t>Agricultural</a:t>
            </a:r>
            <a:endParaRPr lang="en-US" dirty="0"/>
          </a:p>
        </c:rich>
      </c:tx>
      <c:layout>
        <c:manualLayout>
          <c:xMode val="edge"/>
          <c:yMode val="edge"/>
          <c:x val="0.34661111111111109"/>
          <c:y val="0.22685185185185186"/>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fa-IR"/>
        </a:p>
      </c:txPr>
    </c:title>
    <c:autoTitleDeleted val="0"/>
    <c:plotArea>
      <c:layout>
        <c:manualLayout>
          <c:layoutTarget val="inner"/>
          <c:xMode val="edge"/>
          <c:yMode val="edge"/>
          <c:x val="0.10183092738407699"/>
          <c:y val="4.6712962962962977E-2"/>
          <c:w val="0.8588678915135608"/>
          <c:h val="0.69497229512977532"/>
        </c:manualLayout>
      </c:layout>
      <c:lineChart>
        <c:grouping val="standard"/>
        <c:varyColors val="0"/>
        <c:ser>
          <c:idx val="0"/>
          <c:order val="0"/>
          <c:tx>
            <c:strRef>
              <c:f>کشاورزی!$B$2</c:f>
              <c:strCache>
                <c:ptCount val="1"/>
                <c:pt idx="0">
                  <c:v>Agricultural employment Index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کشاورزی!$A$3:$A$44</c:f>
              <c:numCache>
                <c:formatCode>General</c:formatCode>
                <c:ptCount val="42"/>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pt idx="39">
                  <c:v>2013</c:v>
                </c:pt>
                <c:pt idx="40">
                  <c:v>2014</c:v>
                </c:pt>
                <c:pt idx="41">
                  <c:v>2015</c:v>
                </c:pt>
              </c:numCache>
            </c:numRef>
          </c:cat>
          <c:val>
            <c:numRef>
              <c:f>کشاورزی!$B$3:$B$44</c:f>
              <c:numCache>
                <c:formatCode>0.0</c:formatCode>
                <c:ptCount val="42"/>
                <c:pt idx="0">
                  <c:v>100</c:v>
                </c:pt>
                <c:pt idx="1">
                  <c:v>97.491900892451781</c:v>
                </c:pt>
                <c:pt idx="2">
                  <c:v>95.251425721013916</c:v>
                </c:pt>
                <c:pt idx="3">
                  <c:v>95.345304854881817</c:v>
                </c:pt>
                <c:pt idx="4">
                  <c:v>95.739577828538046</c:v>
                </c:pt>
                <c:pt idx="5">
                  <c:v>96.842737028496444</c:v>
                </c:pt>
                <c:pt idx="6">
                  <c:v>97.488326961645853</c:v>
                </c:pt>
                <c:pt idx="7">
                  <c:v>97.808475131133349</c:v>
                </c:pt>
                <c:pt idx="8">
                  <c:v>98.98347182298815</c:v>
                </c:pt>
                <c:pt idx="9">
                  <c:v>99.704694222077691</c:v>
                </c:pt>
                <c:pt idx="10">
                  <c:v>100.67177628184822</c:v>
                </c:pt>
                <c:pt idx="11">
                  <c:v>101.32872296159327</c:v>
                </c:pt>
                <c:pt idx="12">
                  <c:v>101.58359879369226</c:v>
                </c:pt>
                <c:pt idx="13">
                  <c:v>101.69624340738561</c:v>
                </c:pt>
                <c:pt idx="14">
                  <c:v>101.66769057422033</c:v>
                </c:pt>
                <c:pt idx="15">
                  <c:v>101.84350607605511</c:v>
                </c:pt>
                <c:pt idx="16">
                  <c:v>102.22325540474186</c:v>
                </c:pt>
                <c:pt idx="17">
                  <c:v>102.51530167698209</c:v>
                </c:pt>
                <c:pt idx="18">
                  <c:v>103.0053621756196</c:v>
                </c:pt>
                <c:pt idx="19">
                  <c:v>103.51313588537596</c:v>
                </c:pt>
                <c:pt idx="20">
                  <c:v>104.24111016159117</c:v>
                </c:pt>
                <c:pt idx="21">
                  <c:v>106.18308699105387</c:v>
                </c:pt>
                <c:pt idx="22">
                  <c:v>106.88438807661977</c:v>
                </c:pt>
                <c:pt idx="23">
                  <c:v>107.69304723163755</c:v>
                </c:pt>
                <c:pt idx="24">
                  <c:v>109.68430162284217</c:v>
                </c:pt>
                <c:pt idx="25">
                  <c:v>110.89307097084335</c:v>
                </c:pt>
                <c:pt idx="26">
                  <c:v>112.55900305979205</c:v>
                </c:pt>
                <c:pt idx="27">
                  <c:v>113.18630162619779</c:v>
                </c:pt>
                <c:pt idx="28">
                  <c:v>115.09469872934565</c:v>
                </c:pt>
                <c:pt idx="29">
                  <c:v>115.98194862746021</c:v>
                </c:pt>
                <c:pt idx="30">
                  <c:v>116.7916648416624</c:v>
                </c:pt>
                <c:pt idx="31">
                  <c:v>117.12324339968151</c:v>
                </c:pt>
                <c:pt idx="32">
                  <c:v>117.37409225560039</c:v>
                </c:pt>
                <c:pt idx="33">
                  <c:v>119.57130730203416</c:v>
                </c:pt>
                <c:pt idx="34">
                  <c:v>113.54300635721783</c:v>
                </c:pt>
                <c:pt idx="35">
                  <c:v>113.44941009512482</c:v>
                </c:pt>
                <c:pt idx="36">
                  <c:v>105.43041601860008</c:v>
                </c:pt>
                <c:pt idx="37">
                  <c:v>121.29590396508469</c:v>
                </c:pt>
                <c:pt idx="38">
                  <c:v>127.29665632991929</c:v>
                </c:pt>
                <c:pt idx="39">
                  <c:v>124.59037225016354</c:v>
                </c:pt>
                <c:pt idx="40">
                  <c:v>121.36635872266955</c:v>
                </c:pt>
                <c:pt idx="41">
                  <c:v>126.11487566948128</c:v>
                </c:pt>
              </c:numCache>
            </c:numRef>
          </c:val>
          <c:smooth val="0"/>
          <c:extLst xmlns:c16r2="http://schemas.microsoft.com/office/drawing/2015/06/chart">
            <c:ext xmlns:c16="http://schemas.microsoft.com/office/drawing/2014/chart" uri="{C3380CC4-5D6E-409C-BE32-E72D297353CC}">
              <c16:uniqueId val="{00000000-D9E7-40CD-91E4-9F9BCF2B94C8}"/>
            </c:ext>
          </c:extLst>
        </c:ser>
        <c:ser>
          <c:idx val="1"/>
          <c:order val="1"/>
          <c:tx>
            <c:strRef>
              <c:f>کشاورزی!$C$2</c:f>
              <c:strCache>
                <c:ptCount val="1"/>
                <c:pt idx="0">
                  <c:v>Agricultural value added Index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کشاورزی!$A$3:$A$44</c:f>
              <c:numCache>
                <c:formatCode>General</c:formatCode>
                <c:ptCount val="42"/>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pt idx="39">
                  <c:v>2013</c:v>
                </c:pt>
                <c:pt idx="40">
                  <c:v>2014</c:v>
                </c:pt>
                <c:pt idx="41">
                  <c:v>2015</c:v>
                </c:pt>
              </c:numCache>
            </c:numRef>
          </c:cat>
          <c:val>
            <c:numRef>
              <c:f>کشاورزی!$C$3:$C$44</c:f>
              <c:numCache>
                <c:formatCode>0.0</c:formatCode>
                <c:ptCount val="42"/>
                <c:pt idx="0">
                  <c:v>100</c:v>
                </c:pt>
                <c:pt idx="1">
                  <c:v>109.84076843733884</c:v>
                </c:pt>
                <c:pt idx="2">
                  <c:v>122.71789582258896</c:v>
                </c:pt>
                <c:pt idx="3">
                  <c:v>117.91516245487365</c:v>
                </c:pt>
                <c:pt idx="4">
                  <c:v>125.80260443527591</c:v>
                </c:pt>
                <c:pt idx="5">
                  <c:v>133.43540484785973</c:v>
                </c:pt>
                <c:pt idx="6">
                  <c:v>138.35417741103663</c:v>
                </c:pt>
                <c:pt idx="7">
                  <c:v>140.91348633316144</c:v>
                </c:pt>
                <c:pt idx="8">
                  <c:v>150.94765342960287</c:v>
                </c:pt>
                <c:pt idx="9">
                  <c:v>157.82297576070138</c:v>
                </c:pt>
                <c:pt idx="10">
                  <c:v>169.40755544094895</c:v>
                </c:pt>
                <c:pt idx="11">
                  <c:v>182.7875193398659</c:v>
                </c:pt>
                <c:pt idx="12">
                  <c:v>191.47756575554408</c:v>
                </c:pt>
                <c:pt idx="13">
                  <c:v>196.23194945848374</c:v>
                </c:pt>
                <c:pt idx="14">
                  <c:v>194.97485817431667</c:v>
                </c:pt>
                <c:pt idx="15">
                  <c:v>203.42960288808663</c:v>
                </c:pt>
                <c:pt idx="16">
                  <c:v>225.86384734399175</c:v>
                </c:pt>
                <c:pt idx="17">
                  <c:v>238.55402269210933</c:v>
                </c:pt>
                <c:pt idx="18">
                  <c:v>263.09308922124808</c:v>
                </c:pt>
                <c:pt idx="19">
                  <c:v>265.62983496647757</c:v>
                </c:pt>
                <c:pt idx="20">
                  <c:v>271.23517276946882</c:v>
                </c:pt>
                <c:pt idx="21">
                  <c:v>281.29512635379064</c:v>
                </c:pt>
                <c:pt idx="22">
                  <c:v>290.54280556988135</c:v>
                </c:pt>
                <c:pt idx="23">
                  <c:v>293.39865910263023</c:v>
                </c:pt>
                <c:pt idx="24">
                  <c:v>324.40046415678182</c:v>
                </c:pt>
                <c:pt idx="25">
                  <c:v>300.70912841670963</c:v>
                </c:pt>
                <c:pt idx="26">
                  <c:v>311.15587931923676</c:v>
                </c:pt>
                <c:pt idx="27">
                  <c:v>304.11294481691596</c:v>
                </c:pt>
                <c:pt idx="28">
                  <c:v>345.34876224858175</c:v>
                </c:pt>
                <c:pt idx="29">
                  <c:v>362.44520371325427</c:v>
                </c:pt>
                <c:pt idx="30">
                  <c:v>363.58947911294479</c:v>
                </c:pt>
                <c:pt idx="31">
                  <c:v>404.59257349149044</c:v>
                </c:pt>
                <c:pt idx="32">
                  <c:v>427.40394533264566</c:v>
                </c:pt>
                <c:pt idx="33">
                  <c:v>439.75438370293966</c:v>
                </c:pt>
                <c:pt idx="34">
                  <c:v>338.5072846828262</c:v>
                </c:pt>
                <c:pt idx="35">
                  <c:v>371.0050283651367</c:v>
                </c:pt>
                <c:pt idx="36">
                  <c:v>389.27733367715314</c:v>
                </c:pt>
                <c:pt idx="37">
                  <c:v>388.91728984012377</c:v>
                </c:pt>
                <c:pt idx="38">
                  <c:v>403.30131511088194</c:v>
                </c:pt>
                <c:pt idx="39">
                  <c:v>422.09902011346054</c:v>
                </c:pt>
                <c:pt idx="40">
                  <c:v>438.08664259927798</c:v>
                </c:pt>
                <c:pt idx="41">
                  <c:v>460.86578133058282</c:v>
                </c:pt>
              </c:numCache>
            </c:numRef>
          </c:val>
          <c:smooth val="0"/>
          <c:extLst xmlns:c16r2="http://schemas.microsoft.com/office/drawing/2015/06/chart">
            <c:ext xmlns:c16="http://schemas.microsoft.com/office/drawing/2014/chart" uri="{C3380CC4-5D6E-409C-BE32-E72D297353CC}">
              <c16:uniqueId val="{00000001-D9E7-40CD-91E4-9F9BCF2B94C8}"/>
            </c:ext>
          </c:extLst>
        </c:ser>
        <c:dLbls>
          <c:showLegendKey val="0"/>
          <c:showVal val="0"/>
          <c:showCatName val="0"/>
          <c:showSerName val="0"/>
          <c:showPercent val="0"/>
          <c:showBubbleSize val="0"/>
        </c:dLbls>
        <c:marker val="1"/>
        <c:smooth val="0"/>
        <c:axId val="355362720"/>
        <c:axId val="355363280"/>
      </c:lineChart>
      <c:catAx>
        <c:axId val="355362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fa-IR"/>
          </a:p>
        </c:txPr>
        <c:crossAx val="355363280"/>
        <c:crosses val="autoZero"/>
        <c:auto val="1"/>
        <c:lblAlgn val="ctr"/>
        <c:lblOffset val="100"/>
        <c:noMultiLvlLbl val="0"/>
      </c:catAx>
      <c:valAx>
        <c:axId val="35536328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fa-IR"/>
          </a:p>
        </c:txPr>
        <c:crossAx val="355362720"/>
        <c:crosses val="autoZero"/>
        <c:crossBetween val="between"/>
      </c:valA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fa-IR"/>
        </a:p>
      </c:txPr>
    </c:legend>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a:solidFill>
            <a:schemeClr val="dk1"/>
          </a:solidFill>
          <a:latin typeface="+mn-lt"/>
          <a:ea typeface="+mn-ea"/>
          <a:cs typeface="+mn-cs"/>
        </a:defRPr>
      </a:pPr>
      <a:endParaRPr lang="fa-I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a:t>Manufacturing</a:t>
            </a:r>
          </a:p>
        </c:rich>
      </c:tx>
      <c:layout>
        <c:manualLayout>
          <c:xMode val="edge"/>
          <c:yMode val="edge"/>
          <c:x val="0.34154155730533681"/>
          <c:y val="0.25925925925925924"/>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fa-IR"/>
        </a:p>
      </c:txPr>
    </c:title>
    <c:autoTitleDeleted val="0"/>
    <c:plotArea>
      <c:layout>
        <c:manualLayout>
          <c:layoutTarget val="inner"/>
          <c:xMode val="edge"/>
          <c:yMode val="edge"/>
          <c:x val="0.1149838145231846"/>
          <c:y val="2.5428331875182269E-2"/>
          <c:w val="0.84571500437445324"/>
          <c:h val="0.71812044327792357"/>
        </c:manualLayout>
      </c:layout>
      <c:lineChart>
        <c:grouping val="standard"/>
        <c:varyColors val="0"/>
        <c:ser>
          <c:idx val="0"/>
          <c:order val="0"/>
          <c:tx>
            <c:strRef>
              <c:f>صنعت!$B$2</c:f>
              <c:strCache>
                <c:ptCount val="1"/>
                <c:pt idx="0">
                  <c:v>Manufacturing employment Index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صنعت!$A$3:$A$44</c:f>
              <c:numCache>
                <c:formatCode>General</c:formatCode>
                <c:ptCount val="42"/>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pt idx="39">
                  <c:v>2013</c:v>
                </c:pt>
                <c:pt idx="40">
                  <c:v>2014</c:v>
                </c:pt>
                <c:pt idx="41">
                  <c:v>2015</c:v>
                </c:pt>
              </c:numCache>
            </c:numRef>
          </c:cat>
          <c:val>
            <c:numRef>
              <c:f>صنعت!$B$3:$B$44</c:f>
              <c:numCache>
                <c:formatCode>0.0</c:formatCode>
                <c:ptCount val="42"/>
                <c:pt idx="0">
                  <c:v>100</c:v>
                </c:pt>
                <c:pt idx="1">
                  <c:v>100.84835197983632</c:v>
                </c:pt>
                <c:pt idx="2">
                  <c:v>111.68903534789318</c:v>
                </c:pt>
                <c:pt idx="3">
                  <c:v>110.39962106983761</c:v>
                </c:pt>
                <c:pt idx="4">
                  <c:v>108.83494361006558</c:v>
                </c:pt>
                <c:pt idx="5">
                  <c:v>104.5016211937823</c:v>
                </c:pt>
                <c:pt idx="6">
                  <c:v>102.7298240737901</c:v>
                </c:pt>
                <c:pt idx="7">
                  <c:v>101.76230178431702</c:v>
                </c:pt>
                <c:pt idx="8">
                  <c:v>101.13252156229315</c:v>
                </c:pt>
                <c:pt idx="9">
                  <c:v>99.824576712093673</c:v>
                </c:pt>
                <c:pt idx="10">
                  <c:v>98.691661549871952</c:v>
                </c:pt>
                <c:pt idx="11">
                  <c:v>97.066433611871972</c:v>
                </c:pt>
                <c:pt idx="12">
                  <c:v>96.945133358669665</c:v>
                </c:pt>
                <c:pt idx="13">
                  <c:v>104.28484632479926</c:v>
                </c:pt>
                <c:pt idx="14">
                  <c:v>110.23095940552349</c:v>
                </c:pt>
                <c:pt idx="15">
                  <c:v>115.48702407840817</c:v>
                </c:pt>
                <c:pt idx="16">
                  <c:v>128.36336068103964</c:v>
                </c:pt>
                <c:pt idx="17">
                  <c:v>135.48651049032642</c:v>
                </c:pt>
                <c:pt idx="18">
                  <c:v>138.42241761099629</c:v>
                </c:pt>
                <c:pt idx="19">
                  <c:v>141.2431156745223</c:v>
                </c:pt>
                <c:pt idx="20">
                  <c:v>148.37134434950403</c:v>
                </c:pt>
                <c:pt idx="21">
                  <c:v>156.66476489881106</c:v>
                </c:pt>
                <c:pt idx="22">
                  <c:v>168.79385117784167</c:v>
                </c:pt>
                <c:pt idx="23">
                  <c:v>177.16110626746647</c:v>
                </c:pt>
                <c:pt idx="24">
                  <c:v>182.06729512510847</c:v>
                </c:pt>
                <c:pt idx="25">
                  <c:v>191.62009644163979</c:v>
                </c:pt>
                <c:pt idx="26">
                  <c:v>199.95369851452261</c:v>
                </c:pt>
                <c:pt idx="27">
                  <c:v>203.92105832798802</c:v>
                </c:pt>
                <c:pt idx="28">
                  <c:v>209.14989179643234</c:v>
                </c:pt>
                <c:pt idx="29">
                  <c:v>210.92218114365906</c:v>
                </c:pt>
                <c:pt idx="30">
                  <c:v>214.06359561809941</c:v>
                </c:pt>
                <c:pt idx="31">
                  <c:v>225.41226693294715</c:v>
                </c:pt>
                <c:pt idx="32">
                  <c:v>230.18150982577734</c:v>
                </c:pt>
                <c:pt idx="33">
                  <c:v>230.93238166855929</c:v>
                </c:pt>
                <c:pt idx="34">
                  <c:v>222.38810087524121</c:v>
                </c:pt>
                <c:pt idx="35">
                  <c:v>228.55943963275132</c:v>
                </c:pt>
                <c:pt idx="36">
                  <c:v>226.61144122131006</c:v>
                </c:pt>
                <c:pt idx="37">
                  <c:v>219.85088512858351</c:v>
                </c:pt>
                <c:pt idx="38">
                  <c:v>225.95891817708727</c:v>
                </c:pt>
                <c:pt idx="39">
                  <c:v>241.75414295297114</c:v>
                </c:pt>
                <c:pt idx="40">
                  <c:v>239.56920309963485</c:v>
                </c:pt>
                <c:pt idx="41">
                  <c:v>246.91917778083337</c:v>
                </c:pt>
              </c:numCache>
            </c:numRef>
          </c:val>
          <c:smooth val="0"/>
          <c:extLst xmlns:c16r2="http://schemas.microsoft.com/office/drawing/2015/06/chart">
            <c:ext xmlns:c16="http://schemas.microsoft.com/office/drawing/2014/chart" uri="{C3380CC4-5D6E-409C-BE32-E72D297353CC}">
              <c16:uniqueId val="{00000000-B8CE-48CF-9FF1-EB4DAD2CC66D}"/>
            </c:ext>
          </c:extLst>
        </c:ser>
        <c:ser>
          <c:idx val="1"/>
          <c:order val="1"/>
          <c:tx>
            <c:strRef>
              <c:f>صنعت!$C$2</c:f>
              <c:strCache>
                <c:ptCount val="1"/>
                <c:pt idx="0">
                  <c:v>Manufacturing value added Index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صنعت!$A$3:$A$44</c:f>
              <c:numCache>
                <c:formatCode>General</c:formatCode>
                <c:ptCount val="42"/>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pt idx="39">
                  <c:v>2013</c:v>
                </c:pt>
                <c:pt idx="40">
                  <c:v>2014</c:v>
                </c:pt>
                <c:pt idx="41">
                  <c:v>2015</c:v>
                </c:pt>
              </c:numCache>
            </c:numRef>
          </c:cat>
          <c:val>
            <c:numRef>
              <c:f>صنعت!$C$3:$C$44</c:f>
              <c:numCache>
                <c:formatCode>0.0</c:formatCode>
                <c:ptCount val="42"/>
                <c:pt idx="0">
                  <c:v>100</c:v>
                </c:pt>
                <c:pt idx="1">
                  <c:v>108.19456861868575</c:v>
                </c:pt>
                <c:pt idx="2">
                  <c:v>140.68786320965577</c:v>
                </c:pt>
                <c:pt idx="3">
                  <c:v>147.68663388466697</c:v>
                </c:pt>
                <c:pt idx="4">
                  <c:v>132.25301743406348</c:v>
                </c:pt>
                <c:pt idx="5">
                  <c:v>115.20730889584266</c:v>
                </c:pt>
                <c:pt idx="6">
                  <c:v>129.38366115333037</c:v>
                </c:pt>
                <c:pt idx="7">
                  <c:v>139.77425122932499</c:v>
                </c:pt>
                <c:pt idx="8">
                  <c:v>133.66115333035316</c:v>
                </c:pt>
                <c:pt idx="9">
                  <c:v>149.56414841305318</c:v>
                </c:pt>
                <c:pt idx="10">
                  <c:v>167.93696915511848</c:v>
                </c:pt>
                <c:pt idx="11">
                  <c:v>164.39707197139026</c:v>
                </c:pt>
                <c:pt idx="12">
                  <c:v>153.9506034868127</c:v>
                </c:pt>
                <c:pt idx="13">
                  <c:v>171.0605721949039</c:v>
                </c:pt>
                <c:pt idx="14">
                  <c:v>174.5753240947698</c:v>
                </c:pt>
                <c:pt idx="15">
                  <c:v>180.77223960661601</c:v>
                </c:pt>
                <c:pt idx="16">
                  <c:v>231.61320965578903</c:v>
                </c:pt>
                <c:pt idx="17">
                  <c:v>280.6884219937416</c:v>
                </c:pt>
                <c:pt idx="18">
                  <c:v>278.1291908806437</c:v>
                </c:pt>
                <c:pt idx="19">
                  <c:v>263.56727760393386</c:v>
                </c:pt>
                <c:pt idx="20">
                  <c:v>272.33459991059459</c:v>
                </c:pt>
                <c:pt idx="21">
                  <c:v>272.30386678587394</c:v>
                </c:pt>
                <c:pt idx="22">
                  <c:v>322.29548502458647</c:v>
                </c:pt>
                <c:pt idx="23">
                  <c:v>359.97988377291017</c:v>
                </c:pt>
                <c:pt idx="24">
                  <c:v>349.15623603039785</c:v>
                </c:pt>
                <c:pt idx="25">
                  <c:v>384.66417076441661</c:v>
                </c:pt>
                <c:pt idx="26">
                  <c:v>430.59901654000896</c:v>
                </c:pt>
                <c:pt idx="27">
                  <c:v>489.53118015198925</c:v>
                </c:pt>
                <c:pt idx="28">
                  <c:v>550.93037550290569</c:v>
                </c:pt>
                <c:pt idx="29">
                  <c:v>608.79526151095217</c:v>
                </c:pt>
                <c:pt idx="30">
                  <c:v>633.7477648636567</c:v>
                </c:pt>
                <c:pt idx="31">
                  <c:v>700.33554984354055</c:v>
                </c:pt>
                <c:pt idx="32">
                  <c:v>755.84627849798835</c:v>
                </c:pt>
                <c:pt idx="33">
                  <c:v>770.48921546714348</c:v>
                </c:pt>
                <c:pt idx="34">
                  <c:v>794.4451274027715</c:v>
                </c:pt>
                <c:pt idx="35">
                  <c:v>858.76341081805981</c:v>
                </c:pt>
                <c:pt idx="36">
                  <c:v>948.8083929369692</c:v>
                </c:pt>
                <c:pt idx="37">
                  <c:v>1002.2063589628967</c:v>
                </c:pt>
                <c:pt idx="38">
                  <c:v>917.46591417076445</c:v>
                </c:pt>
                <c:pt idx="39">
                  <c:v>881.41484130531967</c:v>
                </c:pt>
                <c:pt idx="40">
                  <c:v>940.70183281180152</c:v>
                </c:pt>
                <c:pt idx="41">
                  <c:v>915.30230219043358</c:v>
                </c:pt>
              </c:numCache>
            </c:numRef>
          </c:val>
          <c:smooth val="0"/>
          <c:extLst xmlns:c16r2="http://schemas.microsoft.com/office/drawing/2015/06/chart">
            <c:ext xmlns:c16="http://schemas.microsoft.com/office/drawing/2014/chart" uri="{C3380CC4-5D6E-409C-BE32-E72D297353CC}">
              <c16:uniqueId val="{00000001-B8CE-48CF-9FF1-EB4DAD2CC66D}"/>
            </c:ext>
          </c:extLst>
        </c:ser>
        <c:dLbls>
          <c:showLegendKey val="0"/>
          <c:showVal val="0"/>
          <c:showCatName val="0"/>
          <c:showSerName val="0"/>
          <c:showPercent val="0"/>
          <c:showBubbleSize val="0"/>
        </c:dLbls>
        <c:marker val="1"/>
        <c:smooth val="0"/>
        <c:axId val="356344848"/>
        <c:axId val="356345408"/>
      </c:lineChart>
      <c:catAx>
        <c:axId val="356344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fa-IR"/>
          </a:p>
        </c:txPr>
        <c:crossAx val="356345408"/>
        <c:crosses val="autoZero"/>
        <c:auto val="1"/>
        <c:lblAlgn val="ctr"/>
        <c:lblOffset val="100"/>
        <c:noMultiLvlLbl val="0"/>
      </c:catAx>
      <c:valAx>
        <c:axId val="3563454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fa-IR"/>
          </a:p>
        </c:txPr>
        <c:crossAx val="356344848"/>
        <c:crosses val="autoZero"/>
        <c:crossBetween val="between"/>
      </c:valA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fa-IR"/>
        </a:p>
      </c:txPr>
    </c:legend>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a:solidFill>
            <a:schemeClr val="dk1"/>
          </a:solidFill>
          <a:latin typeface="+mn-lt"/>
          <a:ea typeface="+mn-ea"/>
          <a:cs typeface="+mn-cs"/>
        </a:defRPr>
      </a:pPr>
      <a:endParaRPr lang="fa-I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a:t>Constraction</a:t>
            </a:r>
          </a:p>
        </c:rich>
      </c:tx>
      <c:layout>
        <c:manualLayout>
          <c:xMode val="edge"/>
          <c:yMode val="edge"/>
          <c:x val="0.38954946297091841"/>
          <c:y val="0.17527389421198547"/>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fa-IR"/>
        </a:p>
      </c:txPr>
    </c:title>
    <c:autoTitleDeleted val="0"/>
    <c:plotArea>
      <c:layout>
        <c:manualLayout>
          <c:layoutTarget val="inner"/>
          <c:xMode val="edge"/>
          <c:yMode val="edge"/>
          <c:x val="8.1244617484229814E-2"/>
          <c:y val="3.3761090575594357E-2"/>
          <c:w val="0.87052278751575607"/>
          <c:h val="0.72087221599895113"/>
        </c:manualLayout>
      </c:layout>
      <c:lineChart>
        <c:grouping val="standard"/>
        <c:varyColors val="0"/>
        <c:ser>
          <c:idx val="0"/>
          <c:order val="0"/>
          <c:tx>
            <c:strRef>
              <c:f>ساختمان!$B$2</c:f>
              <c:strCache>
                <c:ptCount val="1"/>
                <c:pt idx="0">
                  <c:v>constructionemployment Index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ساختمان!$A$3:$A$44</c:f>
              <c:numCache>
                <c:formatCode>General</c:formatCode>
                <c:ptCount val="42"/>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pt idx="39">
                  <c:v>2013</c:v>
                </c:pt>
                <c:pt idx="40">
                  <c:v>2014</c:v>
                </c:pt>
                <c:pt idx="41">
                  <c:v>2015</c:v>
                </c:pt>
              </c:numCache>
            </c:numRef>
          </c:cat>
          <c:val>
            <c:numRef>
              <c:f>ساختمان!$B$3:$B$44</c:f>
              <c:numCache>
                <c:formatCode>0.0</c:formatCode>
                <c:ptCount val="42"/>
                <c:pt idx="0">
                  <c:v>100</c:v>
                </c:pt>
                <c:pt idx="1">
                  <c:v>106.31432651045229</c:v>
                </c:pt>
                <c:pt idx="2">
                  <c:v>132.4935241248819</c:v>
                </c:pt>
                <c:pt idx="3">
                  <c:v>132.91874115410508</c:v>
                </c:pt>
                <c:pt idx="4">
                  <c:v>132.99714530490826</c:v>
                </c:pt>
                <c:pt idx="5">
                  <c:v>132.79720672317794</c:v>
                </c:pt>
                <c:pt idx="6">
                  <c:v>133.16066555510585</c:v>
                </c:pt>
                <c:pt idx="7">
                  <c:v>133.21461917138433</c:v>
                </c:pt>
                <c:pt idx="8">
                  <c:v>133.56114125331354</c:v>
                </c:pt>
                <c:pt idx="9">
                  <c:v>134.52045201456451</c:v>
                </c:pt>
                <c:pt idx="10">
                  <c:v>134.84131367469161</c:v>
                </c:pt>
                <c:pt idx="11">
                  <c:v>134.53160671828016</c:v>
                </c:pt>
                <c:pt idx="12">
                  <c:v>134.44907200896822</c:v>
                </c:pt>
                <c:pt idx="13">
                  <c:v>134.49947097531114</c:v>
                </c:pt>
                <c:pt idx="14">
                  <c:v>134.36484936479408</c:v>
                </c:pt>
                <c:pt idx="15">
                  <c:v>134.87609311331542</c:v>
                </c:pt>
                <c:pt idx="16">
                  <c:v>139.49431176406307</c:v>
                </c:pt>
                <c:pt idx="17">
                  <c:v>152.97043439109342</c:v>
                </c:pt>
                <c:pt idx="18">
                  <c:v>157.52731671680235</c:v>
                </c:pt>
                <c:pt idx="19">
                  <c:v>166.07732137848518</c:v>
                </c:pt>
                <c:pt idx="20">
                  <c:v>170.22934677622135</c:v>
                </c:pt>
                <c:pt idx="21">
                  <c:v>177.43100824947223</c:v>
                </c:pt>
                <c:pt idx="22">
                  <c:v>183.96093629379436</c:v>
                </c:pt>
                <c:pt idx="23">
                  <c:v>187.41354876129438</c:v>
                </c:pt>
                <c:pt idx="24">
                  <c:v>188.89318885019298</c:v>
                </c:pt>
                <c:pt idx="25">
                  <c:v>206.15635863415412</c:v>
                </c:pt>
                <c:pt idx="26">
                  <c:v>219.72724201797172</c:v>
                </c:pt>
                <c:pt idx="27">
                  <c:v>233.22966082885208</c:v>
                </c:pt>
                <c:pt idx="28">
                  <c:v>261.94993849222874</c:v>
                </c:pt>
                <c:pt idx="29">
                  <c:v>272.65279339182541</c:v>
                </c:pt>
                <c:pt idx="30">
                  <c:v>281.52632146564565</c:v>
                </c:pt>
                <c:pt idx="31">
                  <c:v>284.74881259277373</c:v>
                </c:pt>
                <c:pt idx="32">
                  <c:v>293.26441555033148</c:v>
                </c:pt>
                <c:pt idx="33">
                  <c:v>329.44505996341798</c:v>
                </c:pt>
                <c:pt idx="34">
                  <c:v>371.58199454465239</c:v>
                </c:pt>
                <c:pt idx="35">
                  <c:v>362.17421757784274</c:v>
                </c:pt>
                <c:pt idx="36">
                  <c:v>381.62227340139714</c:v>
                </c:pt>
                <c:pt idx="37">
                  <c:v>432.12880562681278</c:v>
                </c:pt>
                <c:pt idx="38">
                  <c:v>353.7846379041041</c:v>
                </c:pt>
                <c:pt idx="39">
                  <c:v>367.91830590008283</c:v>
                </c:pt>
                <c:pt idx="40">
                  <c:v>356.92376874522165</c:v>
                </c:pt>
                <c:pt idx="41">
                  <c:v>339.66144705267396</c:v>
                </c:pt>
              </c:numCache>
            </c:numRef>
          </c:val>
          <c:smooth val="0"/>
          <c:extLst xmlns:c16r2="http://schemas.microsoft.com/office/drawing/2015/06/chart">
            <c:ext xmlns:c16="http://schemas.microsoft.com/office/drawing/2014/chart" uri="{C3380CC4-5D6E-409C-BE32-E72D297353CC}">
              <c16:uniqueId val="{00000000-A16F-4F44-B174-DE3F39221880}"/>
            </c:ext>
          </c:extLst>
        </c:ser>
        <c:ser>
          <c:idx val="1"/>
          <c:order val="1"/>
          <c:tx>
            <c:strRef>
              <c:f>ساختمان!$C$2</c:f>
              <c:strCache>
                <c:ptCount val="1"/>
                <c:pt idx="0">
                  <c:v>construction value added Index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ساختمان!$A$3:$A$44</c:f>
              <c:numCache>
                <c:formatCode>General</c:formatCode>
                <c:ptCount val="42"/>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pt idx="39">
                  <c:v>2013</c:v>
                </c:pt>
                <c:pt idx="40">
                  <c:v>2014</c:v>
                </c:pt>
                <c:pt idx="41">
                  <c:v>2015</c:v>
                </c:pt>
              </c:numCache>
            </c:numRef>
          </c:cat>
          <c:val>
            <c:numRef>
              <c:f>ساختمان!$C$3:$C$44</c:f>
              <c:numCache>
                <c:formatCode>0.0</c:formatCode>
                <c:ptCount val="42"/>
                <c:pt idx="0">
                  <c:v>100</c:v>
                </c:pt>
                <c:pt idx="1">
                  <c:v>111.62572693342592</c:v>
                </c:pt>
                <c:pt idx="2">
                  <c:v>191.2577033243642</c:v>
                </c:pt>
                <c:pt idx="3">
                  <c:v>155.44657581807135</c:v>
                </c:pt>
                <c:pt idx="4">
                  <c:v>193.79741341897406</c:v>
                </c:pt>
                <c:pt idx="5">
                  <c:v>148.99401093655064</c:v>
                </c:pt>
                <c:pt idx="6">
                  <c:v>145.69915805919624</c:v>
                </c:pt>
                <c:pt idx="7">
                  <c:v>118.08523565662703</c:v>
                </c:pt>
                <c:pt idx="8">
                  <c:v>131.43997916847496</c:v>
                </c:pt>
                <c:pt idx="9">
                  <c:v>161.15614963978823</c:v>
                </c:pt>
                <c:pt idx="10">
                  <c:v>130.35847582675115</c:v>
                </c:pt>
                <c:pt idx="11">
                  <c:v>120.06423053554379</c:v>
                </c:pt>
                <c:pt idx="12">
                  <c:v>136.36489888030553</c:v>
                </c:pt>
                <c:pt idx="13">
                  <c:v>128.73882475479559</c:v>
                </c:pt>
                <c:pt idx="14">
                  <c:v>84.562103984029164</c:v>
                </c:pt>
                <c:pt idx="15">
                  <c:v>84.166305008245814</c:v>
                </c:pt>
                <c:pt idx="16">
                  <c:v>86.714694904956175</c:v>
                </c:pt>
                <c:pt idx="17">
                  <c:v>112.14477909903655</c:v>
                </c:pt>
                <c:pt idx="18">
                  <c:v>118.39944449266557</c:v>
                </c:pt>
                <c:pt idx="19">
                  <c:v>118.57824841593612</c:v>
                </c:pt>
                <c:pt idx="20">
                  <c:v>116.94297370019964</c:v>
                </c:pt>
                <c:pt idx="21">
                  <c:v>109.47140005207881</c:v>
                </c:pt>
                <c:pt idx="22">
                  <c:v>131.00425310302924</c:v>
                </c:pt>
                <c:pt idx="23">
                  <c:v>122.62477215519488</c:v>
                </c:pt>
                <c:pt idx="24">
                  <c:v>113.33564794722682</c:v>
                </c:pt>
                <c:pt idx="25">
                  <c:v>127.50629285652286</c:v>
                </c:pt>
                <c:pt idx="26">
                  <c:v>138.76052426004688</c:v>
                </c:pt>
                <c:pt idx="27">
                  <c:v>158.23105633191562</c:v>
                </c:pt>
                <c:pt idx="28">
                  <c:v>187.99062581373144</c:v>
                </c:pt>
                <c:pt idx="29">
                  <c:v>185.97691172641265</c:v>
                </c:pt>
                <c:pt idx="30">
                  <c:v>186.45777276278102</c:v>
                </c:pt>
                <c:pt idx="31">
                  <c:v>191.5168822150855</c:v>
                </c:pt>
                <c:pt idx="32">
                  <c:v>185.20631889592917</c:v>
                </c:pt>
                <c:pt idx="33">
                  <c:v>227.83508376009024</c:v>
                </c:pt>
                <c:pt idx="34">
                  <c:v>257.72328790903572</c:v>
                </c:pt>
                <c:pt idx="35">
                  <c:v>249.57191216040275</c:v>
                </c:pt>
                <c:pt idx="36">
                  <c:v>252.13123860775974</c:v>
                </c:pt>
                <c:pt idx="37">
                  <c:v>258.43381650898357</c:v>
                </c:pt>
                <c:pt idx="38">
                  <c:v>249.06015102855656</c:v>
                </c:pt>
                <c:pt idx="39">
                  <c:v>241.40786390070309</c:v>
                </c:pt>
                <c:pt idx="40">
                  <c:v>240.49474871972919</c:v>
                </c:pt>
                <c:pt idx="41">
                  <c:v>208.74924051731622</c:v>
                </c:pt>
              </c:numCache>
            </c:numRef>
          </c:val>
          <c:smooth val="0"/>
          <c:extLst xmlns:c16r2="http://schemas.microsoft.com/office/drawing/2015/06/chart">
            <c:ext xmlns:c16="http://schemas.microsoft.com/office/drawing/2014/chart" uri="{C3380CC4-5D6E-409C-BE32-E72D297353CC}">
              <c16:uniqueId val="{00000001-A16F-4F44-B174-DE3F39221880}"/>
            </c:ext>
          </c:extLst>
        </c:ser>
        <c:dLbls>
          <c:showLegendKey val="0"/>
          <c:showVal val="0"/>
          <c:showCatName val="0"/>
          <c:showSerName val="0"/>
          <c:showPercent val="0"/>
          <c:showBubbleSize val="0"/>
        </c:dLbls>
        <c:marker val="1"/>
        <c:smooth val="0"/>
        <c:axId val="353120352"/>
        <c:axId val="353120912"/>
      </c:lineChart>
      <c:catAx>
        <c:axId val="353120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fa-IR"/>
          </a:p>
        </c:txPr>
        <c:crossAx val="353120912"/>
        <c:crosses val="autoZero"/>
        <c:auto val="1"/>
        <c:lblAlgn val="ctr"/>
        <c:lblOffset val="100"/>
        <c:noMultiLvlLbl val="0"/>
      </c:catAx>
      <c:valAx>
        <c:axId val="35312091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fa-IR"/>
          </a:p>
        </c:txPr>
        <c:crossAx val="353120352"/>
        <c:crosses val="autoZero"/>
        <c:crossBetween val="between"/>
      </c:valA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fa-IR"/>
        </a:p>
      </c:txPr>
    </c:legend>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a:solidFill>
            <a:schemeClr val="dk1"/>
          </a:solidFill>
          <a:latin typeface="+mn-lt"/>
          <a:ea typeface="+mn-ea"/>
          <a:cs typeface="+mn-cs"/>
        </a:defRPr>
      </a:pPr>
      <a:endParaRPr lang="fa-I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a:t>Sevices sector</a:t>
            </a:r>
          </a:p>
        </c:rich>
      </c:tx>
      <c:layout>
        <c:manualLayout>
          <c:xMode val="edge"/>
          <c:yMode val="edge"/>
          <c:x val="0.35115966754155731"/>
          <c:y val="0.18518518518518517"/>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fa-IR"/>
        </a:p>
      </c:txPr>
    </c:title>
    <c:autoTitleDeleted val="0"/>
    <c:plotArea>
      <c:layout>
        <c:manualLayout>
          <c:layoutTarget val="inner"/>
          <c:xMode val="edge"/>
          <c:yMode val="edge"/>
          <c:x val="0.10183092738407699"/>
          <c:y val="6.0601851851851872E-2"/>
          <c:w val="0.8588678915135608"/>
          <c:h val="0.68108340624088659"/>
        </c:manualLayout>
      </c:layout>
      <c:lineChart>
        <c:grouping val="standard"/>
        <c:varyColors val="0"/>
        <c:ser>
          <c:idx val="0"/>
          <c:order val="0"/>
          <c:tx>
            <c:strRef>
              <c:f>خدمات!$B$2</c:f>
              <c:strCache>
                <c:ptCount val="1"/>
                <c:pt idx="0">
                  <c:v>Sevices employment Index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خدمات!$A$3:$A$44</c:f>
              <c:numCache>
                <c:formatCode>General</c:formatCode>
                <c:ptCount val="42"/>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pt idx="39">
                  <c:v>2013</c:v>
                </c:pt>
                <c:pt idx="40">
                  <c:v>2014</c:v>
                </c:pt>
                <c:pt idx="41">
                  <c:v>2015</c:v>
                </c:pt>
              </c:numCache>
            </c:numRef>
          </c:cat>
          <c:val>
            <c:numRef>
              <c:f>خدمات!$B$3:$B$44</c:f>
              <c:numCache>
                <c:formatCode>0.0</c:formatCode>
                <c:ptCount val="42"/>
                <c:pt idx="0">
                  <c:v>100</c:v>
                </c:pt>
                <c:pt idx="1">
                  <c:v>105.64534131800653</c:v>
                </c:pt>
                <c:pt idx="2">
                  <c:v>114.01815347569952</c:v>
                </c:pt>
                <c:pt idx="3">
                  <c:v>123.5098021986305</c:v>
                </c:pt>
                <c:pt idx="4">
                  <c:v>131.28439176681673</c:v>
                </c:pt>
                <c:pt idx="5">
                  <c:v>146.13287627950001</c:v>
                </c:pt>
                <c:pt idx="6">
                  <c:v>152.20080670386938</c:v>
                </c:pt>
                <c:pt idx="7">
                  <c:v>160.94296425410482</c:v>
                </c:pt>
                <c:pt idx="8">
                  <c:v>171.17426812462199</c:v>
                </c:pt>
                <c:pt idx="9">
                  <c:v>185.37111634613331</c:v>
                </c:pt>
                <c:pt idx="10">
                  <c:v>189.65076884230291</c:v>
                </c:pt>
                <c:pt idx="11">
                  <c:v>201.01033690289066</c:v>
                </c:pt>
                <c:pt idx="12">
                  <c:v>205.63108305597405</c:v>
                </c:pt>
                <c:pt idx="13">
                  <c:v>213.77693138164503</c:v>
                </c:pt>
                <c:pt idx="14">
                  <c:v>220.03724870755832</c:v>
                </c:pt>
                <c:pt idx="15">
                  <c:v>227.57847506298887</c:v>
                </c:pt>
                <c:pt idx="16">
                  <c:v>242.1573485458147</c:v>
                </c:pt>
                <c:pt idx="17">
                  <c:v>255.12765817905068</c:v>
                </c:pt>
                <c:pt idx="18">
                  <c:v>257.37803974129059</c:v>
                </c:pt>
                <c:pt idx="19">
                  <c:v>257.49630109749245</c:v>
                </c:pt>
                <c:pt idx="20">
                  <c:v>261.48187132504017</c:v>
                </c:pt>
                <c:pt idx="21">
                  <c:v>266.38755347386802</c:v>
                </c:pt>
                <c:pt idx="22">
                  <c:v>275.99885704379955</c:v>
                </c:pt>
                <c:pt idx="23">
                  <c:v>283.77029676385399</c:v>
                </c:pt>
                <c:pt idx="24">
                  <c:v>293.9769168440219</c:v>
                </c:pt>
                <c:pt idx="25">
                  <c:v>304.49658311499053</c:v>
                </c:pt>
                <c:pt idx="26">
                  <c:v>319.62572101248514</c:v>
                </c:pt>
                <c:pt idx="27">
                  <c:v>329.71481574379618</c:v>
                </c:pt>
                <c:pt idx="28">
                  <c:v>344.72661627672278</c:v>
                </c:pt>
                <c:pt idx="29">
                  <c:v>359.35188941805319</c:v>
                </c:pt>
                <c:pt idx="30">
                  <c:v>380.48110872963457</c:v>
                </c:pt>
                <c:pt idx="31">
                  <c:v>396.60556660898749</c:v>
                </c:pt>
                <c:pt idx="32">
                  <c:v>421.53844294679175</c:v>
                </c:pt>
                <c:pt idx="33">
                  <c:v>404.91802139543518</c:v>
                </c:pt>
                <c:pt idx="34">
                  <c:v>402.65653482591404</c:v>
                </c:pt>
                <c:pt idx="35">
                  <c:v>402.89512639016874</c:v>
                </c:pt>
                <c:pt idx="36">
                  <c:v>406.02482967295464</c:v>
                </c:pt>
                <c:pt idx="37">
                  <c:v>371.06207670018608</c:v>
                </c:pt>
                <c:pt idx="38">
                  <c:v>393.97561648896215</c:v>
                </c:pt>
                <c:pt idx="39">
                  <c:v>409.80957227052272</c:v>
                </c:pt>
                <c:pt idx="40">
                  <c:v>417.22858445961668</c:v>
                </c:pt>
                <c:pt idx="41">
                  <c:v>444.11747635092291</c:v>
                </c:pt>
              </c:numCache>
            </c:numRef>
          </c:val>
          <c:smooth val="0"/>
          <c:extLst xmlns:c16r2="http://schemas.microsoft.com/office/drawing/2015/06/chart">
            <c:ext xmlns:c16="http://schemas.microsoft.com/office/drawing/2014/chart" uri="{C3380CC4-5D6E-409C-BE32-E72D297353CC}">
              <c16:uniqueId val="{00000000-E027-4B6C-8A68-88B9E2E6B3B6}"/>
            </c:ext>
          </c:extLst>
        </c:ser>
        <c:ser>
          <c:idx val="1"/>
          <c:order val="1"/>
          <c:tx>
            <c:strRef>
              <c:f>خدمات!$C$2</c:f>
              <c:strCache>
                <c:ptCount val="1"/>
                <c:pt idx="0">
                  <c:v>Sevices value added Index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خدمات!$A$3:$A$44</c:f>
              <c:numCache>
                <c:formatCode>General</c:formatCode>
                <c:ptCount val="42"/>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pt idx="39">
                  <c:v>2013</c:v>
                </c:pt>
                <c:pt idx="40">
                  <c:v>2014</c:v>
                </c:pt>
                <c:pt idx="41">
                  <c:v>2015</c:v>
                </c:pt>
              </c:numCache>
            </c:numRef>
          </c:cat>
          <c:val>
            <c:numRef>
              <c:f>خدمات!$C$3:$C$44</c:f>
              <c:numCache>
                <c:formatCode>0.0</c:formatCode>
                <c:ptCount val="42"/>
                <c:pt idx="0">
                  <c:v>100</c:v>
                </c:pt>
                <c:pt idx="1">
                  <c:v>118.17398173427387</c:v>
                </c:pt>
                <c:pt idx="2">
                  <c:v>133.61392519090316</c:v>
                </c:pt>
                <c:pt idx="3">
                  <c:v>140.448466538243</c:v>
                </c:pt>
                <c:pt idx="4">
                  <c:v>143.24126557367961</c:v>
                </c:pt>
                <c:pt idx="5">
                  <c:v>142.32853361420237</c:v>
                </c:pt>
                <c:pt idx="6">
                  <c:v>140.79798217775129</c:v>
                </c:pt>
                <c:pt idx="7">
                  <c:v>125.33974527765844</c:v>
                </c:pt>
                <c:pt idx="8">
                  <c:v>122.50426154080685</c:v>
                </c:pt>
                <c:pt idx="9">
                  <c:v>132.68788890890698</c:v>
                </c:pt>
                <c:pt idx="10">
                  <c:v>130.85438696176394</c:v>
                </c:pt>
                <c:pt idx="11">
                  <c:v>133.61198497720247</c:v>
                </c:pt>
                <c:pt idx="12">
                  <c:v>114.61978740801308</c:v>
                </c:pt>
                <c:pt idx="13">
                  <c:v>105.64269578835039</c:v>
                </c:pt>
                <c:pt idx="14">
                  <c:v>95.936638164003497</c:v>
                </c:pt>
                <c:pt idx="15">
                  <c:v>102.35929986002743</c:v>
                </c:pt>
                <c:pt idx="16">
                  <c:v>113.21063791454745</c:v>
                </c:pt>
                <c:pt idx="17">
                  <c:v>124.99216985185082</c:v>
                </c:pt>
                <c:pt idx="18">
                  <c:v>130.15701872306221</c:v>
                </c:pt>
                <c:pt idx="19">
                  <c:v>130.83858807877266</c:v>
                </c:pt>
                <c:pt idx="20">
                  <c:v>133.87807142758152</c:v>
                </c:pt>
                <c:pt idx="21">
                  <c:v>138.02902005349446</c:v>
                </c:pt>
                <c:pt idx="22">
                  <c:v>146.04736893163519</c:v>
                </c:pt>
                <c:pt idx="23">
                  <c:v>152.65462810260959</c:v>
                </c:pt>
                <c:pt idx="24">
                  <c:v>157.90844963066647</c:v>
                </c:pt>
                <c:pt idx="25">
                  <c:v>162.84740219244151</c:v>
                </c:pt>
                <c:pt idx="26">
                  <c:v>167.66439846445945</c:v>
                </c:pt>
                <c:pt idx="27">
                  <c:v>176.24845822304144</c:v>
                </c:pt>
                <c:pt idx="28">
                  <c:v>188.68827695164708</c:v>
                </c:pt>
                <c:pt idx="29">
                  <c:v>202.94080962345996</c:v>
                </c:pt>
                <c:pt idx="30">
                  <c:v>218.18312845600568</c:v>
                </c:pt>
                <c:pt idx="31">
                  <c:v>236.5696190251812</c:v>
                </c:pt>
                <c:pt idx="32">
                  <c:v>257.6062474881162</c:v>
                </c:pt>
                <c:pt idx="33">
                  <c:v>286.05998032068959</c:v>
                </c:pt>
                <c:pt idx="34">
                  <c:v>287.270091605804</c:v>
                </c:pt>
                <c:pt idx="35">
                  <c:v>294.86561248388927</c:v>
                </c:pt>
                <c:pt idx="36">
                  <c:v>314.48153332317037</c:v>
                </c:pt>
                <c:pt idx="37">
                  <c:v>332.61449339634413</c:v>
                </c:pt>
                <c:pt idx="38">
                  <c:v>336.32809013678508</c:v>
                </c:pt>
                <c:pt idx="39">
                  <c:v>331.41150546724504</c:v>
                </c:pt>
                <c:pt idx="40">
                  <c:v>339.40989786160731</c:v>
                </c:pt>
                <c:pt idx="41">
                  <c:v>331.94478706154638</c:v>
                </c:pt>
              </c:numCache>
            </c:numRef>
          </c:val>
          <c:smooth val="0"/>
          <c:extLst xmlns:c16r2="http://schemas.microsoft.com/office/drawing/2015/06/chart">
            <c:ext xmlns:c16="http://schemas.microsoft.com/office/drawing/2014/chart" uri="{C3380CC4-5D6E-409C-BE32-E72D297353CC}">
              <c16:uniqueId val="{00000001-E027-4B6C-8A68-88B9E2E6B3B6}"/>
            </c:ext>
          </c:extLst>
        </c:ser>
        <c:dLbls>
          <c:showLegendKey val="0"/>
          <c:showVal val="0"/>
          <c:showCatName val="0"/>
          <c:showSerName val="0"/>
          <c:showPercent val="0"/>
          <c:showBubbleSize val="0"/>
        </c:dLbls>
        <c:marker val="1"/>
        <c:smooth val="0"/>
        <c:axId val="353123712"/>
        <c:axId val="356875152"/>
      </c:lineChart>
      <c:catAx>
        <c:axId val="35312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fa-IR"/>
          </a:p>
        </c:txPr>
        <c:crossAx val="356875152"/>
        <c:crosses val="autoZero"/>
        <c:auto val="1"/>
        <c:lblAlgn val="ctr"/>
        <c:lblOffset val="100"/>
        <c:noMultiLvlLbl val="0"/>
      </c:catAx>
      <c:valAx>
        <c:axId val="35687515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fa-IR"/>
          </a:p>
        </c:txPr>
        <c:crossAx val="353123712"/>
        <c:crosses val="autoZero"/>
        <c:crossBetween val="between"/>
      </c:valAx>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fa-IR"/>
        </a:p>
      </c:txPr>
    </c:legend>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a:solidFill>
            <a:schemeClr val="dk1"/>
          </a:solidFill>
          <a:latin typeface="+mn-lt"/>
          <a:ea typeface="+mn-ea"/>
          <a:cs typeface="+mn-cs"/>
        </a:defRPr>
      </a:pPr>
      <a:endParaRPr lang="fa-I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dk1"/>
                </a:solidFill>
                <a:latin typeface="+mn-lt"/>
                <a:ea typeface="+mn-ea"/>
                <a:cs typeface="+mn-cs"/>
              </a:defRPr>
            </a:pPr>
            <a:r>
              <a:rPr lang="en-US" sz="2400"/>
              <a:t>Manufacturing</a:t>
            </a:r>
          </a:p>
        </c:rich>
      </c:tx>
      <c:layout>
        <c:manualLayout>
          <c:xMode val="edge"/>
          <c:yMode val="edge"/>
          <c:x val="0.43591841103675033"/>
          <c:y val="0.18904319264819741"/>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dk1"/>
              </a:solidFill>
              <a:latin typeface="+mn-lt"/>
              <a:ea typeface="+mn-ea"/>
              <a:cs typeface="+mn-cs"/>
            </a:defRPr>
          </a:pPr>
          <a:endParaRPr lang="fa-IR"/>
        </a:p>
      </c:txPr>
    </c:title>
    <c:autoTitleDeleted val="0"/>
    <c:plotArea>
      <c:layout>
        <c:manualLayout>
          <c:layoutTarget val="inner"/>
          <c:xMode val="edge"/>
          <c:yMode val="edge"/>
          <c:x val="4.9805257918227847E-2"/>
          <c:y val="1.6446757760393185E-2"/>
          <c:w val="0.93521128180553159"/>
          <c:h val="0.85105574186114907"/>
        </c:manualLayout>
      </c:layout>
      <c:lineChart>
        <c:grouping val="standard"/>
        <c:varyColors val="0"/>
        <c:ser>
          <c:idx val="0"/>
          <c:order val="0"/>
          <c:tx>
            <c:strRef>
              <c:f>صنعت!$B$2</c:f>
              <c:strCache>
                <c:ptCount val="1"/>
                <c:pt idx="0">
                  <c:v>Manufacturing employment Index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صنعت!$A$3:$A$44</c:f>
              <c:numCache>
                <c:formatCode>General</c:formatCode>
                <c:ptCount val="42"/>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pt idx="39">
                  <c:v>2013</c:v>
                </c:pt>
                <c:pt idx="40">
                  <c:v>2014</c:v>
                </c:pt>
                <c:pt idx="41">
                  <c:v>2015</c:v>
                </c:pt>
              </c:numCache>
            </c:numRef>
          </c:cat>
          <c:val>
            <c:numRef>
              <c:f>صنعت!$B$3:$B$44</c:f>
              <c:numCache>
                <c:formatCode>0.0</c:formatCode>
                <c:ptCount val="42"/>
                <c:pt idx="0">
                  <c:v>100</c:v>
                </c:pt>
                <c:pt idx="1">
                  <c:v>100.84835197983632</c:v>
                </c:pt>
                <c:pt idx="2">
                  <c:v>111.68903534789318</c:v>
                </c:pt>
                <c:pt idx="3">
                  <c:v>110.39962106983761</c:v>
                </c:pt>
                <c:pt idx="4">
                  <c:v>108.83494361006558</c:v>
                </c:pt>
                <c:pt idx="5">
                  <c:v>104.5016211937823</c:v>
                </c:pt>
                <c:pt idx="6">
                  <c:v>102.7298240737901</c:v>
                </c:pt>
                <c:pt idx="7">
                  <c:v>101.76230178431702</c:v>
                </c:pt>
                <c:pt idx="8">
                  <c:v>101.13252156229315</c:v>
                </c:pt>
                <c:pt idx="9">
                  <c:v>99.824576712093673</c:v>
                </c:pt>
                <c:pt idx="10">
                  <c:v>98.691661549871952</c:v>
                </c:pt>
                <c:pt idx="11">
                  <c:v>97.066433611871972</c:v>
                </c:pt>
                <c:pt idx="12">
                  <c:v>96.945133358669665</c:v>
                </c:pt>
                <c:pt idx="13">
                  <c:v>104.28484632479926</c:v>
                </c:pt>
                <c:pt idx="14">
                  <c:v>110.23095940552349</c:v>
                </c:pt>
                <c:pt idx="15">
                  <c:v>115.48702407840817</c:v>
                </c:pt>
                <c:pt idx="16">
                  <c:v>128.36336068103964</c:v>
                </c:pt>
                <c:pt idx="17">
                  <c:v>135.48651049032642</c:v>
                </c:pt>
                <c:pt idx="18">
                  <c:v>138.42241761099629</c:v>
                </c:pt>
                <c:pt idx="19">
                  <c:v>141.2431156745223</c:v>
                </c:pt>
                <c:pt idx="20">
                  <c:v>148.37134434950403</c:v>
                </c:pt>
                <c:pt idx="21">
                  <c:v>156.66476489881106</c:v>
                </c:pt>
                <c:pt idx="22">
                  <c:v>168.79385117784167</c:v>
                </c:pt>
                <c:pt idx="23">
                  <c:v>177.16110626746647</c:v>
                </c:pt>
                <c:pt idx="24">
                  <c:v>182.06729512510847</c:v>
                </c:pt>
                <c:pt idx="25">
                  <c:v>191.62009644163979</c:v>
                </c:pt>
                <c:pt idx="26">
                  <c:v>199.95369851452261</c:v>
                </c:pt>
                <c:pt idx="27">
                  <c:v>203.92105832798802</c:v>
                </c:pt>
                <c:pt idx="28">
                  <c:v>209.14989179643234</c:v>
                </c:pt>
                <c:pt idx="29">
                  <c:v>210.92218114365906</c:v>
                </c:pt>
                <c:pt idx="30">
                  <c:v>214.06359561809941</c:v>
                </c:pt>
                <c:pt idx="31">
                  <c:v>225.41226693294715</c:v>
                </c:pt>
                <c:pt idx="32">
                  <c:v>230.18150982577734</c:v>
                </c:pt>
                <c:pt idx="33">
                  <c:v>230.93238166855929</c:v>
                </c:pt>
                <c:pt idx="34">
                  <c:v>222.38810087524121</c:v>
                </c:pt>
                <c:pt idx="35">
                  <c:v>228.55943963275132</c:v>
                </c:pt>
                <c:pt idx="36">
                  <c:v>226.61144122131006</c:v>
                </c:pt>
                <c:pt idx="37">
                  <c:v>219.85088512858351</c:v>
                </c:pt>
                <c:pt idx="38">
                  <c:v>225.95891817708727</c:v>
                </c:pt>
                <c:pt idx="39">
                  <c:v>241.75414295297114</c:v>
                </c:pt>
                <c:pt idx="40">
                  <c:v>239.56920309963485</c:v>
                </c:pt>
                <c:pt idx="41">
                  <c:v>246.91917778083337</c:v>
                </c:pt>
              </c:numCache>
            </c:numRef>
          </c:val>
          <c:smooth val="0"/>
          <c:extLst xmlns:c16r2="http://schemas.microsoft.com/office/drawing/2015/06/chart">
            <c:ext xmlns:c16="http://schemas.microsoft.com/office/drawing/2014/chart" uri="{C3380CC4-5D6E-409C-BE32-E72D297353CC}">
              <c16:uniqueId val="{00000000-3446-4B54-BCC2-2CCBE63B1A15}"/>
            </c:ext>
          </c:extLst>
        </c:ser>
        <c:ser>
          <c:idx val="1"/>
          <c:order val="1"/>
          <c:tx>
            <c:strRef>
              <c:f>صنعت!$C$2</c:f>
              <c:strCache>
                <c:ptCount val="1"/>
                <c:pt idx="0">
                  <c:v>Manufacturing APL Index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صنعت!$A$3:$A$44</c:f>
              <c:numCache>
                <c:formatCode>General</c:formatCode>
                <c:ptCount val="42"/>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pt idx="39">
                  <c:v>2013</c:v>
                </c:pt>
                <c:pt idx="40">
                  <c:v>2014</c:v>
                </c:pt>
                <c:pt idx="41">
                  <c:v>2015</c:v>
                </c:pt>
              </c:numCache>
            </c:numRef>
          </c:cat>
          <c:val>
            <c:numRef>
              <c:f>صنعت!$C$3:$C$44</c:f>
              <c:numCache>
                <c:formatCode>0.0</c:formatCode>
                <c:ptCount val="42"/>
                <c:pt idx="0">
                  <c:v>100</c:v>
                </c:pt>
                <c:pt idx="1">
                  <c:v>107.28441912498303</c:v>
                </c:pt>
                <c:pt idx="2">
                  <c:v>125.96389857915413</c:v>
                </c:pt>
                <c:pt idx="3">
                  <c:v>133.77458405517714</c:v>
                </c:pt>
                <c:pt idx="4">
                  <c:v>121.51705421734795</c:v>
                </c:pt>
                <c:pt idx="5">
                  <c:v>110.24451829527912</c:v>
                </c:pt>
                <c:pt idx="6">
                  <c:v>125.94556869911018</c:v>
                </c:pt>
                <c:pt idx="7">
                  <c:v>137.35366513777711</c:v>
                </c:pt>
                <c:pt idx="8">
                  <c:v>132.16436341698824</c:v>
                </c:pt>
                <c:pt idx="9">
                  <c:v>149.8269798272369</c:v>
                </c:pt>
                <c:pt idx="10">
                  <c:v>170.16328078563626</c:v>
                </c:pt>
                <c:pt idx="11">
                  <c:v>169.36552199779516</c:v>
                </c:pt>
                <c:pt idx="12">
                  <c:v>158.80178628177123</c:v>
                </c:pt>
                <c:pt idx="13">
                  <c:v>164.03205089081587</c:v>
                </c:pt>
                <c:pt idx="14">
                  <c:v>158.37231666698355</c:v>
                </c:pt>
                <c:pt idx="15">
                  <c:v>156.53034706642316</c:v>
                </c:pt>
                <c:pt idx="16">
                  <c:v>180.43560750275699</c:v>
                </c:pt>
                <c:pt idx="17">
                  <c:v>207.17075152199919</c:v>
                </c:pt>
                <c:pt idx="18">
                  <c:v>200.92785235283236</c:v>
                </c:pt>
                <c:pt idx="19">
                  <c:v>186.6053976119394</c:v>
                </c:pt>
                <c:pt idx="20">
                  <c:v>183.54932423412049</c:v>
                </c:pt>
                <c:pt idx="21">
                  <c:v>173.81308870680243</c:v>
                </c:pt>
                <c:pt idx="22">
                  <c:v>190.9402995284556</c:v>
                </c:pt>
                <c:pt idx="23">
                  <c:v>203.19351767279866</c:v>
                </c:pt>
                <c:pt idx="24">
                  <c:v>191.77317694013817</c:v>
                </c:pt>
                <c:pt idx="25">
                  <c:v>200.7431255424562</c:v>
                </c:pt>
                <c:pt idx="26">
                  <c:v>215.3493632470792</c:v>
                </c:pt>
                <c:pt idx="27">
                  <c:v>240.05916022886856</c:v>
                </c:pt>
                <c:pt idx="28">
                  <c:v>263.41413364876689</c:v>
                </c:pt>
                <c:pt idx="29">
                  <c:v>288.6350113629357</c:v>
                </c:pt>
                <c:pt idx="30">
                  <c:v>296.05583473160738</c:v>
                </c:pt>
                <c:pt idx="31">
                  <c:v>310.69096610073467</c:v>
                </c:pt>
                <c:pt idx="32">
                  <c:v>328.36967620469721</c:v>
                </c:pt>
                <c:pt idx="33">
                  <c:v>333.642778851591</c:v>
                </c:pt>
                <c:pt idx="34">
                  <c:v>357.23364886705514</c:v>
                </c:pt>
                <c:pt idx="35">
                  <c:v>375.72869980689421</c:v>
                </c:pt>
                <c:pt idx="36">
                  <c:v>418.69394935375635</c:v>
                </c:pt>
                <c:pt idx="37">
                  <c:v>455.85732273797282</c:v>
                </c:pt>
                <c:pt idx="38">
                  <c:v>406.0321768100045</c:v>
                </c:pt>
                <c:pt idx="39">
                  <c:v>364.5914111497907</c:v>
                </c:pt>
                <c:pt idx="40">
                  <c:v>392.66392367660518</c:v>
                </c:pt>
                <c:pt idx="41">
                  <c:v>370.68902886225402</c:v>
                </c:pt>
              </c:numCache>
            </c:numRef>
          </c:val>
          <c:smooth val="0"/>
          <c:extLst xmlns:c16r2="http://schemas.microsoft.com/office/drawing/2015/06/chart">
            <c:ext xmlns:c16="http://schemas.microsoft.com/office/drawing/2014/chart" uri="{C3380CC4-5D6E-409C-BE32-E72D297353CC}">
              <c16:uniqueId val="{00000001-3446-4B54-BCC2-2CCBE63B1A15}"/>
            </c:ext>
          </c:extLst>
        </c:ser>
        <c:dLbls>
          <c:showLegendKey val="0"/>
          <c:showVal val="0"/>
          <c:showCatName val="0"/>
          <c:showSerName val="0"/>
          <c:showPercent val="0"/>
          <c:showBubbleSize val="0"/>
        </c:dLbls>
        <c:marker val="1"/>
        <c:smooth val="0"/>
        <c:axId val="350161584"/>
        <c:axId val="350162144"/>
      </c:lineChart>
      <c:catAx>
        <c:axId val="350161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fa-IR"/>
          </a:p>
        </c:txPr>
        <c:crossAx val="350162144"/>
        <c:crosses val="autoZero"/>
        <c:auto val="1"/>
        <c:lblAlgn val="ctr"/>
        <c:lblOffset val="100"/>
        <c:noMultiLvlLbl val="0"/>
      </c:catAx>
      <c:valAx>
        <c:axId val="35016214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fa-IR"/>
          </a:p>
        </c:txPr>
        <c:crossAx val="350161584"/>
        <c:crosses val="autoZero"/>
        <c:crossBetween val="between"/>
      </c:valA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fa-IR"/>
        </a:p>
      </c:txPr>
    </c:legend>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a:solidFill>
            <a:schemeClr val="dk1"/>
          </a:solidFill>
          <a:latin typeface="+mn-lt"/>
          <a:ea typeface="+mn-ea"/>
          <a:cs typeface="+mn-cs"/>
        </a:defRPr>
      </a:pPr>
      <a:endParaRPr lang="fa-I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dk1"/>
                </a:solidFill>
                <a:latin typeface="+mn-lt"/>
                <a:ea typeface="+mn-ea"/>
                <a:cs typeface="+mn-cs"/>
              </a:defRPr>
            </a:pPr>
            <a:r>
              <a:rPr lang="en-US" sz="2400"/>
              <a:t>Constraction</a:t>
            </a:r>
          </a:p>
        </c:rich>
      </c:tx>
      <c:layout>
        <c:manualLayout>
          <c:xMode val="edge"/>
          <c:yMode val="edge"/>
          <c:x val="0.44354501036596822"/>
          <c:y val="0.19308475215044207"/>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dk1"/>
              </a:solidFill>
              <a:latin typeface="+mn-lt"/>
              <a:ea typeface="+mn-ea"/>
              <a:cs typeface="+mn-cs"/>
            </a:defRPr>
          </a:pPr>
          <a:endParaRPr lang="fa-IR"/>
        </a:p>
      </c:txPr>
    </c:title>
    <c:autoTitleDeleted val="0"/>
    <c:plotArea>
      <c:layout>
        <c:manualLayout>
          <c:layoutTarget val="inner"/>
          <c:xMode val="edge"/>
          <c:yMode val="edge"/>
          <c:x val="4.8283192075636062E-2"/>
          <c:y val="1.7119381923224347E-2"/>
          <c:w val="0.9371912473567795"/>
          <c:h val="0.82631837035355682"/>
        </c:manualLayout>
      </c:layout>
      <c:lineChart>
        <c:grouping val="standard"/>
        <c:varyColors val="0"/>
        <c:ser>
          <c:idx val="0"/>
          <c:order val="0"/>
          <c:tx>
            <c:strRef>
              <c:f>ساختمان!$B$2</c:f>
              <c:strCache>
                <c:ptCount val="1"/>
                <c:pt idx="0">
                  <c:v>constructionemployment Index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ساختمان!$A$3:$A$44</c:f>
              <c:numCache>
                <c:formatCode>General</c:formatCode>
                <c:ptCount val="42"/>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pt idx="39">
                  <c:v>2013</c:v>
                </c:pt>
                <c:pt idx="40">
                  <c:v>2014</c:v>
                </c:pt>
                <c:pt idx="41">
                  <c:v>2015</c:v>
                </c:pt>
              </c:numCache>
            </c:numRef>
          </c:cat>
          <c:val>
            <c:numRef>
              <c:f>ساختمان!$B$3:$B$44</c:f>
              <c:numCache>
                <c:formatCode>0.0</c:formatCode>
                <c:ptCount val="42"/>
                <c:pt idx="0">
                  <c:v>100</c:v>
                </c:pt>
                <c:pt idx="1">
                  <c:v>106.31432651045229</c:v>
                </c:pt>
                <c:pt idx="2">
                  <c:v>132.4935241248819</c:v>
                </c:pt>
                <c:pt idx="3">
                  <c:v>132.91874115410508</c:v>
                </c:pt>
                <c:pt idx="4">
                  <c:v>132.99714530490826</c:v>
                </c:pt>
                <c:pt idx="5">
                  <c:v>132.79720672317794</c:v>
                </c:pt>
                <c:pt idx="6">
                  <c:v>133.16066555510585</c:v>
                </c:pt>
                <c:pt idx="7">
                  <c:v>133.21461917138433</c:v>
                </c:pt>
                <c:pt idx="8">
                  <c:v>133.56114125331354</c:v>
                </c:pt>
                <c:pt idx="9">
                  <c:v>134.52045201456451</c:v>
                </c:pt>
                <c:pt idx="10">
                  <c:v>134.84131367469161</c:v>
                </c:pt>
                <c:pt idx="11">
                  <c:v>134.53160671828016</c:v>
                </c:pt>
                <c:pt idx="12">
                  <c:v>134.44907200896822</c:v>
                </c:pt>
                <c:pt idx="13">
                  <c:v>134.49947097531114</c:v>
                </c:pt>
                <c:pt idx="14">
                  <c:v>134.36484936479408</c:v>
                </c:pt>
                <c:pt idx="15">
                  <c:v>134.87609311331542</c:v>
                </c:pt>
                <c:pt idx="16">
                  <c:v>139.49431176406307</c:v>
                </c:pt>
                <c:pt idx="17">
                  <c:v>152.97043439109342</c:v>
                </c:pt>
                <c:pt idx="18">
                  <c:v>157.52731671680235</c:v>
                </c:pt>
                <c:pt idx="19">
                  <c:v>166.07732137848518</c:v>
                </c:pt>
                <c:pt idx="20">
                  <c:v>170.22934677622135</c:v>
                </c:pt>
                <c:pt idx="21">
                  <c:v>177.43100824947223</c:v>
                </c:pt>
                <c:pt idx="22">
                  <c:v>183.96093629379436</c:v>
                </c:pt>
                <c:pt idx="23">
                  <c:v>187.41354876129438</c:v>
                </c:pt>
                <c:pt idx="24">
                  <c:v>188.89318885019298</c:v>
                </c:pt>
                <c:pt idx="25">
                  <c:v>206.15635863415412</c:v>
                </c:pt>
                <c:pt idx="26">
                  <c:v>219.72724201797172</c:v>
                </c:pt>
                <c:pt idx="27">
                  <c:v>233.22966082885208</c:v>
                </c:pt>
                <c:pt idx="28">
                  <c:v>261.94993849222874</c:v>
                </c:pt>
                <c:pt idx="29">
                  <c:v>272.65279339182541</c:v>
                </c:pt>
                <c:pt idx="30">
                  <c:v>281.52632146564565</c:v>
                </c:pt>
                <c:pt idx="31">
                  <c:v>284.74881259277373</c:v>
                </c:pt>
                <c:pt idx="32">
                  <c:v>293.26441555033148</c:v>
                </c:pt>
                <c:pt idx="33">
                  <c:v>329.44505996341798</c:v>
                </c:pt>
                <c:pt idx="34">
                  <c:v>371.58199454465239</c:v>
                </c:pt>
                <c:pt idx="35">
                  <c:v>362.17421757784274</c:v>
                </c:pt>
                <c:pt idx="36">
                  <c:v>381.62227340139714</c:v>
                </c:pt>
                <c:pt idx="37">
                  <c:v>432.12880562681278</c:v>
                </c:pt>
                <c:pt idx="38">
                  <c:v>353.7846379041041</c:v>
                </c:pt>
                <c:pt idx="39">
                  <c:v>367.91830590008283</c:v>
                </c:pt>
                <c:pt idx="40">
                  <c:v>356.92376874522165</c:v>
                </c:pt>
                <c:pt idx="41">
                  <c:v>339.66144705267396</c:v>
                </c:pt>
              </c:numCache>
            </c:numRef>
          </c:val>
          <c:smooth val="0"/>
          <c:extLst xmlns:c16r2="http://schemas.microsoft.com/office/drawing/2015/06/chart">
            <c:ext xmlns:c16="http://schemas.microsoft.com/office/drawing/2014/chart" uri="{C3380CC4-5D6E-409C-BE32-E72D297353CC}">
              <c16:uniqueId val="{00000000-F1CD-4434-AB15-E499057425F3}"/>
            </c:ext>
          </c:extLst>
        </c:ser>
        <c:ser>
          <c:idx val="1"/>
          <c:order val="1"/>
          <c:tx>
            <c:strRef>
              <c:f>ساختمان!$C$2</c:f>
              <c:strCache>
                <c:ptCount val="1"/>
                <c:pt idx="0">
                  <c:v>construction APL Index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ساختمان!$A$3:$A$44</c:f>
              <c:numCache>
                <c:formatCode>General</c:formatCode>
                <c:ptCount val="42"/>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pt idx="39">
                  <c:v>2013</c:v>
                </c:pt>
                <c:pt idx="40">
                  <c:v>2014</c:v>
                </c:pt>
                <c:pt idx="41">
                  <c:v>2015</c:v>
                </c:pt>
              </c:numCache>
            </c:numRef>
          </c:cat>
          <c:val>
            <c:numRef>
              <c:f>ساختمان!$C$3:$C$44</c:f>
              <c:numCache>
                <c:formatCode>0.0</c:formatCode>
                <c:ptCount val="42"/>
                <c:pt idx="0">
                  <c:v>100</c:v>
                </c:pt>
                <c:pt idx="1">
                  <c:v>104.99594043183956</c:v>
                </c:pt>
                <c:pt idx="2">
                  <c:v>144.35249163128461</c:v>
                </c:pt>
                <c:pt idx="3">
                  <c:v>116.94857660278896</c:v>
                </c:pt>
                <c:pt idx="4">
                  <c:v>145.71546853481371</c:v>
                </c:pt>
                <c:pt idx="5">
                  <c:v>112.19664525560067</c:v>
                </c:pt>
                <c:pt idx="6">
                  <c:v>109.4160632584865</c:v>
                </c:pt>
                <c:pt idx="7">
                  <c:v>88.642850455254518</c:v>
                </c:pt>
                <c:pt idx="8">
                  <c:v>98.411841898823269</c:v>
                </c:pt>
                <c:pt idx="9">
                  <c:v>119.80048180505658</c:v>
                </c:pt>
                <c:pt idx="10">
                  <c:v>96.675471540750905</c:v>
                </c:pt>
                <c:pt idx="11">
                  <c:v>89.246113582043037</c:v>
                </c:pt>
                <c:pt idx="12">
                  <c:v>101.42494614705078</c:v>
                </c:pt>
                <c:pt idx="13">
                  <c:v>95.716974811318792</c:v>
                </c:pt>
                <c:pt idx="14">
                  <c:v>62.93469191071479</c:v>
                </c:pt>
                <c:pt idx="15">
                  <c:v>62.402686099110184</c:v>
                </c:pt>
                <c:pt idx="16">
                  <c:v>62.163606392512307</c:v>
                </c:pt>
                <c:pt idx="17">
                  <c:v>73.311407884428476</c:v>
                </c:pt>
                <c:pt idx="18">
                  <c:v>75.161214550185193</c:v>
                </c:pt>
                <c:pt idx="19">
                  <c:v>71.399422529039882</c:v>
                </c:pt>
                <c:pt idx="20">
                  <c:v>68.69730508566748</c:v>
                </c:pt>
                <c:pt idx="21">
                  <c:v>61.698009345784364</c:v>
                </c:pt>
                <c:pt idx="22">
                  <c:v>71.213082376254718</c:v>
                </c:pt>
                <c:pt idx="23">
                  <c:v>65.430046528482336</c:v>
                </c:pt>
                <c:pt idx="24">
                  <c:v>59.999859516962673</c:v>
                </c:pt>
                <c:pt idx="25">
                  <c:v>61.849313647800706</c:v>
                </c:pt>
                <c:pt idx="26">
                  <c:v>63.151261075173139</c:v>
                </c:pt>
                <c:pt idx="27">
                  <c:v>67.843453431091788</c:v>
                </c:pt>
                <c:pt idx="28">
                  <c:v>71.765859879867293</c:v>
                </c:pt>
                <c:pt idx="29">
                  <c:v>68.210161873950753</c:v>
                </c:pt>
                <c:pt idx="30">
                  <c:v>66.2310265669188</c:v>
                </c:pt>
                <c:pt idx="31">
                  <c:v>67.258184668526951</c:v>
                </c:pt>
                <c:pt idx="32">
                  <c:v>63.153355496055106</c:v>
                </c:pt>
                <c:pt idx="33">
                  <c:v>69.157231796217971</c:v>
                </c:pt>
                <c:pt idx="34">
                  <c:v>69.358389720916762</c:v>
                </c:pt>
                <c:pt idx="35">
                  <c:v>68.909353578367785</c:v>
                </c:pt>
                <c:pt idx="36">
                  <c:v>66.068271215019877</c:v>
                </c:pt>
                <c:pt idx="37">
                  <c:v>59.804811237732544</c:v>
                </c:pt>
                <c:pt idx="38">
                  <c:v>70.398803210914451</c:v>
                </c:pt>
                <c:pt idx="39">
                  <c:v>65.614529103170867</c:v>
                </c:pt>
                <c:pt idx="40">
                  <c:v>67.379863651332911</c:v>
                </c:pt>
                <c:pt idx="41">
                  <c:v>61.45803191050522</c:v>
                </c:pt>
              </c:numCache>
            </c:numRef>
          </c:val>
          <c:smooth val="0"/>
          <c:extLst xmlns:c16r2="http://schemas.microsoft.com/office/drawing/2015/06/chart">
            <c:ext xmlns:c16="http://schemas.microsoft.com/office/drawing/2014/chart" uri="{C3380CC4-5D6E-409C-BE32-E72D297353CC}">
              <c16:uniqueId val="{00000001-F1CD-4434-AB15-E499057425F3}"/>
            </c:ext>
          </c:extLst>
        </c:ser>
        <c:dLbls>
          <c:showLegendKey val="0"/>
          <c:showVal val="0"/>
          <c:showCatName val="0"/>
          <c:showSerName val="0"/>
          <c:showPercent val="0"/>
          <c:showBubbleSize val="0"/>
        </c:dLbls>
        <c:marker val="1"/>
        <c:smooth val="0"/>
        <c:axId val="350872176"/>
        <c:axId val="350872736"/>
      </c:lineChart>
      <c:catAx>
        <c:axId val="350872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fa-IR"/>
          </a:p>
        </c:txPr>
        <c:crossAx val="350872736"/>
        <c:crosses val="autoZero"/>
        <c:auto val="1"/>
        <c:lblAlgn val="ctr"/>
        <c:lblOffset val="100"/>
        <c:noMultiLvlLbl val="0"/>
      </c:catAx>
      <c:valAx>
        <c:axId val="3508727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fa-IR"/>
          </a:p>
        </c:txPr>
        <c:crossAx val="350872176"/>
        <c:crosses val="autoZero"/>
        <c:crossBetween val="between"/>
      </c:valA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fa-IR"/>
        </a:p>
      </c:txPr>
    </c:legend>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a:solidFill>
            <a:schemeClr val="dk1"/>
          </a:solidFill>
          <a:latin typeface="+mn-lt"/>
          <a:ea typeface="+mn-ea"/>
          <a:cs typeface="+mn-cs"/>
        </a:defRPr>
      </a:pPr>
      <a:endParaRPr lang="fa-I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dk1"/>
                </a:solidFill>
                <a:latin typeface="+mn-lt"/>
                <a:ea typeface="+mn-ea"/>
                <a:cs typeface="+mn-cs"/>
              </a:defRPr>
            </a:pPr>
            <a:r>
              <a:rPr lang="en-US" sz="2400" dirty="0" smtClean="0"/>
              <a:t>Services </a:t>
            </a:r>
            <a:r>
              <a:rPr lang="en-US" sz="2400" dirty="0"/>
              <a:t>sector</a:t>
            </a:r>
          </a:p>
        </c:rich>
      </c:tx>
      <c:layout>
        <c:manualLayout>
          <c:xMode val="edge"/>
          <c:yMode val="edge"/>
          <c:x val="0.40308631144829266"/>
          <c:y val="0.14237199516727075"/>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dk1"/>
              </a:solidFill>
              <a:latin typeface="+mn-lt"/>
              <a:ea typeface="+mn-ea"/>
              <a:cs typeface="+mn-cs"/>
            </a:defRPr>
          </a:pPr>
          <a:endParaRPr lang="fa-IR"/>
        </a:p>
      </c:txPr>
    </c:title>
    <c:autoTitleDeleted val="0"/>
    <c:plotArea>
      <c:layout>
        <c:manualLayout>
          <c:layoutTarget val="inner"/>
          <c:xMode val="edge"/>
          <c:yMode val="edge"/>
          <c:x val="4.6851401960340183E-2"/>
          <c:y val="1.5366764610377451E-2"/>
          <c:w val="0.93905377854667582"/>
          <c:h val="0.82920057576626738"/>
        </c:manualLayout>
      </c:layout>
      <c:lineChart>
        <c:grouping val="standard"/>
        <c:varyColors val="0"/>
        <c:ser>
          <c:idx val="0"/>
          <c:order val="0"/>
          <c:tx>
            <c:strRef>
              <c:f>خدمات!$B$2</c:f>
              <c:strCache>
                <c:ptCount val="1"/>
                <c:pt idx="0">
                  <c:v>Sevices employment Index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خدمات!$A$3:$A$44</c:f>
              <c:numCache>
                <c:formatCode>General</c:formatCode>
                <c:ptCount val="42"/>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pt idx="39">
                  <c:v>2013</c:v>
                </c:pt>
                <c:pt idx="40">
                  <c:v>2014</c:v>
                </c:pt>
                <c:pt idx="41">
                  <c:v>2015</c:v>
                </c:pt>
              </c:numCache>
            </c:numRef>
          </c:cat>
          <c:val>
            <c:numRef>
              <c:f>خدمات!$B$3:$B$44</c:f>
              <c:numCache>
                <c:formatCode>0.0</c:formatCode>
                <c:ptCount val="42"/>
                <c:pt idx="0">
                  <c:v>100</c:v>
                </c:pt>
                <c:pt idx="1">
                  <c:v>105.64534131800653</c:v>
                </c:pt>
                <c:pt idx="2">
                  <c:v>114.01815347569952</c:v>
                </c:pt>
                <c:pt idx="3">
                  <c:v>123.5098021986305</c:v>
                </c:pt>
                <c:pt idx="4">
                  <c:v>131.28439176681673</c:v>
                </c:pt>
                <c:pt idx="5">
                  <c:v>146.13287627950001</c:v>
                </c:pt>
                <c:pt idx="6">
                  <c:v>152.20080670386938</c:v>
                </c:pt>
                <c:pt idx="7">
                  <c:v>160.94296425410482</c:v>
                </c:pt>
                <c:pt idx="8">
                  <c:v>171.17426812462199</c:v>
                </c:pt>
                <c:pt idx="9">
                  <c:v>185.37111634613331</c:v>
                </c:pt>
                <c:pt idx="10">
                  <c:v>189.65076884230291</c:v>
                </c:pt>
                <c:pt idx="11">
                  <c:v>201.01033690289066</c:v>
                </c:pt>
                <c:pt idx="12">
                  <c:v>205.63108305597405</c:v>
                </c:pt>
                <c:pt idx="13">
                  <c:v>213.77693138164503</c:v>
                </c:pt>
                <c:pt idx="14">
                  <c:v>220.03724870755832</c:v>
                </c:pt>
                <c:pt idx="15">
                  <c:v>227.57847506298887</c:v>
                </c:pt>
                <c:pt idx="16">
                  <c:v>242.1573485458147</c:v>
                </c:pt>
                <c:pt idx="17">
                  <c:v>255.12765817905068</c:v>
                </c:pt>
                <c:pt idx="18">
                  <c:v>257.37803974129059</c:v>
                </c:pt>
                <c:pt idx="19">
                  <c:v>257.49630109749245</c:v>
                </c:pt>
                <c:pt idx="20">
                  <c:v>261.48187132504017</c:v>
                </c:pt>
                <c:pt idx="21">
                  <c:v>266.38755347386802</c:v>
                </c:pt>
                <c:pt idx="22">
                  <c:v>275.99885704379955</c:v>
                </c:pt>
                <c:pt idx="23">
                  <c:v>283.77029676385399</c:v>
                </c:pt>
                <c:pt idx="24">
                  <c:v>293.9769168440219</c:v>
                </c:pt>
                <c:pt idx="25">
                  <c:v>304.49658311499053</c:v>
                </c:pt>
                <c:pt idx="26">
                  <c:v>319.62572101248514</c:v>
                </c:pt>
                <c:pt idx="27">
                  <c:v>329.71481574379618</c:v>
                </c:pt>
                <c:pt idx="28">
                  <c:v>344.72661627672278</c:v>
                </c:pt>
                <c:pt idx="29">
                  <c:v>359.35188941805319</c:v>
                </c:pt>
                <c:pt idx="30">
                  <c:v>380.48110872963457</c:v>
                </c:pt>
                <c:pt idx="31">
                  <c:v>396.60556660898749</c:v>
                </c:pt>
                <c:pt idx="32">
                  <c:v>421.53844294679175</c:v>
                </c:pt>
                <c:pt idx="33">
                  <c:v>404.91802139543518</c:v>
                </c:pt>
                <c:pt idx="34">
                  <c:v>402.65653482591404</c:v>
                </c:pt>
                <c:pt idx="35">
                  <c:v>402.89512639016874</c:v>
                </c:pt>
                <c:pt idx="36">
                  <c:v>406.02482967295464</c:v>
                </c:pt>
                <c:pt idx="37">
                  <c:v>371.06207670018608</c:v>
                </c:pt>
                <c:pt idx="38">
                  <c:v>393.97561648896215</c:v>
                </c:pt>
                <c:pt idx="39">
                  <c:v>409.80957227052272</c:v>
                </c:pt>
                <c:pt idx="40">
                  <c:v>417.22858445961668</c:v>
                </c:pt>
                <c:pt idx="41">
                  <c:v>444.11747635092291</c:v>
                </c:pt>
              </c:numCache>
            </c:numRef>
          </c:val>
          <c:smooth val="0"/>
          <c:extLst xmlns:c16r2="http://schemas.microsoft.com/office/drawing/2015/06/chart">
            <c:ext xmlns:c16="http://schemas.microsoft.com/office/drawing/2014/chart" uri="{C3380CC4-5D6E-409C-BE32-E72D297353CC}">
              <c16:uniqueId val="{00000000-83D3-477E-B595-577CE8C52AB4}"/>
            </c:ext>
          </c:extLst>
        </c:ser>
        <c:ser>
          <c:idx val="1"/>
          <c:order val="1"/>
          <c:tx>
            <c:strRef>
              <c:f>خدمات!$C$2</c:f>
              <c:strCache>
                <c:ptCount val="1"/>
                <c:pt idx="0">
                  <c:v>Sevices APL Index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خدمات!$A$3:$A$44</c:f>
              <c:numCache>
                <c:formatCode>General</c:formatCode>
                <c:ptCount val="42"/>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pt idx="39">
                  <c:v>2013</c:v>
                </c:pt>
                <c:pt idx="40">
                  <c:v>2014</c:v>
                </c:pt>
                <c:pt idx="41">
                  <c:v>2015</c:v>
                </c:pt>
              </c:numCache>
            </c:numRef>
          </c:cat>
          <c:val>
            <c:numRef>
              <c:f>خدمات!$C$3:$C$44</c:f>
              <c:numCache>
                <c:formatCode>0.0</c:formatCode>
                <c:ptCount val="42"/>
                <c:pt idx="0">
                  <c:v>100</c:v>
                </c:pt>
                <c:pt idx="1">
                  <c:v>111.85915087211886</c:v>
                </c:pt>
                <c:pt idx="2">
                  <c:v>117.18653663285296</c:v>
                </c:pt>
                <c:pt idx="3">
                  <c:v>113.71442916925044</c:v>
                </c:pt>
                <c:pt idx="4">
                  <c:v>109.10761260036175</c:v>
                </c:pt>
                <c:pt idx="5">
                  <c:v>97.396655179754802</c:v>
                </c:pt>
                <c:pt idx="6">
                  <c:v>92.508039363875326</c:v>
                </c:pt>
                <c:pt idx="7">
                  <c:v>77.878362597923655</c:v>
                </c:pt>
                <c:pt idx="8">
                  <c:v>71.566984268697823</c:v>
                </c:pt>
                <c:pt idx="9">
                  <c:v>71.579592076872501</c:v>
                </c:pt>
                <c:pt idx="10">
                  <c:v>68.997551531452558</c:v>
                </c:pt>
                <c:pt idx="11">
                  <c:v>66.470205978387696</c:v>
                </c:pt>
                <c:pt idx="12">
                  <c:v>55.740496866815057</c:v>
                </c:pt>
                <c:pt idx="13">
                  <c:v>49.417257093915289</c:v>
                </c:pt>
                <c:pt idx="14">
                  <c:v>43.600180754626948</c:v>
                </c:pt>
                <c:pt idx="15">
                  <c:v>44.977584031924174</c:v>
                </c:pt>
                <c:pt idx="16">
                  <c:v>46.75085790061361</c:v>
                </c:pt>
                <c:pt idx="17">
                  <c:v>48.9920108011693</c:v>
                </c:pt>
                <c:pt idx="18">
                  <c:v>50.5703667857182</c:v>
                </c:pt>
                <c:pt idx="19">
                  <c:v>50.811832061709872</c:v>
                </c:pt>
                <c:pt idx="20">
                  <c:v>51.199752682342456</c:v>
                </c:pt>
                <c:pt idx="21">
                  <c:v>51.815116079375976</c:v>
                </c:pt>
                <c:pt idx="22">
                  <c:v>52.915932513611189</c:v>
                </c:pt>
                <c:pt idx="23">
                  <c:v>53.795139887260532</c:v>
                </c:pt>
                <c:pt idx="24">
                  <c:v>53.714574370629734</c:v>
                </c:pt>
                <c:pt idx="25">
                  <c:v>53.480863570460336</c:v>
                </c:pt>
                <c:pt idx="26">
                  <c:v>52.456478763143778</c:v>
                </c:pt>
                <c:pt idx="27">
                  <c:v>53.454819076129937</c:v>
                </c:pt>
                <c:pt idx="28">
                  <c:v>54.735627608220753</c:v>
                </c:pt>
                <c:pt idx="29">
                  <c:v>56.474117877078442</c:v>
                </c:pt>
                <c:pt idx="30">
                  <c:v>57.344010898329259</c:v>
                </c:pt>
                <c:pt idx="31">
                  <c:v>59.648587650413532</c:v>
                </c:pt>
                <c:pt idx="32">
                  <c:v>61.110973814701929</c:v>
                </c:pt>
                <c:pt idx="33">
                  <c:v>70.646393888536963</c:v>
                </c:pt>
                <c:pt idx="34">
                  <c:v>71.34370530705614</c:v>
                </c:pt>
                <c:pt idx="35">
                  <c:v>73.18669131736722</c:v>
                </c:pt>
                <c:pt idx="36">
                  <c:v>77.453768917649512</c:v>
                </c:pt>
                <c:pt idx="37">
                  <c:v>89.638503711898537</c:v>
                </c:pt>
                <c:pt idx="38">
                  <c:v>85.367742586223699</c:v>
                </c:pt>
                <c:pt idx="39">
                  <c:v>80.869635043193739</c:v>
                </c:pt>
                <c:pt idx="40">
                  <c:v>81.348668452618583</c:v>
                </c:pt>
                <c:pt idx="41">
                  <c:v>74.742563564253331</c:v>
                </c:pt>
              </c:numCache>
            </c:numRef>
          </c:val>
          <c:smooth val="0"/>
          <c:extLst xmlns:c16r2="http://schemas.microsoft.com/office/drawing/2015/06/chart">
            <c:ext xmlns:c16="http://schemas.microsoft.com/office/drawing/2014/chart" uri="{C3380CC4-5D6E-409C-BE32-E72D297353CC}">
              <c16:uniqueId val="{00000001-83D3-477E-B595-577CE8C52AB4}"/>
            </c:ext>
          </c:extLst>
        </c:ser>
        <c:dLbls>
          <c:showLegendKey val="0"/>
          <c:showVal val="0"/>
          <c:showCatName val="0"/>
          <c:showSerName val="0"/>
          <c:showPercent val="0"/>
          <c:showBubbleSize val="0"/>
        </c:dLbls>
        <c:marker val="1"/>
        <c:smooth val="0"/>
        <c:axId val="351285616"/>
        <c:axId val="351286176"/>
      </c:lineChart>
      <c:catAx>
        <c:axId val="351285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fa-IR"/>
          </a:p>
        </c:txPr>
        <c:crossAx val="351286176"/>
        <c:crosses val="autoZero"/>
        <c:auto val="1"/>
        <c:lblAlgn val="ctr"/>
        <c:lblOffset val="100"/>
        <c:noMultiLvlLbl val="0"/>
      </c:catAx>
      <c:valAx>
        <c:axId val="3512861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dk1"/>
                </a:solidFill>
                <a:latin typeface="+mn-lt"/>
                <a:ea typeface="+mn-ea"/>
                <a:cs typeface="+mn-cs"/>
              </a:defRPr>
            </a:pPr>
            <a:endParaRPr lang="fa-IR"/>
          </a:p>
        </c:txPr>
        <c:crossAx val="351285616"/>
        <c:crosses val="autoZero"/>
        <c:crossBetween val="between"/>
      </c:valAx>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fa-IR"/>
        </a:p>
      </c:txPr>
    </c:legend>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a:solidFill>
            <a:schemeClr val="dk1"/>
          </a:solidFill>
          <a:latin typeface="+mn-lt"/>
          <a:ea typeface="+mn-ea"/>
          <a:cs typeface="+mn-cs"/>
        </a:defRPr>
      </a:pPr>
      <a:endParaRPr lang="fa-I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dk1"/>
                </a:solidFill>
                <a:latin typeface="+mn-lt"/>
                <a:ea typeface="+mn-ea"/>
                <a:cs typeface="+mn-cs"/>
              </a:defRPr>
            </a:pPr>
            <a:r>
              <a:rPr lang="en-US" sz="2400"/>
              <a:t>agricultural</a:t>
            </a:r>
          </a:p>
        </c:rich>
      </c:tx>
      <c:layout>
        <c:manualLayout>
          <c:xMode val="edge"/>
          <c:yMode val="edge"/>
          <c:x val="0.38674797697775898"/>
          <c:y val="9.1375303885361275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dk1"/>
              </a:solidFill>
              <a:latin typeface="+mn-lt"/>
              <a:ea typeface="+mn-ea"/>
              <a:cs typeface="+mn-cs"/>
            </a:defRPr>
          </a:pPr>
          <a:endParaRPr lang="fa-IR"/>
        </a:p>
      </c:txPr>
    </c:title>
    <c:autoTitleDeleted val="0"/>
    <c:plotArea>
      <c:layout>
        <c:manualLayout>
          <c:layoutTarget val="inner"/>
          <c:xMode val="edge"/>
          <c:yMode val="edge"/>
          <c:x val="5.151957020297955E-2"/>
          <c:y val="1.9371875880227596E-2"/>
          <c:w val="0.93298123421303747"/>
          <c:h val="0.83637996511283796"/>
        </c:manualLayout>
      </c:layout>
      <c:lineChart>
        <c:grouping val="standard"/>
        <c:varyColors val="0"/>
        <c:ser>
          <c:idx val="0"/>
          <c:order val="0"/>
          <c:tx>
            <c:strRef>
              <c:f>کشاورزی!$B$2</c:f>
              <c:strCache>
                <c:ptCount val="1"/>
                <c:pt idx="0">
                  <c:v>Agricultural employment Index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کشاورزی!$A$3:$A$44</c:f>
              <c:numCache>
                <c:formatCode>General</c:formatCode>
                <c:ptCount val="42"/>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pt idx="39">
                  <c:v>2013</c:v>
                </c:pt>
                <c:pt idx="40">
                  <c:v>2014</c:v>
                </c:pt>
                <c:pt idx="41">
                  <c:v>2015</c:v>
                </c:pt>
              </c:numCache>
            </c:numRef>
          </c:cat>
          <c:val>
            <c:numRef>
              <c:f>کشاورزی!$B$3:$B$44</c:f>
              <c:numCache>
                <c:formatCode>0.0</c:formatCode>
                <c:ptCount val="42"/>
                <c:pt idx="0">
                  <c:v>100</c:v>
                </c:pt>
                <c:pt idx="1">
                  <c:v>97.491900892451781</c:v>
                </c:pt>
                <c:pt idx="2">
                  <c:v>95.251425721013916</c:v>
                </c:pt>
                <c:pt idx="3">
                  <c:v>95.345304854881817</c:v>
                </c:pt>
                <c:pt idx="4">
                  <c:v>95.739577828538046</c:v>
                </c:pt>
                <c:pt idx="5">
                  <c:v>96.842737028496444</c:v>
                </c:pt>
                <c:pt idx="6">
                  <c:v>97.488326961645853</c:v>
                </c:pt>
                <c:pt idx="7">
                  <c:v>97.808475131133349</c:v>
                </c:pt>
                <c:pt idx="8">
                  <c:v>98.98347182298815</c:v>
                </c:pt>
                <c:pt idx="9">
                  <c:v>99.704694222077691</c:v>
                </c:pt>
                <c:pt idx="10">
                  <c:v>100.67177628184822</c:v>
                </c:pt>
                <c:pt idx="11">
                  <c:v>101.32872296159327</c:v>
                </c:pt>
                <c:pt idx="12">
                  <c:v>101.58359879369226</c:v>
                </c:pt>
                <c:pt idx="13">
                  <c:v>101.69624340738561</c:v>
                </c:pt>
                <c:pt idx="14">
                  <c:v>101.66769057422033</c:v>
                </c:pt>
                <c:pt idx="15">
                  <c:v>101.84350607605511</c:v>
                </c:pt>
                <c:pt idx="16">
                  <c:v>102.22325540474186</c:v>
                </c:pt>
                <c:pt idx="17">
                  <c:v>102.51530167698209</c:v>
                </c:pt>
                <c:pt idx="18">
                  <c:v>103.0053621756196</c:v>
                </c:pt>
                <c:pt idx="19">
                  <c:v>103.51313588537596</c:v>
                </c:pt>
                <c:pt idx="20">
                  <c:v>104.24111016159117</c:v>
                </c:pt>
                <c:pt idx="21">
                  <c:v>106.18308699105387</c:v>
                </c:pt>
                <c:pt idx="22">
                  <c:v>106.88438807661977</c:v>
                </c:pt>
                <c:pt idx="23">
                  <c:v>107.69304723163755</c:v>
                </c:pt>
                <c:pt idx="24">
                  <c:v>109.68430162284217</c:v>
                </c:pt>
                <c:pt idx="25">
                  <c:v>110.89307097084335</c:v>
                </c:pt>
                <c:pt idx="26">
                  <c:v>112.55900305979205</c:v>
                </c:pt>
                <c:pt idx="27">
                  <c:v>113.18630162619779</c:v>
                </c:pt>
                <c:pt idx="28">
                  <c:v>115.09469872934565</c:v>
                </c:pt>
                <c:pt idx="29">
                  <c:v>115.98194862746021</c:v>
                </c:pt>
                <c:pt idx="30">
                  <c:v>116.7916648416624</c:v>
                </c:pt>
                <c:pt idx="31">
                  <c:v>117.12324339968151</c:v>
                </c:pt>
                <c:pt idx="32">
                  <c:v>117.37409225560039</c:v>
                </c:pt>
                <c:pt idx="33">
                  <c:v>119.57130730203416</c:v>
                </c:pt>
                <c:pt idx="34">
                  <c:v>113.54300635721783</c:v>
                </c:pt>
                <c:pt idx="35">
                  <c:v>113.44941009512482</c:v>
                </c:pt>
                <c:pt idx="36">
                  <c:v>105.43041601860008</c:v>
                </c:pt>
                <c:pt idx="37">
                  <c:v>121.29590396508469</c:v>
                </c:pt>
                <c:pt idx="38">
                  <c:v>127.29665632991929</c:v>
                </c:pt>
                <c:pt idx="39">
                  <c:v>124.59037225016354</c:v>
                </c:pt>
                <c:pt idx="40">
                  <c:v>121.36635872266955</c:v>
                </c:pt>
                <c:pt idx="41">
                  <c:v>126.11487566948128</c:v>
                </c:pt>
              </c:numCache>
            </c:numRef>
          </c:val>
          <c:smooth val="0"/>
          <c:extLst xmlns:c16r2="http://schemas.microsoft.com/office/drawing/2015/06/chart">
            <c:ext xmlns:c16="http://schemas.microsoft.com/office/drawing/2014/chart" uri="{C3380CC4-5D6E-409C-BE32-E72D297353CC}">
              <c16:uniqueId val="{00000000-626B-4A86-BD05-ACFB68FA190D}"/>
            </c:ext>
          </c:extLst>
        </c:ser>
        <c:ser>
          <c:idx val="1"/>
          <c:order val="1"/>
          <c:tx>
            <c:strRef>
              <c:f>کشاورزی!$C$2</c:f>
              <c:strCache>
                <c:ptCount val="1"/>
                <c:pt idx="0">
                  <c:v>Agricultural APL  Index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کشاورزی!$A$3:$A$44</c:f>
              <c:numCache>
                <c:formatCode>General</c:formatCode>
                <c:ptCount val="42"/>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pt idx="39">
                  <c:v>2013</c:v>
                </c:pt>
                <c:pt idx="40">
                  <c:v>2014</c:v>
                </c:pt>
                <c:pt idx="41">
                  <c:v>2015</c:v>
                </c:pt>
              </c:numCache>
            </c:numRef>
          </c:cat>
          <c:val>
            <c:numRef>
              <c:f>کشاورزی!$C$3:$C$44</c:f>
              <c:numCache>
                <c:formatCode>0.0</c:formatCode>
                <c:ptCount val="42"/>
                <c:pt idx="0">
                  <c:v>100</c:v>
                </c:pt>
                <c:pt idx="1">
                  <c:v>112.66655735691286</c:v>
                </c:pt>
                <c:pt idx="2">
                  <c:v>128.83575746364446</c:v>
                </c:pt>
                <c:pt idx="3">
                  <c:v>123.67170322056631</c:v>
                </c:pt>
                <c:pt idx="4">
                  <c:v>131.40083473167005</c:v>
                </c:pt>
                <c:pt idx="5">
                  <c:v>137.78566048643967</c:v>
                </c:pt>
                <c:pt idx="6">
                  <c:v>141.91871142220782</c:v>
                </c:pt>
                <c:pt idx="7">
                  <c:v>144.07083450001289</c:v>
                </c:pt>
                <c:pt idx="8">
                  <c:v>152.49783691113819</c:v>
                </c:pt>
                <c:pt idx="9">
                  <c:v>158.2904165065425</c:v>
                </c:pt>
                <c:pt idx="10">
                  <c:v>168.27710973000305</c:v>
                </c:pt>
                <c:pt idx="11">
                  <c:v>180.39062764972184</c:v>
                </c:pt>
                <c:pt idx="12">
                  <c:v>188.4925992279708</c:v>
                </c:pt>
                <c:pt idx="13">
                  <c:v>192.95889689100605</c:v>
                </c:pt>
                <c:pt idx="14">
                  <c:v>191.77661759905854</c:v>
                </c:pt>
                <c:pt idx="15">
                  <c:v>199.74725019400714</c:v>
                </c:pt>
                <c:pt idx="16">
                  <c:v>220.95153050028426</c:v>
                </c:pt>
                <c:pt idx="17">
                  <c:v>232.70089322253068</c:v>
                </c:pt>
                <c:pt idx="18">
                  <c:v>255.41688671768949</c:v>
                </c:pt>
                <c:pt idx="19">
                  <c:v>256.61461484523045</c:v>
                </c:pt>
                <c:pt idx="20">
                  <c:v>260.19981209813363</c:v>
                </c:pt>
                <c:pt idx="21">
                  <c:v>264.91518972083588</c:v>
                </c:pt>
                <c:pt idx="22">
                  <c:v>271.82903958022996</c:v>
                </c:pt>
                <c:pt idx="23">
                  <c:v>272.43974113905188</c:v>
                </c:pt>
                <c:pt idx="24">
                  <c:v>295.75833492768868</c:v>
                </c:pt>
                <c:pt idx="25">
                  <c:v>271.17034976493147</c:v>
                </c:pt>
                <c:pt idx="26">
                  <c:v>276.43801993692921</c:v>
                </c:pt>
                <c:pt idx="27">
                  <c:v>268.68352481492053</c:v>
                </c:pt>
                <c:pt idx="28">
                  <c:v>300.05618509041574</c:v>
                </c:pt>
                <c:pt idx="29">
                  <c:v>312.50139181351943</c:v>
                </c:pt>
                <c:pt idx="30">
                  <c:v>311.31457848971746</c:v>
                </c:pt>
                <c:pt idx="31">
                  <c:v>345.44174302860074</c:v>
                </c:pt>
                <c:pt idx="32">
                  <c:v>364.13823282390712</c:v>
                </c:pt>
                <c:pt idx="33">
                  <c:v>367.77584323982586</c:v>
                </c:pt>
                <c:pt idx="34">
                  <c:v>298.13133855012421</c:v>
                </c:pt>
                <c:pt idx="35">
                  <c:v>327.02243938867309</c:v>
                </c:pt>
                <c:pt idx="36">
                  <c:v>369.226783292287</c:v>
                </c:pt>
                <c:pt idx="37">
                  <c:v>320.63513863755406</c:v>
                </c:pt>
                <c:pt idx="38">
                  <c:v>316.82003812074328</c:v>
                </c:pt>
                <c:pt idx="39">
                  <c:v>338.78943652719238</c:v>
                </c:pt>
                <c:pt idx="40">
                  <c:v>360.96217041522686</c:v>
                </c:pt>
                <c:pt idx="41">
                  <c:v>365.43332329677611</c:v>
                </c:pt>
              </c:numCache>
            </c:numRef>
          </c:val>
          <c:smooth val="0"/>
          <c:extLst xmlns:c16r2="http://schemas.microsoft.com/office/drawing/2015/06/chart">
            <c:ext xmlns:c16="http://schemas.microsoft.com/office/drawing/2014/chart" uri="{C3380CC4-5D6E-409C-BE32-E72D297353CC}">
              <c16:uniqueId val="{00000001-626B-4A86-BD05-ACFB68FA190D}"/>
            </c:ext>
          </c:extLst>
        </c:ser>
        <c:dLbls>
          <c:showLegendKey val="0"/>
          <c:showVal val="0"/>
          <c:showCatName val="0"/>
          <c:showSerName val="0"/>
          <c:showPercent val="0"/>
          <c:showBubbleSize val="0"/>
        </c:dLbls>
        <c:marker val="1"/>
        <c:smooth val="0"/>
        <c:axId val="351288976"/>
        <c:axId val="351351152"/>
      </c:lineChart>
      <c:catAx>
        <c:axId val="351288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fa-IR"/>
          </a:p>
        </c:txPr>
        <c:crossAx val="351351152"/>
        <c:crosses val="autoZero"/>
        <c:auto val="1"/>
        <c:lblAlgn val="ctr"/>
        <c:lblOffset val="100"/>
        <c:noMultiLvlLbl val="0"/>
      </c:catAx>
      <c:valAx>
        <c:axId val="35135115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fa-IR"/>
          </a:p>
        </c:txPr>
        <c:crossAx val="351288976"/>
        <c:crosses val="autoZero"/>
        <c:crossBetween val="between"/>
      </c:valA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fa-IR"/>
        </a:p>
      </c:txPr>
    </c:legend>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a:solidFill>
            <a:schemeClr val="dk1"/>
          </a:solidFill>
          <a:latin typeface="+mn-lt"/>
          <a:ea typeface="+mn-ea"/>
          <a:cs typeface="+mn-cs"/>
        </a:defRPr>
      </a:pPr>
      <a:endParaRPr lang="fa-I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dk1"/>
                </a:solidFill>
                <a:latin typeface="+mn-lt"/>
                <a:ea typeface="+mn-ea"/>
                <a:cs typeface="+mn-cs"/>
              </a:defRPr>
            </a:pPr>
            <a:r>
              <a:rPr lang="en-US" sz="2400"/>
              <a:t>Manufacturing</a:t>
            </a:r>
          </a:p>
        </c:rich>
      </c:tx>
      <c:layout>
        <c:manualLayout>
          <c:xMode val="edge"/>
          <c:yMode val="edge"/>
          <c:x val="0.31888602664637283"/>
          <c:y val="0.18523061663283324"/>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dk1"/>
              </a:solidFill>
              <a:latin typeface="+mn-lt"/>
              <a:ea typeface="+mn-ea"/>
              <a:cs typeface="+mn-cs"/>
            </a:defRPr>
          </a:pPr>
          <a:endParaRPr lang="fa-IR"/>
        </a:p>
      </c:txPr>
    </c:title>
    <c:autoTitleDeleted val="0"/>
    <c:plotArea>
      <c:layout>
        <c:manualLayout>
          <c:layoutTarget val="inner"/>
          <c:xMode val="edge"/>
          <c:yMode val="edge"/>
          <c:x val="4.9805257918227847E-2"/>
          <c:y val="1.6446757760393185E-2"/>
          <c:w val="0.93521128180553159"/>
          <c:h val="0.85105574186114907"/>
        </c:manualLayout>
      </c:layout>
      <c:lineChart>
        <c:grouping val="standard"/>
        <c:varyColors val="0"/>
        <c:ser>
          <c:idx val="0"/>
          <c:order val="0"/>
          <c:tx>
            <c:strRef>
              <c:f>صنعت!$B$2</c:f>
              <c:strCache>
                <c:ptCount val="1"/>
                <c:pt idx="0">
                  <c:v>Manufacturing employment Index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صنعت!$A$3:$A$44</c:f>
              <c:numCache>
                <c:formatCode>General</c:formatCode>
                <c:ptCount val="42"/>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pt idx="39">
                  <c:v>2013</c:v>
                </c:pt>
                <c:pt idx="40">
                  <c:v>2014</c:v>
                </c:pt>
                <c:pt idx="41">
                  <c:v>2015</c:v>
                </c:pt>
              </c:numCache>
            </c:numRef>
          </c:cat>
          <c:val>
            <c:numRef>
              <c:f>صنعت!$B$3:$B$44</c:f>
              <c:numCache>
                <c:formatCode>0.0</c:formatCode>
                <c:ptCount val="42"/>
                <c:pt idx="0">
                  <c:v>100</c:v>
                </c:pt>
                <c:pt idx="1">
                  <c:v>100.84835197983632</c:v>
                </c:pt>
                <c:pt idx="2">
                  <c:v>111.68903534789318</c:v>
                </c:pt>
                <c:pt idx="3">
                  <c:v>110.39962106983761</c:v>
                </c:pt>
                <c:pt idx="4">
                  <c:v>108.83494361006558</c:v>
                </c:pt>
                <c:pt idx="5">
                  <c:v>104.5016211937823</c:v>
                </c:pt>
                <c:pt idx="6">
                  <c:v>102.7298240737901</c:v>
                </c:pt>
                <c:pt idx="7">
                  <c:v>101.76230178431702</c:v>
                </c:pt>
                <c:pt idx="8">
                  <c:v>101.13252156229315</c:v>
                </c:pt>
                <c:pt idx="9">
                  <c:v>99.824576712093673</c:v>
                </c:pt>
                <c:pt idx="10">
                  <c:v>98.691661549871952</c:v>
                </c:pt>
                <c:pt idx="11">
                  <c:v>97.066433611871972</c:v>
                </c:pt>
                <c:pt idx="12">
                  <c:v>96.945133358669665</c:v>
                </c:pt>
                <c:pt idx="13">
                  <c:v>104.28484632479926</c:v>
                </c:pt>
                <c:pt idx="14">
                  <c:v>110.23095940552349</c:v>
                </c:pt>
                <c:pt idx="15">
                  <c:v>115.48702407840817</c:v>
                </c:pt>
                <c:pt idx="16">
                  <c:v>128.36336068103964</c:v>
                </c:pt>
                <c:pt idx="17">
                  <c:v>135.48651049032642</c:v>
                </c:pt>
                <c:pt idx="18">
                  <c:v>138.42241761099629</c:v>
                </c:pt>
                <c:pt idx="19">
                  <c:v>141.2431156745223</c:v>
                </c:pt>
                <c:pt idx="20">
                  <c:v>148.37134434950403</c:v>
                </c:pt>
                <c:pt idx="21">
                  <c:v>156.66476489881106</c:v>
                </c:pt>
                <c:pt idx="22">
                  <c:v>168.79385117784167</c:v>
                </c:pt>
                <c:pt idx="23">
                  <c:v>177.16110626746647</c:v>
                </c:pt>
                <c:pt idx="24">
                  <c:v>182.06729512510847</c:v>
                </c:pt>
                <c:pt idx="25">
                  <c:v>191.62009644163979</c:v>
                </c:pt>
                <c:pt idx="26">
                  <c:v>199.95369851452261</c:v>
                </c:pt>
                <c:pt idx="27">
                  <c:v>203.92105832798802</c:v>
                </c:pt>
                <c:pt idx="28">
                  <c:v>209.14989179643234</c:v>
                </c:pt>
                <c:pt idx="29">
                  <c:v>210.92218114365906</c:v>
                </c:pt>
                <c:pt idx="30">
                  <c:v>214.06359561809941</c:v>
                </c:pt>
                <c:pt idx="31">
                  <c:v>225.41226693294715</c:v>
                </c:pt>
                <c:pt idx="32">
                  <c:v>230.18150982577734</c:v>
                </c:pt>
                <c:pt idx="33">
                  <c:v>230.93238166855929</c:v>
                </c:pt>
                <c:pt idx="34">
                  <c:v>222.38810087524121</c:v>
                </c:pt>
                <c:pt idx="35">
                  <c:v>228.55943963275132</c:v>
                </c:pt>
                <c:pt idx="36">
                  <c:v>226.61144122131006</c:v>
                </c:pt>
                <c:pt idx="37">
                  <c:v>219.85088512858351</c:v>
                </c:pt>
                <c:pt idx="38">
                  <c:v>225.95891817708727</c:v>
                </c:pt>
                <c:pt idx="39">
                  <c:v>241.75414295297114</c:v>
                </c:pt>
                <c:pt idx="40">
                  <c:v>239.56920309963485</c:v>
                </c:pt>
                <c:pt idx="41">
                  <c:v>246.91917778083337</c:v>
                </c:pt>
              </c:numCache>
            </c:numRef>
          </c:val>
          <c:smooth val="0"/>
          <c:extLst xmlns:c16r2="http://schemas.microsoft.com/office/drawing/2015/06/chart">
            <c:ext xmlns:c16="http://schemas.microsoft.com/office/drawing/2014/chart" uri="{C3380CC4-5D6E-409C-BE32-E72D297353CC}">
              <c16:uniqueId val="{00000000-21A2-4A25-B332-DC11D42BF78D}"/>
            </c:ext>
          </c:extLst>
        </c:ser>
        <c:ser>
          <c:idx val="1"/>
          <c:order val="1"/>
          <c:tx>
            <c:strRef>
              <c:f>صنعت!$C$2</c:f>
              <c:strCache>
                <c:ptCount val="1"/>
                <c:pt idx="0">
                  <c:v>Manufacturing APL Index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صنعت!$A$3:$A$44</c:f>
              <c:numCache>
                <c:formatCode>General</c:formatCode>
                <c:ptCount val="42"/>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pt idx="39">
                  <c:v>2013</c:v>
                </c:pt>
                <c:pt idx="40">
                  <c:v>2014</c:v>
                </c:pt>
                <c:pt idx="41">
                  <c:v>2015</c:v>
                </c:pt>
              </c:numCache>
            </c:numRef>
          </c:cat>
          <c:val>
            <c:numRef>
              <c:f>صنعت!$C$3:$C$44</c:f>
              <c:numCache>
                <c:formatCode>0.0</c:formatCode>
                <c:ptCount val="42"/>
                <c:pt idx="0">
                  <c:v>100</c:v>
                </c:pt>
                <c:pt idx="1">
                  <c:v>107.28441912498303</c:v>
                </c:pt>
                <c:pt idx="2">
                  <c:v>125.96389857915413</c:v>
                </c:pt>
                <c:pt idx="3">
                  <c:v>133.77458405517714</c:v>
                </c:pt>
                <c:pt idx="4">
                  <c:v>121.51705421734795</c:v>
                </c:pt>
                <c:pt idx="5">
                  <c:v>110.24451829527912</c:v>
                </c:pt>
                <c:pt idx="6">
                  <c:v>125.94556869911018</c:v>
                </c:pt>
                <c:pt idx="7">
                  <c:v>137.35366513777711</c:v>
                </c:pt>
                <c:pt idx="8">
                  <c:v>132.16436341698824</c:v>
                </c:pt>
                <c:pt idx="9">
                  <c:v>149.8269798272369</c:v>
                </c:pt>
                <c:pt idx="10">
                  <c:v>170.16328078563626</c:v>
                </c:pt>
                <c:pt idx="11">
                  <c:v>169.36552199779516</c:v>
                </c:pt>
                <c:pt idx="12">
                  <c:v>158.80178628177123</c:v>
                </c:pt>
                <c:pt idx="13">
                  <c:v>164.03205089081587</c:v>
                </c:pt>
                <c:pt idx="14">
                  <c:v>158.37231666698355</c:v>
                </c:pt>
                <c:pt idx="15">
                  <c:v>156.53034706642316</c:v>
                </c:pt>
                <c:pt idx="16">
                  <c:v>180.43560750275699</c:v>
                </c:pt>
                <c:pt idx="17">
                  <c:v>207.17075152199919</c:v>
                </c:pt>
                <c:pt idx="18">
                  <c:v>200.92785235283236</c:v>
                </c:pt>
                <c:pt idx="19">
                  <c:v>186.6053976119394</c:v>
                </c:pt>
                <c:pt idx="20">
                  <c:v>183.54932423412049</c:v>
                </c:pt>
                <c:pt idx="21">
                  <c:v>173.81308870680243</c:v>
                </c:pt>
                <c:pt idx="22">
                  <c:v>190.9402995284556</c:v>
                </c:pt>
                <c:pt idx="23">
                  <c:v>203.19351767279866</c:v>
                </c:pt>
                <c:pt idx="24">
                  <c:v>191.77317694013817</c:v>
                </c:pt>
                <c:pt idx="25">
                  <c:v>200.7431255424562</c:v>
                </c:pt>
                <c:pt idx="26">
                  <c:v>215.3493632470792</c:v>
                </c:pt>
                <c:pt idx="27">
                  <c:v>240.05916022886856</c:v>
                </c:pt>
                <c:pt idx="28">
                  <c:v>263.41413364876689</c:v>
                </c:pt>
                <c:pt idx="29">
                  <c:v>288.6350113629357</c:v>
                </c:pt>
                <c:pt idx="30">
                  <c:v>296.05583473160738</c:v>
                </c:pt>
                <c:pt idx="31">
                  <c:v>310.69096610073467</c:v>
                </c:pt>
                <c:pt idx="32">
                  <c:v>328.36967620469721</c:v>
                </c:pt>
                <c:pt idx="33">
                  <c:v>333.642778851591</c:v>
                </c:pt>
                <c:pt idx="34">
                  <c:v>357.23364886705514</c:v>
                </c:pt>
                <c:pt idx="35">
                  <c:v>375.72869980689421</c:v>
                </c:pt>
                <c:pt idx="36">
                  <c:v>418.69394935375635</c:v>
                </c:pt>
                <c:pt idx="37">
                  <c:v>455.85732273797282</c:v>
                </c:pt>
                <c:pt idx="38">
                  <c:v>406.0321768100045</c:v>
                </c:pt>
                <c:pt idx="39">
                  <c:v>364.5914111497907</c:v>
                </c:pt>
                <c:pt idx="40">
                  <c:v>392.66392367660518</c:v>
                </c:pt>
                <c:pt idx="41">
                  <c:v>370.68902886225402</c:v>
                </c:pt>
              </c:numCache>
            </c:numRef>
          </c:val>
          <c:smooth val="0"/>
          <c:extLst xmlns:c16r2="http://schemas.microsoft.com/office/drawing/2015/06/chart">
            <c:ext xmlns:c16="http://schemas.microsoft.com/office/drawing/2014/chart" uri="{C3380CC4-5D6E-409C-BE32-E72D297353CC}">
              <c16:uniqueId val="{00000001-21A2-4A25-B332-DC11D42BF78D}"/>
            </c:ext>
          </c:extLst>
        </c:ser>
        <c:dLbls>
          <c:showLegendKey val="0"/>
          <c:showVal val="0"/>
          <c:showCatName val="0"/>
          <c:showSerName val="0"/>
          <c:showPercent val="0"/>
          <c:showBubbleSize val="0"/>
        </c:dLbls>
        <c:marker val="1"/>
        <c:smooth val="0"/>
        <c:axId val="351353952"/>
        <c:axId val="351354512"/>
      </c:lineChart>
      <c:catAx>
        <c:axId val="351353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fa-IR"/>
          </a:p>
        </c:txPr>
        <c:crossAx val="351354512"/>
        <c:crosses val="autoZero"/>
        <c:auto val="1"/>
        <c:lblAlgn val="ctr"/>
        <c:lblOffset val="100"/>
        <c:noMultiLvlLbl val="0"/>
      </c:catAx>
      <c:valAx>
        <c:axId val="35135451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fa-IR"/>
          </a:p>
        </c:txPr>
        <c:crossAx val="351353952"/>
        <c:crosses val="autoZero"/>
        <c:crossBetween val="between"/>
      </c:valA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fa-IR"/>
        </a:p>
      </c:txPr>
    </c:legend>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a:solidFill>
            <a:schemeClr val="dk1"/>
          </a:solidFill>
          <a:latin typeface="+mn-lt"/>
          <a:ea typeface="+mn-ea"/>
          <a:cs typeface="+mn-cs"/>
        </a:defRPr>
      </a:pPr>
      <a:endParaRPr lang="fa-I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dk1"/>
                </a:solidFill>
                <a:latin typeface="+mn-lt"/>
                <a:ea typeface="+mn-ea"/>
                <a:cs typeface="+mn-cs"/>
              </a:defRPr>
            </a:pPr>
            <a:r>
              <a:rPr lang="en-US" sz="2400" dirty="0" smtClean="0"/>
              <a:t>Services </a:t>
            </a:r>
            <a:r>
              <a:rPr lang="en-US" sz="2400" dirty="0"/>
              <a:t>sector</a:t>
            </a:r>
          </a:p>
        </c:rich>
      </c:tx>
      <c:layout>
        <c:manualLayout>
          <c:xMode val="edge"/>
          <c:yMode val="edge"/>
          <c:x val="0.31775025946405461"/>
          <c:y val="0.14645188213815186"/>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dk1"/>
              </a:solidFill>
              <a:latin typeface="+mn-lt"/>
              <a:ea typeface="+mn-ea"/>
              <a:cs typeface="+mn-cs"/>
            </a:defRPr>
          </a:pPr>
          <a:endParaRPr lang="fa-IR"/>
        </a:p>
      </c:txPr>
    </c:title>
    <c:autoTitleDeleted val="0"/>
    <c:plotArea>
      <c:layout>
        <c:manualLayout>
          <c:layoutTarget val="inner"/>
          <c:xMode val="edge"/>
          <c:yMode val="edge"/>
          <c:x val="4.6851401960340183E-2"/>
          <c:y val="1.5366764610377451E-2"/>
          <c:w val="0.93905377854667582"/>
          <c:h val="0.82920057576626738"/>
        </c:manualLayout>
      </c:layout>
      <c:lineChart>
        <c:grouping val="standard"/>
        <c:varyColors val="0"/>
        <c:ser>
          <c:idx val="0"/>
          <c:order val="0"/>
          <c:tx>
            <c:strRef>
              <c:f>خدمات!$B$2</c:f>
              <c:strCache>
                <c:ptCount val="1"/>
                <c:pt idx="0">
                  <c:v>Sevices employment Index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خدمات!$A$3:$A$44</c:f>
              <c:numCache>
                <c:formatCode>General</c:formatCode>
                <c:ptCount val="42"/>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pt idx="39">
                  <c:v>2013</c:v>
                </c:pt>
                <c:pt idx="40">
                  <c:v>2014</c:v>
                </c:pt>
                <c:pt idx="41">
                  <c:v>2015</c:v>
                </c:pt>
              </c:numCache>
            </c:numRef>
          </c:cat>
          <c:val>
            <c:numRef>
              <c:f>خدمات!$B$3:$B$44</c:f>
              <c:numCache>
                <c:formatCode>0.0</c:formatCode>
                <c:ptCount val="42"/>
                <c:pt idx="0">
                  <c:v>100</c:v>
                </c:pt>
                <c:pt idx="1">
                  <c:v>105.64534131800653</c:v>
                </c:pt>
                <c:pt idx="2">
                  <c:v>114.01815347569952</c:v>
                </c:pt>
                <c:pt idx="3">
                  <c:v>123.5098021986305</c:v>
                </c:pt>
                <c:pt idx="4">
                  <c:v>131.28439176681673</c:v>
                </c:pt>
                <c:pt idx="5">
                  <c:v>146.13287627950001</c:v>
                </c:pt>
                <c:pt idx="6">
                  <c:v>152.20080670386938</c:v>
                </c:pt>
                <c:pt idx="7">
                  <c:v>160.94296425410482</c:v>
                </c:pt>
                <c:pt idx="8">
                  <c:v>171.17426812462199</c:v>
                </c:pt>
                <c:pt idx="9">
                  <c:v>185.37111634613331</c:v>
                </c:pt>
                <c:pt idx="10">
                  <c:v>189.65076884230291</c:v>
                </c:pt>
                <c:pt idx="11">
                  <c:v>201.01033690289066</c:v>
                </c:pt>
                <c:pt idx="12">
                  <c:v>205.63108305597405</c:v>
                </c:pt>
                <c:pt idx="13">
                  <c:v>213.77693138164503</c:v>
                </c:pt>
                <c:pt idx="14">
                  <c:v>220.03724870755832</c:v>
                </c:pt>
                <c:pt idx="15">
                  <c:v>227.57847506298887</c:v>
                </c:pt>
                <c:pt idx="16">
                  <c:v>242.1573485458147</c:v>
                </c:pt>
                <c:pt idx="17">
                  <c:v>255.12765817905068</c:v>
                </c:pt>
                <c:pt idx="18">
                  <c:v>257.37803974129059</c:v>
                </c:pt>
                <c:pt idx="19">
                  <c:v>257.49630109749245</c:v>
                </c:pt>
                <c:pt idx="20">
                  <c:v>261.48187132504017</c:v>
                </c:pt>
                <c:pt idx="21">
                  <c:v>266.38755347386802</c:v>
                </c:pt>
                <c:pt idx="22">
                  <c:v>275.99885704379955</c:v>
                </c:pt>
                <c:pt idx="23">
                  <c:v>283.77029676385399</c:v>
                </c:pt>
                <c:pt idx="24">
                  <c:v>293.9769168440219</c:v>
                </c:pt>
                <c:pt idx="25">
                  <c:v>304.49658311499053</c:v>
                </c:pt>
                <c:pt idx="26">
                  <c:v>319.62572101248514</c:v>
                </c:pt>
                <c:pt idx="27">
                  <c:v>329.71481574379618</c:v>
                </c:pt>
                <c:pt idx="28">
                  <c:v>344.72661627672278</c:v>
                </c:pt>
                <c:pt idx="29">
                  <c:v>359.35188941805319</c:v>
                </c:pt>
                <c:pt idx="30">
                  <c:v>380.48110872963457</c:v>
                </c:pt>
                <c:pt idx="31">
                  <c:v>396.60556660898749</c:v>
                </c:pt>
                <c:pt idx="32">
                  <c:v>421.53844294679175</c:v>
                </c:pt>
                <c:pt idx="33">
                  <c:v>404.91802139543518</c:v>
                </c:pt>
                <c:pt idx="34">
                  <c:v>402.65653482591404</c:v>
                </c:pt>
                <c:pt idx="35">
                  <c:v>402.89512639016874</c:v>
                </c:pt>
                <c:pt idx="36">
                  <c:v>406.02482967295464</c:v>
                </c:pt>
                <c:pt idx="37">
                  <c:v>371.06207670018608</c:v>
                </c:pt>
                <c:pt idx="38">
                  <c:v>393.97561648896215</c:v>
                </c:pt>
                <c:pt idx="39">
                  <c:v>409.80957227052272</c:v>
                </c:pt>
                <c:pt idx="40">
                  <c:v>417.22858445961668</c:v>
                </c:pt>
                <c:pt idx="41">
                  <c:v>444.11747635092291</c:v>
                </c:pt>
              </c:numCache>
            </c:numRef>
          </c:val>
          <c:smooth val="0"/>
          <c:extLst xmlns:c16r2="http://schemas.microsoft.com/office/drawing/2015/06/chart">
            <c:ext xmlns:c16="http://schemas.microsoft.com/office/drawing/2014/chart" uri="{C3380CC4-5D6E-409C-BE32-E72D297353CC}">
              <c16:uniqueId val="{00000000-D2F8-4EFC-993F-2514AF64556A}"/>
            </c:ext>
          </c:extLst>
        </c:ser>
        <c:ser>
          <c:idx val="1"/>
          <c:order val="1"/>
          <c:tx>
            <c:strRef>
              <c:f>خدمات!$C$2</c:f>
              <c:strCache>
                <c:ptCount val="1"/>
                <c:pt idx="0">
                  <c:v>Sevices APL Index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خدمات!$A$3:$A$44</c:f>
              <c:numCache>
                <c:formatCode>General</c:formatCode>
                <c:ptCount val="42"/>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pt idx="39">
                  <c:v>2013</c:v>
                </c:pt>
                <c:pt idx="40">
                  <c:v>2014</c:v>
                </c:pt>
                <c:pt idx="41">
                  <c:v>2015</c:v>
                </c:pt>
              </c:numCache>
            </c:numRef>
          </c:cat>
          <c:val>
            <c:numRef>
              <c:f>خدمات!$C$3:$C$44</c:f>
              <c:numCache>
                <c:formatCode>0.0</c:formatCode>
                <c:ptCount val="42"/>
                <c:pt idx="0">
                  <c:v>100</c:v>
                </c:pt>
                <c:pt idx="1">
                  <c:v>111.85915087211886</c:v>
                </c:pt>
                <c:pt idx="2">
                  <c:v>117.18653663285296</c:v>
                </c:pt>
                <c:pt idx="3">
                  <c:v>113.71442916925044</c:v>
                </c:pt>
                <c:pt idx="4">
                  <c:v>109.10761260036175</c:v>
                </c:pt>
                <c:pt idx="5">
                  <c:v>97.396655179754802</c:v>
                </c:pt>
                <c:pt idx="6">
                  <c:v>92.508039363875326</c:v>
                </c:pt>
                <c:pt idx="7">
                  <c:v>77.878362597923655</c:v>
                </c:pt>
                <c:pt idx="8">
                  <c:v>71.566984268697823</c:v>
                </c:pt>
                <c:pt idx="9">
                  <c:v>71.579592076872501</c:v>
                </c:pt>
                <c:pt idx="10">
                  <c:v>68.997551531452558</c:v>
                </c:pt>
                <c:pt idx="11">
                  <c:v>66.470205978387696</c:v>
                </c:pt>
                <c:pt idx="12">
                  <c:v>55.740496866815057</c:v>
                </c:pt>
                <c:pt idx="13">
                  <c:v>49.417257093915289</c:v>
                </c:pt>
                <c:pt idx="14">
                  <c:v>43.600180754626948</c:v>
                </c:pt>
                <c:pt idx="15">
                  <c:v>44.977584031924174</c:v>
                </c:pt>
                <c:pt idx="16">
                  <c:v>46.75085790061361</c:v>
                </c:pt>
                <c:pt idx="17">
                  <c:v>48.9920108011693</c:v>
                </c:pt>
                <c:pt idx="18">
                  <c:v>50.5703667857182</c:v>
                </c:pt>
                <c:pt idx="19">
                  <c:v>50.811832061709872</c:v>
                </c:pt>
                <c:pt idx="20">
                  <c:v>51.199752682342456</c:v>
                </c:pt>
                <c:pt idx="21">
                  <c:v>51.815116079375976</c:v>
                </c:pt>
                <c:pt idx="22">
                  <c:v>52.915932513611189</c:v>
                </c:pt>
                <c:pt idx="23">
                  <c:v>53.795139887260532</c:v>
                </c:pt>
                <c:pt idx="24">
                  <c:v>53.714574370629734</c:v>
                </c:pt>
                <c:pt idx="25">
                  <c:v>53.480863570460336</c:v>
                </c:pt>
                <c:pt idx="26">
                  <c:v>52.456478763143778</c:v>
                </c:pt>
                <c:pt idx="27">
                  <c:v>53.454819076129937</c:v>
                </c:pt>
                <c:pt idx="28">
                  <c:v>54.735627608220753</c:v>
                </c:pt>
                <c:pt idx="29">
                  <c:v>56.474117877078442</c:v>
                </c:pt>
                <c:pt idx="30">
                  <c:v>57.344010898329259</c:v>
                </c:pt>
                <c:pt idx="31">
                  <c:v>59.648587650413532</c:v>
                </c:pt>
                <c:pt idx="32">
                  <c:v>61.110973814701929</c:v>
                </c:pt>
                <c:pt idx="33">
                  <c:v>70.646393888536963</c:v>
                </c:pt>
                <c:pt idx="34">
                  <c:v>71.34370530705614</c:v>
                </c:pt>
                <c:pt idx="35">
                  <c:v>73.18669131736722</c:v>
                </c:pt>
                <c:pt idx="36">
                  <c:v>77.453768917649512</c:v>
                </c:pt>
                <c:pt idx="37">
                  <c:v>89.638503711898537</c:v>
                </c:pt>
                <c:pt idx="38">
                  <c:v>85.367742586223699</c:v>
                </c:pt>
                <c:pt idx="39">
                  <c:v>80.869635043193739</c:v>
                </c:pt>
                <c:pt idx="40">
                  <c:v>81.348668452618583</c:v>
                </c:pt>
                <c:pt idx="41">
                  <c:v>74.742563564253331</c:v>
                </c:pt>
              </c:numCache>
            </c:numRef>
          </c:val>
          <c:smooth val="0"/>
          <c:extLst xmlns:c16r2="http://schemas.microsoft.com/office/drawing/2015/06/chart">
            <c:ext xmlns:c16="http://schemas.microsoft.com/office/drawing/2014/chart" uri="{C3380CC4-5D6E-409C-BE32-E72D297353CC}">
              <c16:uniqueId val="{00000001-D2F8-4EFC-993F-2514AF64556A}"/>
            </c:ext>
          </c:extLst>
        </c:ser>
        <c:dLbls>
          <c:showLegendKey val="0"/>
          <c:showVal val="0"/>
          <c:showCatName val="0"/>
          <c:showSerName val="0"/>
          <c:showPercent val="0"/>
          <c:showBubbleSize val="0"/>
        </c:dLbls>
        <c:marker val="1"/>
        <c:smooth val="0"/>
        <c:axId val="351869024"/>
        <c:axId val="351869584"/>
      </c:lineChart>
      <c:catAx>
        <c:axId val="351869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fa-IR"/>
          </a:p>
        </c:txPr>
        <c:crossAx val="351869584"/>
        <c:crosses val="autoZero"/>
        <c:auto val="1"/>
        <c:lblAlgn val="ctr"/>
        <c:lblOffset val="100"/>
        <c:noMultiLvlLbl val="0"/>
      </c:catAx>
      <c:valAx>
        <c:axId val="35186958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dk1"/>
                </a:solidFill>
                <a:latin typeface="+mn-lt"/>
                <a:ea typeface="+mn-ea"/>
                <a:cs typeface="+mn-cs"/>
              </a:defRPr>
            </a:pPr>
            <a:endParaRPr lang="fa-IR"/>
          </a:p>
        </c:txPr>
        <c:crossAx val="351869024"/>
        <c:crosses val="autoZero"/>
        <c:crossBetween val="between"/>
      </c:valAx>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fa-IR"/>
        </a:p>
      </c:txPr>
    </c:legend>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a:solidFill>
            <a:schemeClr val="dk1"/>
          </a:solidFill>
          <a:latin typeface="+mn-lt"/>
          <a:ea typeface="+mn-ea"/>
          <a:cs typeface="+mn-cs"/>
        </a:defRPr>
      </a:pPr>
      <a:endParaRPr lang="fa-I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dk1"/>
                </a:solidFill>
                <a:latin typeface="+mn-lt"/>
                <a:ea typeface="+mn-ea"/>
                <a:cs typeface="+mn-cs"/>
              </a:defRPr>
            </a:pPr>
            <a:r>
              <a:rPr lang="en-US" sz="2400"/>
              <a:t>Constraction</a:t>
            </a:r>
          </a:p>
        </c:rich>
      </c:tx>
      <c:layout>
        <c:manualLayout>
          <c:xMode val="edge"/>
          <c:yMode val="edge"/>
          <c:x val="0.44354501036596822"/>
          <c:y val="0.19308475215044207"/>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dk1"/>
              </a:solidFill>
              <a:latin typeface="+mn-lt"/>
              <a:ea typeface="+mn-ea"/>
              <a:cs typeface="+mn-cs"/>
            </a:defRPr>
          </a:pPr>
          <a:endParaRPr lang="fa-IR"/>
        </a:p>
      </c:txPr>
    </c:title>
    <c:autoTitleDeleted val="0"/>
    <c:plotArea>
      <c:layout>
        <c:manualLayout>
          <c:layoutTarget val="inner"/>
          <c:xMode val="edge"/>
          <c:yMode val="edge"/>
          <c:x val="4.8283192075636062E-2"/>
          <c:y val="1.7119381923224347E-2"/>
          <c:w val="0.9371912473567795"/>
          <c:h val="0.82631837035355682"/>
        </c:manualLayout>
      </c:layout>
      <c:lineChart>
        <c:grouping val="standard"/>
        <c:varyColors val="0"/>
        <c:ser>
          <c:idx val="0"/>
          <c:order val="0"/>
          <c:tx>
            <c:strRef>
              <c:f>ساختمان!$B$2</c:f>
              <c:strCache>
                <c:ptCount val="1"/>
                <c:pt idx="0">
                  <c:v>constructionemployment Index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ساختمان!$A$3:$A$44</c:f>
              <c:numCache>
                <c:formatCode>General</c:formatCode>
                <c:ptCount val="42"/>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pt idx="39">
                  <c:v>2013</c:v>
                </c:pt>
                <c:pt idx="40">
                  <c:v>2014</c:v>
                </c:pt>
                <c:pt idx="41">
                  <c:v>2015</c:v>
                </c:pt>
              </c:numCache>
            </c:numRef>
          </c:cat>
          <c:val>
            <c:numRef>
              <c:f>ساختمان!$B$3:$B$44</c:f>
              <c:numCache>
                <c:formatCode>0.0</c:formatCode>
                <c:ptCount val="42"/>
                <c:pt idx="0">
                  <c:v>100</c:v>
                </c:pt>
                <c:pt idx="1">
                  <c:v>106.31432651045229</c:v>
                </c:pt>
                <c:pt idx="2">
                  <c:v>132.4935241248819</c:v>
                </c:pt>
                <c:pt idx="3">
                  <c:v>132.91874115410508</c:v>
                </c:pt>
                <c:pt idx="4">
                  <c:v>132.99714530490826</c:v>
                </c:pt>
                <c:pt idx="5">
                  <c:v>132.79720672317794</c:v>
                </c:pt>
                <c:pt idx="6">
                  <c:v>133.16066555510585</c:v>
                </c:pt>
                <c:pt idx="7">
                  <c:v>133.21461917138433</c:v>
                </c:pt>
                <c:pt idx="8">
                  <c:v>133.56114125331354</c:v>
                </c:pt>
                <c:pt idx="9">
                  <c:v>134.52045201456451</c:v>
                </c:pt>
                <c:pt idx="10">
                  <c:v>134.84131367469161</c:v>
                </c:pt>
                <c:pt idx="11">
                  <c:v>134.53160671828016</c:v>
                </c:pt>
                <c:pt idx="12">
                  <c:v>134.44907200896822</c:v>
                </c:pt>
                <c:pt idx="13">
                  <c:v>134.49947097531114</c:v>
                </c:pt>
                <c:pt idx="14">
                  <c:v>134.36484936479408</c:v>
                </c:pt>
                <c:pt idx="15">
                  <c:v>134.87609311331542</c:v>
                </c:pt>
                <c:pt idx="16">
                  <c:v>139.49431176406307</c:v>
                </c:pt>
                <c:pt idx="17">
                  <c:v>152.97043439109342</c:v>
                </c:pt>
                <c:pt idx="18">
                  <c:v>157.52731671680235</c:v>
                </c:pt>
                <c:pt idx="19">
                  <c:v>166.07732137848518</c:v>
                </c:pt>
                <c:pt idx="20">
                  <c:v>170.22934677622135</c:v>
                </c:pt>
                <c:pt idx="21">
                  <c:v>177.43100824947223</c:v>
                </c:pt>
                <c:pt idx="22">
                  <c:v>183.96093629379436</c:v>
                </c:pt>
                <c:pt idx="23">
                  <c:v>187.41354876129438</c:v>
                </c:pt>
                <c:pt idx="24">
                  <c:v>188.89318885019298</c:v>
                </c:pt>
                <c:pt idx="25">
                  <c:v>206.15635863415412</c:v>
                </c:pt>
                <c:pt idx="26">
                  <c:v>219.72724201797172</c:v>
                </c:pt>
                <c:pt idx="27">
                  <c:v>233.22966082885208</c:v>
                </c:pt>
                <c:pt idx="28">
                  <c:v>261.94993849222874</c:v>
                </c:pt>
                <c:pt idx="29">
                  <c:v>272.65279339182541</c:v>
                </c:pt>
                <c:pt idx="30">
                  <c:v>281.52632146564565</c:v>
                </c:pt>
                <c:pt idx="31">
                  <c:v>284.74881259277373</c:v>
                </c:pt>
                <c:pt idx="32">
                  <c:v>293.26441555033148</c:v>
                </c:pt>
                <c:pt idx="33">
                  <c:v>329.44505996341798</c:v>
                </c:pt>
                <c:pt idx="34">
                  <c:v>371.58199454465239</c:v>
                </c:pt>
                <c:pt idx="35">
                  <c:v>362.17421757784274</c:v>
                </c:pt>
                <c:pt idx="36">
                  <c:v>381.62227340139714</c:v>
                </c:pt>
                <c:pt idx="37">
                  <c:v>432.12880562681278</c:v>
                </c:pt>
                <c:pt idx="38">
                  <c:v>353.7846379041041</c:v>
                </c:pt>
                <c:pt idx="39">
                  <c:v>367.91830590008283</c:v>
                </c:pt>
                <c:pt idx="40">
                  <c:v>356.92376874522165</c:v>
                </c:pt>
                <c:pt idx="41">
                  <c:v>339.66144705267396</c:v>
                </c:pt>
              </c:numCache>
            </c:numRef>
          </c:val>
          <c:smooth val="0"/>
          <c:extLst xmlns:c16r2="http://schemas.microsoft.com/office/drawing/2015/06/chart">
            <c:ext xmlns:c16="http://schemas.microsoft.com/office/drawing/2014/chart" uri="{C3380CC4-5D6E-409C-BE32-E72D297353CC}">
              <c16:uniqueId val="{00000000-A80D-49F6-A4FE-29575F284B51}"/>
            </c:ext>
          </c:extLst>
        </c:ser>
        <c:ser>
          <c:idx val="1"/>
          <c:order val="1"/>
          <c:tx>
            <c:strRef>
              <c:f>ساختمان!$C$2</c:f>
              <c:strCache>
                <c:ptCount val="1"/>
                <c:pt idx="0">
                  <c:v>construction APL Index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ساختمان!$A$3:$A$44</c:f>
              <c:numCache>
                <c:formatCode>General</c:formatCode>
                <c:ptCount val="42"/>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pt idx="39">
                  <c:v>2013</c:v>
                </c:pt>
                <c:pt idx="40">
                  <c:v>2014</c:v>
                </c:pt>
                <c:pt idx="41">
                  <c:v>2015</c:v>
                </c:pt>
              </c:numCache>
            </c:numRef>
          </c:cat>
          <c:val>
            <c:numRef>
              <c:f>ساختمان!$C$3:$C$44</c:f>
              <c:numCache>
                <c:formatCode>0.0</c:formatCode>
                <c:ptCount val="42"/>
                <c:pt idx="0">
                  <c:v>100</c:v>
                </c:pt>
                <c:pt idx="1">
                  <c:v>104.99594043183956</c:v>
                </c:pt>
                <c:pt idx="2">
                  <c:v>144.35249163128461</c:v>
                </c:pt>
                <c:pt idx="3">
                  <c:v>116.94857660278896</c:v>
                </c:pt>
                <c:pt idx="4">
                  <c:v>145.71546853481371</c:v>
                </c:pt>
                <c:pt idx="5">
                  <c:v>112.19664525560067</c:v>
                </c:pt>
                <c:pt idx="6">
                  <c:v>109.4160632584865</c:v>
                </c:pt>
                <c:pt idx="7">
                  <c:v>88.642850455254518</c:v>
                </c:pt>
                <c:pt idx="8">
                  <c:v>98.411841898823269</c:v>
                </c:pt>
                <c:pt idx="9">
                  <c:v>119.80048180505658</c:v>
                </c:pt>
                <c:pt idx="10">
                  <c:v>96.675471540750905</c:v>
                </c:pt>
                <c:pt idx="11">
                  <c:v>89.246113582043037</c:v>
                </c:pt>
                <c:pt idx="12">
                  <c:v>101.42494614705078</c:v>
                </c:pt>
                <c:pt idx="13">
                  <c:v>95.716974811318792</c:v>
                </c:pt>
                <c:pt idx="14">
                  <c:v>62.93469191071479</c:v>
                </c:pt>
                <c:pt idx="15">
                  <c:v>62.402686099110184</c:v>
                </c:pt>
                <c:pt idx="16">
                  <c:v>62.163606392512307</c:v>
                </c:pt>
                <c:pt idx="17">
                  <c:v>73.311407884428476</c:v>
                </c:pt>
                <c:pt idx="18">
                  <c:v>75.161214550185193</c:v>
                </c:pt>
                <c:pt idx="19">
                  <c:v>71.399422529039882</c:v>
                </c:pt>
                <c:pt idx="20">
                  <c:v>68.69730508566748</c:v>
                </c:pt>
                <c:pt idx="21">
                  <c:v>61.698009345784364</c:v>
                </c:pt>
                <c:pt idx="22">
                  <c:v>71.213082376254718</c:v>
                </c:pt>
                <c:pt idx="23">
                  <c:v>65.430046528482336</c:v>
                </c:pt>
                <c:pt idx="24">
                  <c:v>59.999859516962673</c:v>
                </c:pt>
                <c:pt idx="25">
                  <c:v>61.849313647800706</c:v>
                </c:pt>
                <c:pt idx="26">
                  <c:v>63.151261075173139</c:v>
                </c:pt>
                <c:pt idx="27">
                  <c:v>67.843453431091788</c:v>
                </c:pt>
                <c:pt idx="28">
                  <c:v>71.765859879867293</c:v>
                </c:pt>
                <c:pt idx="29">
                  <c:v>68.210161873950753</c:v>
                </c:pt>
                <c:pt idx="30">
                  <c:v>66.2310265669188</c:v>
                </c:pt>
                <c:pt idx="31">
                  <c:v>67.258184668526951</c:v>
                </c:pt>
                <c:pt idx="32">
                  <c:v>63.153355496055106</c:v>
                </c:pt>
                <c:pt idx="33">
                  <c:v>69.157231796217971</c:v>
                </c:pt>
                <c:pt idx="34">
                  <c:v>69.358389720916762</c:v>
                </c:pt>
                <c:pt idx="35">
                  <c:v>68.909353578367785</c:v>
                </c:pt>
                <c:pt idx="36">
                  <c:v>66.068271215019877</c:v>
                </c:pt>
                <c:pt idx="37">
                  <c:v>59.804811237732544</c:v>
                </c:pt>
                <c:pt idx="38">
                  <c:v>70.398803210914451</c:v>
                </c:pt>
                <c:pt idx="39">
                  <c:v>65.614529103170867</c:v>
                </c:pt>
                <c:pt idx="40">
                  <c:v>67.379863651332911</c:v>
                </c:pt>
                <c:pt idx="41">
                  <c:v>61.45803191050522</c:v>
                </c:pt>
              </c:numCache>
            </c:numRef>
          </c:val>
          <c:smooth val="0"/>
          <c:extLst xmlns:c16r2="http://schemas.microsoft.com/office/drawing/2015/06/chart">
            <c:ext xmlns:c16="http://schemas.microsoft.com/office/drawing/2014/chart" uri="{C3380CC4-5D6E-409C-BE32-E72D297353CC}">
              <c16:uniqueId val="{00000001-A80D-49F6-A4FE-29575F284B51}"/>
            </c:ext>
          </c:extLst>
        </c:ser>
        <c:dLbls>
          <c:showLegendKey val="0"/>
          <c:showVal val="0"/>
          <c:showCatName val="0"/>
          <c:showSerName val="0"/>
          <c:showPercent val="0"/>
          <c:showBubbleSize val="0"/>
        </c:dLbls>
        <c:marker val="1"/>
        <c:smooth val="0"/>
        <c:axId val="352006704"/>
        <c:axId val="352007264"/>
      </c:lineChart>
      <c:catAx>
        <c:axId val="352006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fa-IR"/>
          </a:p>
        </c:txPr>
        <c:crossAx val="352007264"/>
        <c:crosses val="autoZero"/>
        <c:auto val="1"/>
        <c:lblAlgn val="ctr"/>
        <c:lblOffset val="100"/>
        <c:noMultiLvlLbl val="0"/>
      </c:catAx>
      <c:valAx>
        <c:axId val="35200726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fa-IR"/>
          </a:p>
        </c:txPr>
        <c:crossAx val="352006704"/>
        <c:crosses val="autoZero"/>
        <c:crossBetween val="between"/>
      </c:valA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fa-IR"/>
        </a:p>
      </c:txPr>
    </c:legend>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a:solidFill>
            <a:schemeClr val="dk1"/>
          </a:solidFill>
          <a:latin typeface="+mn-lt"/>
          <a:ea typeface="+mn-ea"/>
          <a:cs typeface="+mn-cs"/>
        </a:defRPr>
      </a:pPr>
      <a:endParaRPr lang="fa-I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dk1"/>
                </a:solidFill>
                <a:latin typeface="+mn-lt"/>
                <a:ea typeface="+mn-ea"/>
                <a:cs typeface="+mn-cs"/>
              </a:defRPr>
            </a:pPr>
            <a:r>
              <a:rPr lang="en-US" sz="1600" b="1" dirty="0" smtClean="0"/>
              <a:t>Capital</a:t>
            </a:r>
            <a:r>
              <a:rPr lang="en-US" sz="1600" b="1" baseline="0" dirty="0" smtClean="0"/>
              <a:t> to labor ratio, Agriculture</a:t>
            </a:r>
            <a:endParaRPr lang="fa-IR" sz="1600" b="1" dirty="0"/>
          </a:p>
        </c:rich>
      </c:tx>
      <c:layout>
        <c:manualLayout>
          <c:xMode val="edge"/>
          <c:yMode val="edge"/>
          <c:x val="0.18316666666666667"/>
          <c:y val="0.20833333333333334"/>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dk1"/>
              </a:solidFill>
              <a:latin typeface="+mn-lt"/>
              <a:ea typeface="+mn-ea"/>
              <a:cs typeface="+mn-cs"/>
            </a:defRPr>
          </a:pPr>
          <a:endParaRPr lang="fa-IR"/>
        </a:p>
      </c:txPr>
    </c:title>
    <c:autoTitleDeleted val="0"/>
    <c:plotArea>
      <c:layout>
        <c:manualLayout>
          <c:layoutTarget val="inner"/>
          <c:xMode val="edge"/>
          <c:yMode val="edge"/>
          <c:x val="8.8678040244969378E-2"/>
          <c:y val="3.4861111111111114E-2"/>
          <c:w val="0.87202077865266847"/>
          <c:h val="0.81272747156605429"/>
        </c:manualLayout>
      </c:layout>
      <c:lineChart>
        <c:grouping val="standard"/>
        <c:varyColors val="0"/>
        <c:ser>
          <c:idx val="0"/>
          <c:order val="0"/>
          <c:tx>
            <c:strRef>
              <c:f>'سرمایه سرانه'!$B$2</c:f>
              <c:strCache>
                <c:ptCount val="1"/>
                <c:pt idx="0">
                  <c:v> موجودی سرمایه سرانه کشاورزی (ميليارد ريال)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'سرمایه سرانه'!$A$3:$A$44</c:f>
              <c:numCache>
                <c:formatCode>General</c:formatCode>
                <c:ptCount val="42"/>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pt idx="39">
                  <c:v>2013</c:v>
                </c:pt>
                <c:pt idx="40">
                  <c:v>2014</c:v>
                </c:pt>
                <c:pt idx="41">
                  <c:v>2015</c:v>
                </c:pt>
              </c:numCache>
            </c:numRef>
          </c:cat>
          <c:val>
            <c:numRef>
              <c:f>'سرمایه سرانه'!$B$3:$B$44</c:f>
              <c:numCache>
                <c:formatCode>General</c:formatCode>
                <c:ptCount val="42"/>
                <c:pt idx="0">
                  <c:v>1.5347548571588253E-2</c:v>
                </c:pt>
                <c:pt idx="1">
                  <c:v>1.8705570742772425E-2</c:v>
                </c:pt>
                <c:pt idx="2">
                  <c:v>2.2341887295199089E-2</c:v>
                </c:pt>
                <c:pt idx="3">
                  <c:v>2.4414507237972123E-2</c:v>
                </c:pt>
                <c:pt idx="4">
                  <c:v>2.5953029029823702E-2</c:v>
                </c:pt>
                <c:pt idx="5">
                  <c:v>2.6982571088554091E-2</c:v>
                </c:pt>
                <c:pt idx="6">
                  <c:v>2.7949493929125317E-2</c:v>
                </c:pt>
                <c:pt idx="7">
                  <c:v>2.8894404638366837E-2</c:v>
                </c:pt>
                <c:pt idx="8">
                  <c:v>2.8352637930176002E-2</c:v>
                </c:pt>
                <c:pt idx="9">
                  <c:v>2.8334024085665186E-2</c:v>
                </c:pt>
                <c:pt idx="10">
                  <c:v>2.8181695463074054E-2</c:v>
                </c:pt>
                <c:pt idx="11">
                  <c:v>2.7628236872723227E-2</c:v>
                </c:pt>
                <c:pt idx="12">
                  <c:v>2.5602332231402885E-2</c:v>
                </c:pt>
                <c:pt idx="13">
                  <c:v>2.5567712465957036E-2</c:v>
                </c:pt>
                <c:pt idx="14">
                  <c:v>2.5260808247248179E-2</c:v>
                </c:pt>
                <c:pt idx="15">
                  <c:v>2.6280368501239552E-2</c:v>
                </c:pt>
                <c:pt idx="16">
                  <c:v>2.5197643882950385E-2</c:v>
                </c:pt>
                <c:pt idx="17">
                  <c:v>2.7513416804631263E-2</c:v>
                </c:pt>
                <c:pt idx="18">
                  <c:v>2.9070397171742961E-2</c:v>
                </c:pt>
                <c:pt idx="19">
                  <c:v>3.0697510022848203E-2</c:v>
                </c:pt>
                <c:pt idx="20">
                  <c:v>3.1719450606251434E-2</c:v>
                </c:pt>
                <c:pt idx="21">
                  <c:v>3.2159053520454915E-2</c:v>
                </c:pt>
                <c:pt idx="22">
                  <c:v>3.3702453456878417E-2</c:v>
                </c:pt>
                <c:pt idx="23">
                  <c:v>3.5007328280519119E-2</c:v>
                </c:pt>
                <c:pt idx="24">
                  <c:v>3.5612063809785197E-2</c:v>
                </c:pt>
                <c:pt idx="25">
                  <c:v>3.808850758091635E-2</c:v>
                </c:pt>
                <c:pt idx="26">
                  <c:v>3.9802529419008227E-2</c:v>
                </c:pt>
                <c:pt idx="27">
                  <c:v>4.2393024385085076E-2</c:v>
                </c:pt>
                <c:pt idx="28">
                  <c:v>4.4787620796386353E-2</c:v>
                </c:pt>
                <c:pt idx="29">
                  <c:v>4.7570704005427074E-2</c:v>
                </c:pt>
                <c:pt idx="30">
                  <c:v>5.1096200248028564E-2</c:v>
                </c:pt>
                <c:pt idx="31">
                  <c:v>5.5546165887665824E-2</c:v>
                </c:pt>
                <c:pt idx="32">
                  <c:v>5.933035274728643E-2</c:v>
                </c:pt>
                <c:pt idx="33">
                  <c:v>6.2235306285996744E-2</c:v>
                </c:pt>
                <c:pt idx="34">
                  <c:v>7.0673836870456502E-2</c:v>
                </c:pt>
                <c:pt idx="35">
                  <c:v>7.5469096485051013E-2</c:v>
                </c:pt>
                <c:pt idx="36">
                  <c:v>8.6279009817521207E-2</c:v>
                </c:pt>
                <c:pt idx="37">
                  <c:v>8.0285684888864159E-2</c:v>
                </c:pt>
                <c:pt idx="38">
                  <c:v>7.8115164076183144E-2</c:v>
                </c:pt>
                <c:pt idx="39">
                  <c:v>8.1644497637638494E-2</c:v>
                </c:pt>
                <c:pt idx="40">
                  <c:v>8.5761428277255983E-2</c:v>
                </c:pt>
                <c:pt idx="41">
                  <c:v>8.3740253008068435E-2</c:v>
                </c:pt>
              </c:numCache>
            </c:numRef>
          </c:val>
          <c:smooth val="0"/>
          <c:extLst xmlns:c16r2="http://schemas.microsoft.com/office/drawing/2015/06/chart">
            <c:ext xmlns:c16="http://schemas.microsoft.com/office/drawing/2014/chart" uri="{C3380CC4-5D6E-409C-BE32-E72D297353CC}">
              <c16:uniqueId val="{00000000-1F6A-4A0C-9906-6892849AB28E}"/>
            </c:ext>
          </c:extLst>
        </c:ser>
        <c:dLbls>
          <c:showLegendKey val="0"/>
          <c:showVal val="0"/>
          <c:showCatName val="0"/>
          <c:showSerName val="0"/>
          <c:showPercent val="0"/>
          <c:showBubbleSize val="0"/>
        </c:dLbls>
        <c:marker val="1"/>
        <c:smooth val="0"/>
        <c:axId val="352392320"/>
        <c:axId val="352392880"/>
      </c:lineChart>
      <c:catAx>
        <c:axId val="352392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fa-IR"/>
          </a:p>
        </c:txPr>
        <c:crossAx val="352392880"/>
        <c:crosses val="autoZero"/>
        <c:auto val="1"/>
        <c:lblAlgn val="ctr"/>
        <c:lblOffset val="100"/>
        <c:noMultiLvlLbl val="0"/>
      </c:catAx>
      <c:valAx>
        <c:axId val="352392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fa-IR"/>
          </a:p>
        </c:txPr>
        <c:crossAx val="352392320"/>
        <c:crosses val="autoZero"/>
        <c:crossBetween val="between"/>
      </c:valA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c:spPr>
    </c:plotArea>
    <c:plotVisOnly val="1"/>
    <c:dispBlanksAs val="gap"/>
    <c:showDLblsOverMax val="0"/>
  </c:chart>
  <c:spPr>
    <a:solidFill>
      <a:schemeClr val="lt1"/>
    </a:solidFill>
    <a:ln w="12700" cap="flat" cmpd="sng" algn="ctr">
      <a:solidFill>
        <a:schemeClr val="accent4"/>
      </a:solidFill>
      <a:prstDash val="solid"/>
      <a:miter lim="800000"/>
    </a:ln>
    <a:effectLst/>
  </c:spPr>
  <c:txPr>
    <a:bodyPr/>
    <a:lstStyle/>
    <a:p>
      <a:pPr>
        <a:defRPr>
          <a:solidFill>
            <a:schemeClr val="dk1"/>
          </a:solidFill>
          <a:latin typeface="+mn-lt"/>
          <a:ea typeface="+mn-ea"/>
          <a:cs typeface="+mn-cs"/>
        </a:defRPr>
      </a:pPr>
      <a:endParaRPr lang="fa-I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972560" y="0"/>
            <a:ext cx="3037840" cy="466434"/>
          </a:xfrm>
          <a:prstGeom prst="rect">
            <a:avLst/>
          </a:prstGeom>
        </p:spPr>
        <p:txBody>
          <a:bodyPr vert="horz" lIns="93177" tIns="46589" rIns="93177" bIns="46589" rtlCol="1"/>
          <a:lstStyle>
            <a:lvl1pPr algn="r">
              <a:defRPr sz="1200"/>
            </a:lvl1pPr>
          </a:lstStyle>
          <a:p>
            <a:endParaRPr lang="fa-IR"/>
          </a:p>
        </p:txBody>
      </p:sp>
      <p:sp>
        <p:nvSpPr>
          <p:cNvPr id="3" name="Date Placeholder 2"/>
          <p:cNvSpPr>
            <a:spLocks noGrp="1"/>
          </p:cNvSpPr>
          <p:nvPr>
            <p:ph type="dt" sz="quarter" idx="1"/>
          </p:nvPr>
        </p:nvSpPr>
        <p:spPr>
          <a:xfrm>
            <a:off x="1623" y="0"/>
            <a:ext cx="3037840" cy="466434"/>
          </a:xfrm>
          <a:prstGeom prst="rect">
            <a:avLst/>
          </a:prstGeom>
        </p:spPr>
        <p:txBody>
          <a:bodyPr vert="horz" lIns="93177" tIns="46589" rIns="93177" bIns="46589" rtlCol="1"/>
          <a:lstStyle>
            <a:lvl1pPr algn="l">
              <a:defRPr sz="1200"/>
            </a:lvl1pPr>
          </a:lstStyle>
          <a:p>
            <a:fld id="{017942E8-FA4B-4E7D-960A-6CCBB8332737}" type="datetime1">
              <a:rPr lang="en-US" smtClean="0"/>
              <a:t>9/3/2017</a:t>
            </a:fld>
            <a:endParaRPr lang="fa-IR"/>
          </a:p>
        </p:txBody>
      </p:sp>
      <p:sp>
        <p:nvSpPr>
          <p:cNvPr id="4" name="Footer Placeholder 3"/>
          <p:cNvSpPr>
            <a:spLocks noGrp="1"/>
          </p:cNvSpPr>
          <p:nvPr>
            <p:ph type="ftr" sz="quarter" idx="2"/>
          </p:nvPr>
        </p:nvSpPr>
        <p:spPr>
          <a:xfrm>
            <a:off x="3972560" y="8829967"/>
            <a:ext cx="3037840" cy="466433"/>
          </a:xfrm>
          <a:prstGeom prst="rect">
            <a:avLst/>
          </a:prstGeom>
        </p:spPr>
        <p:txBody>
          <a:bodyPr vert="horz" lIns="93177" tIns="46589" rIns="93177" bIns="46589" rtlCol="1" anchor="b"/>
          <a:lstStyle>
            <a:lvl1pPr algn="r">
              <a:defRPr sz="1200"/>
            </a:lvl1pPr>
          </a:lstStyle>
          <a:p>
            <a:endParaRPr lang="fa-IR"/>
          </a:p>
        </p:txBody>
      </p:sp>
      <p:sp>
        <p:nvSpPr>
          <p:cNvPr id="5" name="Slide Number Placeholder 4"/>
          <p:cNvSpPr>
            <a:spLocks noGrp="1"/>
          </p:cNvSpPr>
          <p:nvPr>
            <p:ph type="sldNum" sz="quarter" idx="3"/>
          </p:nvPr>
        </p:nvSpPr>
        <p:spPr>
          <a:xfrm>
            <a:off x="1623" y="8829967"/>
            <a:ext cx="3037840" cy="466433"/>
          </a:xfrm>
          <a:prstGeom prst="rect">
            <a:avLst/>
          </a:prstGeom>
        </p:spPr>
        <p:txBody>
          <a:bodyPr vert="horz" lIns="93177" tIns="46589" rIns="93177" bIns="46589" rtlCol="1" anchor="b"/>
          <a:lstStyle>
            <a:lvl1pPr algn="l">
              <a:defRPr sz="1200"/>
            </a:lvl1pPr>
          </a:lstStyle>
          <a:p>
            <a:fld id="{AF03DA1D-7DD1-4D23-8DAE-788484F5E664}" type="slidenum">
              <a:rPr lang="fa-IR" smtClean="0"/>
              <a:t>‹#›</a:t>
            </a:fld>
            <a:endParaRPr lang="fa-IR"/>
          </a:p>
        </p:txBody>
      </p:sp>
    </p:spTree>
    <p:extLst>
      <p:ext uri="{BB962C8B-B14F-4D97-AF65-F5344CB8AC3E}">
        <p14:creationId xmlns:p14="http://schemas.microsoft.com/office/powerpoint/2010/main" val="76966178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972560" y="0"/>
            <a:ext cx="3037840" cy="466434"/>
          </a:xfrm>
          <a:prstGeom prst="rect">
            <a:avLst/>
          </a:prstGeom>
        </p:spPr>
        <p:txBody>
          <a:bodyPr vert="horz" lIns="93177" tIns="46589" rIns="93177" bIns="46589" rtlCol="1"/>
          <a:lstStyle>
            <a:lvl1pPr algn="r">
              <a:defRPr sz="1200"/>
            </a:lvl1pPr>
          </a:lstStyle>
          <a:p>
            <a:endParaRPr lang="fa-IR"/>
          </a:p>
        </p:txBody>
      </p:sp>
      <p:sp>
        <p:nvSpPr>
          <p:cNvPr id="3" name="Date Placeholder 2"/>
          <p:cNvSpPr>
            <a:spLocks noGrp="1"/>
          </p:cNvSpPr>
          <p:nvPr>
            <p:ph type="dt" idx="1"/>
          </p:nvPr>
        </p:nvSpPr>
        <p:spPr>
          <a:xfrm>
            <a:off x="1623" y="0"/>
            <a:ext cx="3037840" cy="466434"/>
          </a:xfrm>
          <a:prstGeom prst="rect">
            <a:avLst/>
          </a:prstGeom>
        </p:spPr>
        <p:txBody>
          <a:bodyPr vert="horz" lIns="93177" tIns="46589" rIns="93177" bIns="46589" rtlCol="1"/>
          <a:lstStyle>
            <a:lvl1pPr algn="l">
              <a:defRPr sz="1200"/>
            </a:lvl1pPr>
          </a:lstStyle>
          <a:p>
            <a:fld id="{AF903BFC-7DBA-4F52-B4E7-4FCF65AC7121}" type="datetime1">
              <a:rPr lang="en-US" smtClean="0"/>
              <a:t>9/3/2017</a:t>
            </a:fld>
            <a:endParaRPr lang="fa-I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1" anchor="ctr"/>
          <a:lstStyle/>
          <a:p>
            <a:endParaRPr lang="fa-IR"/>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972560" y="8829967"/>
            <a:ext cx="3037840" cy="466433"/>
          </a:xfrm>
          <a:prstGeom prst="rect">
            <a:avLst/>
          </a:prstGeom>
        </p:spPr>
        <p:txBody>
          <a:bodyPr vert="horz" lIns="93177" tIns="46589" rIns="93177" bIns="46589" rtlCol="1" anchor="b"/>
          <a:lstStyle>
            <a:lvl1pPr algn="r">
              <a:defRPr sz="1200"/>
            </a:lvl1pPr>
          </a:lstStyle>
          <a:p>
            <a:endParaRPr lang="fa-IR"/>
          </a:p>
        </p:txBody>
      </p:sp>
      <p:sp>
        <p:nvSpPr>
          <p:cNvPr id="7" name="Slide Number Placeholder 6"/>
          <p:cNvSpPr>
            <a:spLocks noGrp="1"/>
          </p:cNvSpPr>
          <p:nvPr>
            <p:ph type="sldNum" sz="quarter" idx="5"/>
          </p:nvPr>
        </p:nvSpPr>
        <p:spPr>
          <a:xfrm>
            <a:off x="1623" y="8829967"/>
            <a:ext cx="3037840" cy="466433"/>
          </a:xfrm>
          <a:prstGeom prst="rect">
            <a:avLst/>
          </a:prstGeom>
        </p:spPr>
        <p:txBody>
          <a:bodyPr vert="horz" lIns="93177" tIns="46589" rIns="93177" bIns="46589" rtlCol="1" anchor="b"/>
          <a:lstStyle>
            <a:lvl1pPr algn="l">
              <a:defRPr sz="1200"/>
            </a:lvl1pPr>
          </a:lstStyle>
          <a:p>
            <a:fld id="{CF52E603-9E5D-4911-B9E6-B4A488EA7D03}" type="slidenum">
              <a:rPr lang="fa-IR" smtClean="0"/>
              <a:t>‹#›</a:t>
            </a:fld>
            <a:endParaRPr lang="fa-IR"/>
          </a:p>
        </p:txBody>
      </p:sp>
    </p:spTree>
    <p:extLst>
      <p:ext uri="{BB962C8B-B14F-4D97-AF65-F5344CB8AC3E}">
        <p14:creationId xmlns:p14="http://schemas.microsoft.com/office/powerpoint/2010/main" val="3827855063"/>
      </p:ext>
    </p:extLst>
  </p:cSld>
  <p:clrMap bg1="lt1" tx1="dk1" bg2="lt2" tx2="dk2" accent1="accent1" accent2="accent2" accent3="accent3" accent4="accent4" accent5="accent5" accent6="accent6" hlink="hlink" folHlink="folHlink"/>
  <p:hf sldNum="0" hd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315848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800072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004038C-790E-4E1F-AFA3-7A2D322ABF52}" type="slidenum">
              <a:rPr lang="fa-IR" smtClean="0"/>
              <a:t>‹#›</a:t>
            </a:fld>
            <a:endParaRPr lang="fa-IR"/>
          </a:p>
        </p:txBody>
      </p:sp>
    </p:spTree>
    <p:extLst>
      <p:ext uri="{BB962C8B-B14F-4D97-AF65-F5344CB8AC3E}">
        <p14:creationId xmlns:p14="http://schemas.microsoft.com/office/powerpoint/2010/main" val="20912830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949"/>
          </a:xfrm>
          <a:prstGeom prst="rect">
            <a:avLst/>
          </a:prstGeom>
        </p:spPr>
      </p:pic>
      <p:sp>
        <p:nvSpPr>
          <p:cNvPr id="7" name="Text Placeholder 6"/>
          <p:cNvSpPr>
            <a:spLocks noGrp="1"/>
          </p:cNvSpPr>
          <p:nvPr>
            <p:ph type="body" sz="quarter" idx="13"/>
          </p:nvPr>
        </p:nvSpPr>
        <p:spPr>
          <a:xfrm>
            <a:off x="817581" y="1484556"/>
            <a:ext cx="10693101" cy="4658060"/>
          </a:xfrm>
        </p:spPr>
        <p:txBody>
          <a:bodyPr>
            <a:normAutofit/>
          </a:bodyPr>
          <a:lstStyle>
            <a:lvl1pPr marL="0" indent="0" algn="l" rtl="0">
              <a:buNone/>
              <a:defRPr sz="2800" baseline="0"/>
            </a:lvl1pPr>
          </a:lstStyle>
          <a:p>
            <a:pPr lvl="0"/>
            <a:endParaRPr lang="fa-IR" dirty="0"/>
          </a:p>
        </p:txBody>
      </p:sp>
      <p:sp>
        <p:nvSpPr>
          <p:cNvPr id="8" name="Slide Number Placeholder 20"/>
          <p:cNvSpPr>
            <a:spLocks noGrp="1"/>
          </p:cNvSpPr>
          <p:nvPr>
            <p:ph type="sldNum" sz="quarter" idx="20"/>
          </p:nvPr>
        </p:nvSpPr>
        <p:spPr>
          <a:xfrm>
            <a:off x="11359178" y="6356251"/>
            <a:ext cx="495748" cy="365125"/>
          </a:xfrm>
        </p:spPr>
        <p:txBody>
          <a:bodyPr/>
          <a:lstStyle>
            <a:lvl1pPr algn="l" rtl="0">
              <a:defRPr/>
            </a:lvl1pPr>
          </a:lstStyle>
          <a:p>
            <a:fld id="{6004038C-790E-4E1F-AFA3-7A2D322ABF52}" type="slidenum">
              <a:rPr lang="fa-IR" smtClean="0"/>
              <a:pPr/>
              <a:t>‹#›</a:t>
            </a:fld>
            <a:endParaRPr lang="fa-IR" dirty="0"/>
          </a:p>
        </p:txBody>
      </p:sp>
      <p:sp>
        <p:nvSpPr>
          <p:cNvPr id="9" name="Rectangle 8"/>
          <p:cNvSpPr/>
          <p:nvPr userDrawn="1"/>
        </p:nvSpPr>
        <p:spPr>
          <a:xfrm>
            <a:off x="3449619" y="6180315"/>
            <a:ext cx="5292762" cy="74305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TextBox 9"/>
          <p:cNvSpPr txBox="1"/>
          <p:nvPr userDrawn="1"/>
        </p:nvSpPr>
        <p:spPr>
          <a:xfrm>
            <a:off x="4229548" y="6389070"/>
            <a:ext cx="3732904" cy="276999"/>
          </a:xfrm>
          <a:prstGeom prst="rect">
            <a:avLst/>
          </a:prstGeom>
          <a:noFill/>
        </p:spPr>
        <p:txBody>
          <a:bodyPr wrap="square" rtlCol="1">
            <a:spAutoFit/>
          </a:bodyPr>
          <a:lstStyle/>
          <a:p>
            <a:pPr algn="ctr"/>
            <a:r>
              <a:rPr lang="en-US" sz="1200" dirty="0" err="1" smtClean="0"/>
              <a:t>Alaedin</a:t>
            </a:r>
            <a:r>
              <a:rPr lang="en-US" sz="1200" dirty="0" smtClean="0"/>
              <a:t> </a:t>
            </a:r>
            <a:r>
              <a:rPr lang="en-US" sz="1200" dirty="0" err="1" smtClean="0"/>
              <a:t>Ezoji</a:t>
            </a:r>
            <a:r>
              <a:rPr lang="en-US" sz="1200" baseline="0" dirty="0" smtClean="0"/>
              <a:t> </a:t>
            </a:r>
            <a:r>
              <a:rPr lang="en-US" sz="1200" dirty="0" smtClean="0"/>
              <a:t>and </a:t>
            </a:r>
            <a:r>
              <a:rPr lang="en-US" sz="1200" dirty="0" err="1" smtClean="0"/>
              <a:t>Fatemeh</a:t>
            </a:r>
            <a:r>
              <a:rPr lang="en-US" sz="1200" dirty="0" smtClean="0"/>
              <a:t> </a:t>
            </a:r>
            <a:r>
              <a:rPr lang="en-US" sz="1200" dirty="0" err="1" smtClean="0"/>
              <a:t>Jahangard</a:t>
            </a:r>
            <a:endParaRPr lang="en-US" sz="1200"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3539" y="6152243"/>
            <a:ext cx="2192692" cy="705756"/>
          </a:xfrm>
          <a:prstGeom prst="rect">
            <a:avLst/>
          </a:prstGeom>
        </p:spPr>
      </p:pic>
    </p:spTree>
    <p:extLst>
      <p:ext uri="{BB962C8B-B14F-4D97-AF65-F5344CB8AC3E}">
        <p14:creationId xmlns:p14="http://schemas.microsoft.com/office/powerpoint/2010/main" val="228503326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673" y="-225911"/>
            <a:ext cx="12272330" cy="7220365"/>
          </a:xfrm>
          <a:prstGeom prst="rect">
            <a:avLst/>
          </a:prstGeom>
        </p:spPr>
      </p:pic>
    </p:spTree>
    <p:extLst>
      <p:ext uri="{BB962C8B-B14F-4D97-AF65-F5344CB8AC3E}">
        <p14:creationId xmlns:p14="http://schemas.microsoft.com/office/powerpoint/2010/main" val="138094813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004038C-790E-4E1F-AFA3-7A2D322ABF52}" type="slidenum">
              <a:rPr lang="fa-IR" smtClean="0"/>
              <a:t>‹#›</a:t>
            </a:fld>
            <a:endParaRPr lang="fa-IR"/>
          </a:p>
        </p:txBody>
      </p:sp>
    </p:spTree>
    <p:extLst>
      <p:ext uri="{BB962C8B-B14F-4D97-AF65-F5344CB8AC3E}">
        <p14:creationId xmlns:p14="http://schemas.microsoft.com/office/powerpoint/2010/main" val="208606714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004038C-790E-4E1F-AFA3-7A2D322ABF52}" type="slidenum">
              <a:rPr lang="fa-IR" smtClean="0"/>
              <a:t>‹#›</a:t>
            </a:fld>
            <a:endParaRPr lang="fa-IR"/>
          </a:p>
        </p:txBody>
      </p:sp>
    </p:spTree>
    <p:extLst>
      <p:ext uri="{BB962C8B-B14F-4D97-AF65-F5344CB8AC3E}">
        <p14:creationId xmlns:p14="http://schemas.microsoft.com/office/powerpoint/2010/main" val="48997963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004038C-790E-4E1F-AFA3-7A2D322ABF52}" type="slidenum">
              <a:rPr lang="fa-IR" smtClean="0"/>
              <a:t>‹#›</a:t>
            </a:fld>
            <a:endParaRPr lang="fa-IR"/>
          </a:p>
        </p:txBody>
      </p:sp>
    </p:spTree>
    <p:extLst>
      <p:ext uri="{BB962C8B-B14F-4D97-AF65-F5344CB8AC3E}">
        <p14:creationId xmlns:p14="http://schemas.microsoft.com/office/powerpoint/2010/main" val="140710762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004038C-790E-4E1F-AFA3-7A2D322ABF52}" type="slidenum">
              <a:rPr lang="fa-IR" smtClean="0"/>
              <a:t>‹#›</a:t>
            </a:fld>
            <a:endParaRPr lang="fa-IR"/>
          </a:p>
        </p:txBody>
      </p:sp>
    </p:spTree>
    <p:extLst>
      <p:ext uri="{BB962C8B-B14F-4D97-AF65-F5344CB8AC3E}">
        <p14:creationId xmlns:p14="http://schemas.microsoft.com/office/powerpoint/2010/main" val="28658914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lvl1pPr marL="0" indent="0">
              <a:buNone/>
              <a:defRPr/>
            </a:lvl1pPr>
          </a:lstStyle>
          <a:p>
            <a:pPr lvl="0"/>
            <a:endParaRPr lang="fa-IR" dirty="0"/>
          </a:p>
        </p:txBody>
      </p:sp>
      <p:sp>
        <p:nvSpPr>
          <p:cNvPr id="4" name="Date Placeholder 3"/>
          <p:cNvSpPr>
            <a:spLocks noGrp="1"/>
          </p:cNvSpPr>
          <p:nvPr>
            <p:ph type="dt" sz="half" idx="10"/>
          </p:nvPr>
        </p:nvSpPr>
        <p:spPr/>
        <p:txBody>
          <a:bodyPr/>
          <a:lstStyle/>
          <a:p>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004038C-790E-4E1F-AFA3-7A2D322ABF52}" type="slidenum">
              <a:rPr lang="fa-IR" smtClean="0"/>
              <a:t>‹#›</a:t>
            </a:fld>
            <a:endParaRPr lang="fa-IR"/>
          </a:p>
        </p:txBody>
      </p:sp>
    </p:spTree>
    <p:extLst>
      <p:ext uri="{BB962C8B-B14F-4D97-AF65-F5344CB8AC3E}">
        <p14:creationId xmlns:p14="http://schemas.microsoft.com/office/powerpoint/2010/main" val="19217954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004038C-790E-4E1F-AFA3-7A2D322ABF52}" type="slidenum">
              <a:rPr lang="fa-IR" smtClean="0"/>
              <a:t>‹#›</a:t>
            </a:fld>
            <a:endParaRPr lang="fa-IR"/>
          </a:p>
        </p:txBody>
      </p:sp>
    </p:spTree>
    <p:extLst>
      <p:ext uri="{BB962C8B-B14F-4D97-AF65-F5344CB8AC3E}">
        <p14:creationId xmlns:p14="http://schemas.microsoft.com/office/powerpoint/2010/main" val="16796010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004038C-790E-4E1F-AFA3-7A2D322ABF52}" type="slidenum">
              <a:rPr lang="fa-IR" smtClean="0"/>
              <a:t>‹#›</a:t>
            </a:fld>
            <a:endParaRPr lang="fa-IR"/>
          </a:p>
        </p:txBody>
      </p:sp>
    </p:spTree>
    <p:extLst>
      <p:ext uri="{BB962C8B-B14F-4D97-AF65-F5344CB8AC3E}">
        <p14:creationId xmlns:p14="http://schemas.microsoft.com/office/powerpoint/2010/main" val="313152367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a-IR" dirty="0"/>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6004038C-790E-4E1F-AFA3-7A2D322ABF52}" type="slidenum">
              <a:rPr lang="fa-IR" smtClean="0"/>
              <a:t>‹#›</a:t>
            </a:fld>
            <a:endParaRPr lang="fa-IR" dirty="0"/>
          </a:p>
        </p:txBody>
      </p:sp>
    </p:spTree>
    <p:extLst>
      <p:ext uri="{BB962C8B-B14F-4D97-AF65-F5344CB8AC3E}">
        <p14:creationId xmlns:p14="http://schemas.microsoft.com/office/powerpoint/2010/main" val="74688324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6004038C-790E-4E1F-AFA3-7A2D322ABF52}" type="slidenum">
              <a:rPr lang="fa-IR" smtClean="0"/>
              <a:t>‹#›</a:t>
            </a:fld>
            <a:endParaRPr lang="fa-IR"/>
          </a:p>
        </p:txBody>
      </p:sp>
    </p:spTree>
    <p:extLst>
      <p:ext uri="{BB962C8B-B14F-4D97-AF65-F5344CB8AC3E}">
        <p14:creationId xmlns:p14="http://schemas.microsoft.com/office/powerpoint/2010/main" val="38919306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6" name="Text Placeholder 2"/>
          <p:cNvSpPr>
            <a:spLocks noGrp="1"/>
          </p:cNvSpPr>
          <p:nvPr>
            <p:ph type="body" idx="1" hasCustomPrompt="1"/>
          </p:nvPr>
        </p:nvSpPr>
        <p:spPr>
          <a:xfrm>
            <a:off x="452513" y="1663665"/>
            <a:ext cx="3586087" cy="631731"/>
          </a:xfrm>
        </p:spPr>
        <p:txBody>
          <a:bodyPr anchor="ctr"/>
          <a:lstStyle>
            <a:lvl1pPr marL="0" indent="0" algn="ctr">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First And Last Name</a:t>
            </a:r>
          </a:p>
        </p:txBody>
      </p:sp>
      <p:sp>
        <p:nvSpPr>
          <p:cNvPr id="9" name="Text Placeholder 2"/>
          <p:cNvSpPr>
            <a:spLocks noGrp="1"/>
          </p:cNvSpPr>
          <p:nvPr>
            <p:ph type="body" idx="13" hasCustomPrompt="1"/>
          </p:nvPr>
        </p:nvSpPr>
        <p:spPr>
          <a:xfrm>
            <a:off x="4389119" y="1663665"/>
            <a:ext cx="7465807" cy="631731"/>
          </a:xfrm>
        </p:spPr>
        <p:txBody>
          <a:bodyPr anchor="ctr"/>
          <a:lstStyle>
            <a:lvl1pPr marL="0" indent="0" algn="ctr">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Affiliate</a:t>
            </a:r>
          </a:p>
        </p:txBody>
      </p:sp>
      <p:graphicFrame>
        <p:nvGraphicFramePr>
          <p:cNvPr id="10" name="Table 9"/>
          <p:cNvGraphicFramePr>
            <a:graphicFrameLocks noGrp="1"/>
          </p:cNvGraphicFramePr>
          <p:nvPr userDrawn="1">
            <p:extLst>
              <p:ext uri="{D42A27DB-BD31-4B8C-83A1-F6EECF244321}">
                <p14:modId xmlns:p14="http://schemas.microsoft.com/office/powerpoint/2010/main" val="525619144"/>
              </p:ext>
            </p:extLst>
          </p:nvPr>
        </p:nvGraphicFramePr>
        <p:xfrm>
          <a:off x="4038600" y="2423640"/>
          <a:ext cx="7923904" cy="3751249"/>
        </p:xfrm>
        <a:graphic>
          <a:graphicData uri="http://schemas.openxmlformats.org/drawingml/2006/table">
            <a:tbl>
              <a:tblPr rtl="1" bandRow="1">
                <a:tableStyleId>{5C22544A-7EE6-4342-B048-85BDC9FD1C3A}</a:tableStyleId>
              </a:tblPr>
              <a:tblGrid>
                <a:gridCol w="5904379">
                  <a:extLst>
                    <a:ext uri="{9D8B030D-6E8A-4147-A177-3AD203B41FA5}">
                      <a16:colId xmlns:a16="http://schemas.microsoft.com/office/drawing/2014/main" xmlns="" val="20000"/>
                    </a:ext>
                  </a:extLst>
                </a:gridCol>
                <a:gridCol w="2019525">
                  <a:extLst>
                    <a:ext uri="{9D8B030D-6E8A-4147-A177-3AD203B41FA5}">
                      <a16:colId xmlns:a16="http://schemas.microsoft.com/office/drawing/2014/main" xmlns="" val="20001"/>
                    </a:ext>
                  </a:extLst>
                </a:gridCol>
              </a:tblGrid>
              <a:tr h="838078">
                <a:tc>
                  <a:txBody>
                    <a:bodyPr/>
                    <a:lstStyle/>
                    <a:p>
                      <a:pPr algn="ctr" rtl="1"/>
                      <a:endParaRPr lang="fa-IR" dirty="0"/>
                    </a:p>
                  </a:txBody>
                  <a:tcPr anchor="ctr"/>
                </a:tc>
                <a:tc>
                  <a:txBody>
                    <a:bodyPr/>
                    <a:lstStyle/>
                    <a:p>
                      <a:pPr algn="ctr" rtl="0"/>
                      <a:r>
                        <a:rPr lang="en-US" dirty="0" smtClean="0"/>
                        <a:t>Education</a:t>
                      </a:r>
                      <a:endParaRPr lang="fa-IR" dirty="0"/>
                    </a:p>
                  </a:txBody>
                  <a:tcPr anchor="ctr"/>
                </a:tc>
                <a:extLst>
                  <a:ext uri="{0D108BD9-81ED-4DB2-BD59-A6C34878D82A}">
                    <a16:rowId xmlns:a16="http://schemas.microsoft.com/office/drawing/2014/main" xmlns="" val="10000"/>
                  </a:ext>
                </a:extLst>
              </a:tr>
              <a:tr h="1073614">
                <a:tc>
                  <a:txBody>
                    <a:bodyPr/>
                    <a:lstStyle/>
                    <a:p>
                      <a:pPr algn="ctr" rtl="1"/>
                      <a:endParaRPr lang="fa-IR" dirty="0"/>
                    </a:p>
                  </a:txBody>
                  <a:tcPr anchor="ctr"/>
                </a:tc>
                <a:tc>
                  <a:txBody>
                    <a:bodyPr/>
                    <a:lstStyle/>
                    <a:p>
                      <a:pPr algn="ctr" rtl="0"/>
                      <a:r>
                        <a:rPr lang="en-US" dirty="0" smtClean="0"/>
                        <a:t>Research Interests</a:t>
                      </a:r>
                      <a:endParaRPr lang="fa-IR" dirty="0"/>
                    </a:p>
                  </a:txBody>
                  <a:tcPr anchor="ctr"/>
                </a:tc>
                <a:extLst>
                  <a:ext uri="{0D108BD9-81ED-4DB2-BD59-A6C34878D82A}">
                    <a16:rowId xmlns:a16="http://schemas.microsoft.com/office/drawing/2014/main" xmlns="" val="10001"/>
                  </a:ext>
                </a:extLst>
              </a:tr>
              <a:tr h="1839557">
                <a:tc>
                  <a:txBody>
                    <a:bodyPr/>
                    <a:lstStyle/>
                    <a:p>
                      <a:pPr algn="ctr" rtl="1"/>
                      <a:endParaRPr lang="fa-IR"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Key Professional Activities</a:t>
                      </a:r>
                      <a:endParaRPr lang="fa-IR" dirty="0" smtClean="0"/>
                    </a:p>
                  </a:txBody>
                  <a:tcPr anchor="ctr"/>
                </a:tc>
                <a:extLst>
                  <a:ext uri="{0D108BD9-81ED-4DB2-BD59-A6C34878D82A}">
                    <a16:rowId xmlns:a16="http://schemas.microsoft.com/office/drawing/2014/main" xmlns="" val="10002"/>
                  </a:ext>
                </a:extLst>
              </a:tr>
            </a:tbl>
          </a:graphicData>
        </a:graphic>
      </p:graphicFrame>
      <p:sp>
        <p:nvSpPr>
          <p:cNvPr id="17" name="Text Placeholder 16"/>
          <p:cNvSpPr>
            <a:spLocks noGrp="1"/>
          </p:cNvSpPr>
          <p:nvPr>
            <p:ph type="body" sz="quarter" idx="14" hasCustomPrompt="1"/>
          </p:nvPr>
        </p:nvSpPr>
        <p:spPr>
          <a:xfrm>
            <a:off x="6099175" y="2444586"/>
            <a:ext cx="5755751" cy="771690"/>
          </a:xfrm>
        </p:spPr>
        <p:txBody>
          <a:bodyPr anchor="ctr">
            <a:normAutofit/>
          </a:bodyPr>
          <a:lstStyle>
            <a:lvl1pPr marL="0" indent="0" algn="ctr" rtl="0">
              <a:buNone/>
              <a:defRPr sz="1800" baseline="0"/>
            </a:lvl1pPr>
          </a:lstStyle>
          <a:p>
            <a:pPr lvl="0"/>
            <a:r>
              <a:rPr lang="en-US" dirty="0" smtClean="0"/>
              <a:t>Add text</a:t>
            </a:r>
            <a:endParaRPr lang="fa-IR" dirty="0"/>
          </a:p>
        </p:txBody>
      </p:sp>
      <p:sp>
        <p:nvSpPr>
          <p:cNvPr id="18" name="Text Placeholder 16"/>
          <p:cNvSpPr>
            <a:spLocks noGrp="1"/>
          </p:cNvSpPr>
          <p:nvPr>
            <p:ph type="body" sz="quarter" idx="15" hasCustomPrompt="1"/>
          </p:nvPr>
        </p:nvSpPr>
        <p:spPr>
          <a:xfrm>
            <a:off x="6099175" y="3365466"/>
            <a:ext cx="5755751" cy="937593"/>
          </a:xfrm>
        </p:spPr>
        <p:txBody>
          <a:bodyPr anchor="ctr">
            <a:normAutofit/>
          </a:bodyPr>
          <a:lstStyle>
            <a:lvl1pPr marL="0" indent="0" algn="ctr" rtl="0">
              <a:buNone/>
              <a:defRPr sz="1800" baseline="0"/>
            </a:lvl1pPr>
          </a:lstStyle>
          <a:p>
            <a:pPr lvl="0"/>
            <a:r>
              <a:rPr lang="en-US" dirty="0" smtClean="0"/>
              <a:t>Add text</a:t>
            </a:r>
            <a:endParaRPr lang="fa-IR" dirty="0"/>
          </a:p>
        </p:txBody>
      </p:sp>
      <p:sp>
        <p:nvSpPr>
          <p:cNvPr id="20" name="Text Placeholder 16"/>
          <p:cNvSpPr>
            <a:spLocks noGrp="1"/>
          </p:cNvSpPr>
          <p:nvPr>
            <p:ph type="body" sz="quarter" idx="16" hasCustomPrompt="1"/>
          </p:nvPr>
        </p:nvSpPr>
        <p:spPr>
          <a:xfrm>
            <a:off x="6099175" y="4452249"/>
            <a:ext cx="5755751" cy="1640575"/>
          </a:xfrm>
        </p:spPr>
        <p:txBody>
          <a:bodyPr anchor="ctr">
            <a:normAutofit/>
          </a:bodyPr>
          <a:lstStyle>
            <a:lvl1pPr marL="0" indent="0" algn="ctr" rtl="0">
              <a:buNone/>
              <a:defRPr sz="1800" baseline="0"/>
            </a:lvl1pPr>
          </a:lstStyle>
          <a:p>
            <a:pPr lvl="0"/>
            <a:r>
              <a:rPr lang="en-US" dirty="0" smtClean="0"/>
              <a:t>Add text</a:t>
            </a:r>
            <a:endParaRPr lang="fa-IR" dirty="0"/>
          </a:p>
        </p:txBody>
      </p:sp>
      <p:sp>
        <p:nvSpPr>
          <p:cNvPr id="22" name="Picture Placeholder 21"/>
          <p:cNvSpPr>
            <a:spLocks noGrp="1"/>
          </p:cNvSpPr>
          <p:nvPr>
            <p:ph type="pic" sz="quarter" idx="17" hasCustomPrompt="1"/>
          </p:nvPr>
        </p:nvSpPr>
        <p:spPr>
          <a:xfrm>
            <a:off x="592138" y="2444750"/>
            <a:ext cx="3183796" cy="3740897"/>
          </a:xfrm>
        </p:spPr>
        <p:txBody>
          <a:bodyPr anchor="ctr"/>
          <a:lstStyle>
            <a:lvl1pPr marL="0" indent="0" algn="ctr" rtl="0">
              <a:buFontTx/>
              <a:buNone/>
              <a:defRPr baseline="0"/>
            </a:lvl1pPr>
          </a:lstStyle>
          <a:p>
            <a:r>
              <a:rPr lang="en-US" dirty="0" smtClean="0"/>
              <a:t>Insert your picture here</a:t>
            </a:r>
            <a:endParaRPr lang="fa-IR"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156" cy="1514476"/>
          </a:xfrm>
          <a:prstGeom prst="rect">
            <a:avLst/>
          </a:prstGeom>
        </p:spPr>
      </p:pic>
      <p:sp>
        <p:nvSpPr>
          <p:cNvPr id="21" name="Slide Number Placeholder 20"/>
          <p:cNvSpPr>
            <a:spLocks noGrp="1"/>
          </p:cNvSpPr>
          <p:nvPr>
            <p:ph type="sldNum" sz="quarter" idx="20"/>
          </p:nvPr>
        </p:nvSpPr>
        <p:spPr>
          <a:xfrm>
            <a:off x="11359178" y="6356251"/>
            <a:ext cx="495748" cy="365125"/>
          </a:xfrm>
        </p:spPr>
        <p:txBody>
          <a:bodyPr/>
          <a:lstStyle>
            <a:lvl1pPr algn="l" rtl="0">
              <a:defRPr/>
            </a:lvl1pPr>
          </a:lstStyle>
          <a:p>
            <a:fld id="{6004038C-790E-4E1F-AFA3-7A2D322ABF52}" type="slidenum">
              <a:rPr lang="fa-IR" smtClean="0"/>
              <a:pPr/>
              <a:t>‹#›</a:t>
            </a:fld>
            <a:endParaRPr lang="fa-IR" dirty="0"/>
          </a:p>
        </p:txBody>
      </p:sp>
    </p:spTree>
    <p:extLst>
      <p:ext uri="{BB962C8B-B14F-4D97-AF65-F5344CB8AC3E}">
        <p14:creationId xmlns:p14="http://schemas.microsoft.com/office/powerpoint/2010/main" val="271683699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514476"/>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2191156" cy="1514476"/>
          </a:xfrm>
          <a:prstGeom prst="rect">
            <a:avLst/>
          </a:prstGeom>
        </p:spPr>
      </p:pic>
      <p:sp>
        <p:nvSpPr>
          <p:cNvPr id="11" name="Text Placeholder 10"/>
          <p:cNvSpPr>
            <a:spLocks noGrp="1"/>
          </p:cNvSpPr>
          <p:nvPr>
            <p:ph type="body" sz="quarter" idx="13" hasCustomPrompt="1"/>
          </p:nvPr>
        </p:nvSpPr>
        <p:spPr>
          <a:xfrm>
            <a:off x="838201" y="1764254"/>
            <a:ext cx="10515599" cy="1158334"/>
          </a:xfrm>
        </p:spPr>
        <p:txBody>
          <a:bodyPr anchor="ctr">
            <a:noAutofit/>
          </a:bodyPr>
          <a:lstStyle>
            <a:lvl1pPr marL="0" indent="0" algn="ctr" rtl="0">
              <a:buNone/>
              <a:defRPr sz="3200" b="1" baseline="0">
                <a:latin typeface="+mj-lt"/>
                <a:cs typeface="+mj-cs"/>
              </a:defRPr>
            </a:lvl1pPr>
          </a:lstStyle>
          <a:p>
            <a:pPr lvl="0"/>
            <a:r>
              <a:rPr lang="en-US" dirty="0" smtClean="0"/>
              <a:t>Insert Article’s Title Here</a:t>
            </a:r>
            <a:endParaRPr lang="fa-IR" dirty="0"/>
          </a:p>
        </p:txBody>
      </p:sp>
      <p:sp>
        <p:nvSpPr>
          <p:cNvPr id="13" name="Text Placeholder 12"/>
          <p:cNvSpPr>
            <a:spLocks noGrp="1"/>
          </p:cNvSpPr>
          <p:nvPr>
            <p:ph type="body" sz="quarter" idx="14" hasCustomPrompt="1"/>
          </p:nvPr>
        </p:nvSpPr>
        <p:spPr>
          <a:xfrm>
            <a:off x="3095997" y="3408363"/>
            <a:ext cx="5999162" cy="1054100"/>
          </a:xfrm>
        </p:spPr>
        <p:txBody>
          <a:bodyPr anchor="ctr">
            <a:normAutofit/>
          </a:bodyPr>
          <a:lstStyle>
            <a:lvl1pPr marL="0" indent="0" algn="ctr" rtl="0">
              <a:buNone/>
              <a:defRPr sz="2000" b="0"/>
            </a:lvl1pPr>
          </a:lstStyle>
          <a:p>
            <a:pPr lvl="0"/>
            <a:r>
              <a:rPr lang="en-US" b="0" dirty="0" smtClean="0"/>
              <a:t>Add Full Name Of Authors Here</a:t>
            </a:r>
            <a:endParaRPr lang="fa-IR" dirty="0"/>
          </a:p>
        </p:txBody>
      </p:sp>
      <p:sp>
        <p:nvSpPr>
          <p:cNvPr id="16" name="Text Placeholder 15"/>
          <p:cNvSpPr>
            <a:spLocks noGrp="1"/>
          </p:cNvSpPr>
          <p:nvPr>
            <p:ph type="body" sz="quarter" idx="15" hasCustomPrompt="1"/>
          </p:nvPr>
        </p:nvSpPr>
        <p:spPr>
          <a:xfrm>
            <a:off x="1103684" y="4876653"/>
            <a:ext cx="9983788" cy="1290637"/>
          </a:xfrm>
        </p:spPr>
        <p:txBody>
          <a:bodyPr anchor="ctr">
            <a:normAutofit/>
          </a:bodyPr>
          <a:lstStyle>
            <a:lvl1pPr marL="0" indent="0" algn="ctr" rtl="0">
              <a:buNone/>
              <a:defRPr sz="1800" baseline="0"/>
            </a:lvl1pPr>
          </a:lstStyle>
          <a:p>
            <a:pPr lvl="0"/>
            <a:r>
              <a:rPr lang="en-US" dirty="0" smtClean="0"/>
              <a:t>Add Article’s Base Lines </a:t>
            </a:r>
            <a:endParaRPr lang="fa-IR" dirty="0"/>
          </a:p>
        </p:txBody>
      </p:sp>
      <p:sp>
        <p:nvSpPr>
          <p:cNvPr id="9" name="Slide Number Placeholder 20"/>
          <p:cNvSpPr>
            <a:spLocks noGrp="1"/>
          </p:cNvSpPr>
          <p:nvPr>
            <p:ph type="sldNum" sz="quarter" idx="20"/>
          </p:nvPr>
        </p:nvSpPr>
        <p:spPr>
          <a:xfrm>
            <a:off x="11359178" y="6356251"/>
            <a:ext cx="495748" cy="365125"/>
          </a:xfrm>
        </p:spPr>
        <p:txBody>
          <a:bodyPr/>
          <a:lstStyle>
            <a:lvl1pPr algn="l" rtl="0">
              <a:defRPr/>
            </a:lvl1pPr>
          </a:lstStyle>
          <a:p>
            <a:fld id="{6004038C-790E-4E1F-AFA3-7A2D322ABF52}" type="slidenum">
              <a:rPr lang="fa-IR" smtClean="0"/>
              <a:pPr/>
              <a:t>‹#›</a:t>
            </a:fld>
            <a:endParaRPr lang="fa-IR" dirty="0"/>
          </a:p>
        </p:txBody>
      </p:sp>
    </p:spTree>
    <p:extLst>
      <p:ext uri="{BB962C8B-B14F-4D97-AF65-F5344CB8AC3E}">
        <p14:creationId xmlns:p14="http://schemas.microsoft.com/office/powerpoint/2010/main" val="327092582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949"/>
          </a:xfrm>
          <a:prstGeom prst="rect">
            <a:avLst/>
          </a:prstGeom>
        </p:spPr>
      </p:pic>
      <p:sp>
        <p:nvSpPr>
          <p:cNvPr id="8" name="Text Placeholder 7"/>
          <p:cNvSpPr>
            <a:spLocks noGrp="1"/>
          </p:cNvSpPr>
          <p:nvPr>
            <p:ph type="body" sz="quarter" idx="13" hasCustomPrompt="1"/>
          </p:nvPr>
        </p:nvSpPr>
        <p:spPr>
          <a:xfrm>
            <a:off x="1689100" y="269559"/>
            <a:ext cx="7745356" cy="817562"/>
          </a:xfrm>
        </p:spPr>
        <p:txBody>
          <a:bodyPr anchor="ctr"/>
          <a:lstStyle>
            <a:lvl1pPr marL="0" indent="0" algn="l" rtl="0">
              <a:buNone/>
              <a:defRPr b="1" baseline="0">
                <a:solidFill>
                  <a:schemeClr val="accent4">
                    <a:lumMod val="60000"/>
                    <a:lumOff val="40000"/>
                  </a:schemeClr>
                </a:solidFill>
                <a:latin typeface="+mj-lt"/>
                <a:ea typeface="A Hayat" panose="020B0800040000020004" pitchFamily="34" charset="-78"/>
                <a:cs typeface="+mn-cs"/>
              </a:defRPr>
            </a:lvl1pPr>
          </a:lstStyle>
          <a:p>
            <a:pPr lvl="0"/>
            <a:r>
              <a:rPr lang="en-US" dirty="0" smtClean="0"/>
              <a:t>Add Title Here</a:t>
            </a:r>
            <a:endParaRPr lang="fa-IR" dirty="0"/>
          </a:p>
        </p:txBody>
      </p:sp>
      <p:sp>
        <p:nvSpPr>
          <p:cNvPr id="9" name="Text Placeholder 6"/>
          <p:cNvSpPr>
            <a:spLocks noGrp="1"/>
          </p:cNvSpPr>
          <p:nvPr>
            <p:ph type="body" sz="quarter" idx="14"/>
          </p:nvPr>
        </p:nvSpPr>
        <p:spPr>
          <a:xfrm>
            <a:off x="817581" y="1484556"/>
            <a:ext cx="10693101" cy="4636059"/>
          </a:xfrm>
        </p:spPr>
        <p:txBody>
          <a:bodyPr>
            <a:normAutofit/>
          </a:bodyPr>
          <a:lstStyle>
            <a:lvl1pPr marL="0" indent="0" algn="l" rtl="0">
              <a:buNone/>
              <a:defRPr sz="2800" baseline="0"/>
            </a:lvl1pPr>
          </a:lstStyle>
          <a:p>
            <a:pPr lvl="0"/>
            <a:endParaRPr lang="fa-IR" dirty="0"/>
          </a:p>
        </p:txBody>
      </p:sp>
      <p:sp>
        <p:nvSpPr>
          <p:cNvPr id="7" name="Slide Number Placeholder 20"/>
          <p:cNvSpPr>
            <a:spLocks noGrp="1"/>
          </p:cNvSpPr>
          <p:nvPr>
            <p:ph type="sldNum" sz="quarter" idx="20"/>
          </p:nvPr>
        </p:nvSpPr>
        <p:spPr>
          <a:xfrm>
            <a:off x="11359178" y="6356251"/>
            <a:ext cx="495748" cy="365125"/>
          </a:xfrm>
        </p:spPr>
        <p:txBody>
          <a:bodyPr/>
          <a:lstStyle>
            <a:lvl1pPr algn="l" rtl="0">
              <a:defRPr/>
            </a:lvl1pPr>
          </a:lstStyle>
          <a:p>
            <a:fld id="{6004038C-790E-4E1F-AFA3-7A2D322ABF52}" type="slidenum">
              <a:rPr lang="fa-IR" smtClean="0"/>
              <a:pPr/>
              <a:t>‹#›</a:t>
            </a:fld>
            <a:endParaRPr lang="fa-IR"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3539" y="6152243"/>
            <a:ext cx="2192692" cy="705756"/>
          </a:xfrm>
          <a:prstGeom prst="rect">
            <a:avLst/>
          </a:prstGeom>
        </p:spPr>
      </p:pic>
      <p:sp>
        <p:nvSpPr>
          <p:cNvPr id="10" name="Rectangle 9"/>
          <p:cNvSpPr/>
          <p:nvPr userDrawn="1"/>
        </p:nvSpPr>
        <p:spPr>
          <a:xfrm>
            <a:off x="3449619" y="6180315"/>
            <a:ext cx="5292762" cy="74305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TextBox 11"/>
          <p:cNvSpPr txBox="1"/>
          <p:nvPr userDrawn="1"/>
        </p:nvSpPr>
        <p:spPr>
          <a:xfrm>
            <a:off x="4229548" y="6389070"/>
            <a:ext cx="3732904" cy="276999"/>
          </a:xfrm>
          <a:prstGeom prst="rect">
            <a:avLst/>
          </a:prstGeom>
          <a:noFill/>
        </p:spPr>
        <p:txBody>
          <a:bodyPr wrap="square" rtlCol="1">
            <a:spAutoFit/>
          </a:bodyPr>
          <a:lstStyle/>
          <a:p>
            <a:pPr algn="ctr"/>
            <a:r>
              <a:rPr lang="en-US" sz="1200" dirty="0" err="1" smtClean="0"/>
              <a:t>Alaedin</a:t>
            </a:r>
            <a:r>
              <a:rPr lang="en-US" sz="1200" dirty="0" smtClean="0"/>
              <a:t> </a:t>
            </a:r>
            <a:r>
              <a:rPr lang="en-US" sz="1200" dirty="0" err="1" smtClean="0"/>
              <a:t>Ezoji</a:t>
            </a:r>
            <a:r>
              <a:rPr lang="en-US" sz="1200" baseline="0" dirty="0" smtClean="0"/>
              <a:t> </a:t>
            </a:r>
            <a:r>
              <a:rPr lang="en-US" sz="1200" dirty="0" smtClean="0"/>
              <a:t>and </a:t>
            </a:r>
            <a:r>
              <a:rPr lang="en-US" sz="1200" dirty="0" err="1" smtClean="0"/>
              <a:t>Fatemeh</a:t>
            </a:r>
            <a:r>
              <a:rPr lang="en-US" sz="1200" dirty="0" smtClean="0"/>
              <a:t> </a:t>
            </a:r>
            <a:r>
              <a:rPr lang="en-US" sz="1200" dirty="0" err="1" smtClean="0"/>
              <a:t>Jahangard</a:t>
            </a:r>
            <a:endParaRPr lang="en-US" sz="1200" dirty="0"/>
          </a:p>
        </p:txBody>
      </p:sp>
    </p:spTree>
    <p:extLst>
      <p:ext uri="{BB962C8B-B14F-4D97-AF65-F5344CB8AC3E}">
        <p14:creationId xmlns:p14="http://schemas.microsoft.com/office/powerpoint/2010/main" val="15860521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004038C-790E-4E1F-AFA3-7A2D322ABF52}" type="slidenum">
              <a:rPr lang="fa-IR" smtClean="0"/>
              <a:t>‹#›</a:t>
            </a:fld>
            <a:endParaRPr lang="fa-IR"/>
          </a:p>
        </p:txBody>
      </p:sp>
    </p:spTree>
    <p:extLst>
      <p:ext uri="{BB962C8B-B14F-4D97-AF65-F5344CB8AC3E}">
        <p14:creationId xmlns:p14="http://schemas.microsoft.com/office/powerpoint/2010/main" val="1232449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73" r:id="rId5"/>
    <p:sldLayoutId id="2147483654" r:id="rId6"/>
    <p:sldLayoutId id="2147483689" r:id="rId7"/>
    <p:sldLayoutId id="2147483688" r:id="rId8"/>
    <p:sldLayoutId id="2147483686" r:id="rId9"/>
    <p:sldLayoutId id="2147483690" r:id="rId10"/>
    <p:sldLayoutId id="2147483687" r:id="rId11"/>
    <p:sldLayoutId id="2147483656" r:id="rId12"/>
    <p:sldLayoutId id="2147483657" r:id="rId13"/>
    <p:sldLayoutId id="2147483658" r:id="rId14"/>
    <p:sldLayoutId id="2147483659" r:id="rId15"/>
  </p:sldLayoutIdLst>
  <p:timing>
    <p:tnLst>
      <p:par>
        <p:cTn id="1" dur="indefinite" restart="never" nodeType="tmRoot"/>
      </p:par>
    </p:tnLst>
  </p:timing>
  <p:hf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0.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0.xml"/><Relationship Id="rId5" Type="http://schemas.openxmlformats.org/officeDocument/2006/relationships/chart" Target="../charts/chart12.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hemeOverride" Target="../theme/themeOverrid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hemeOverride" Target="../theme/themeOverrid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0.xml"/><Relationship Id="rId5" Type="http://schemas.openxmlformats.org/officeDocument/2006/relationships/chart" Target="../charts/chart16.xml"/><Relationship Id="rId4" Type="http://schemas.openxmlformats.org/officeDocument/2006/relationships/chart" Target="../charts/char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Placeholder 45"/>
          <p:cNvSpPr>
            <a:spLocks noGrp="1"/>
          </p:cNvSpPr>
          <p:nvPr>
            <p:ph type="body" idx="1"/>
          </p:nvPr>
        </p:nvSpPr>
        <p:spPr>
          <a:xfrm>
            <a:off x="330593" y="1663665"/>
            <a:ext cx="3586087" cy="631731"/>
          </a:xfrm>
        </p:spPr>
        <p:txBody>
          <a:bodyPr/>
          <a:lstStyle/>
          <a:p>
            <a:r>
              <a:rPr lang="en-US" dirty="0" err="1"/>
              <a:t>Alaedin</a:t>
            </a:r>
            <a:r>
              <a:rPr lang="en-US" dirty="0"/>
              <a:t> </a:t>
            </a:r>
            <a:r>
              <a:rPr lang="en-US" dirty="0" err="1"/>
              <a:t>Ezoji</a:t>
            </a:r>
            <a:endParaRPr lang="en-US" dirty="0"/>
          </a:p>
        </p:txBody>
      </p:sp>
      <p:sp>
        <p:nvSpPr>
          <p:cNvPr id="47" name="Text Placeholder 46"/>
          <p:cNvSpPr>
            <a:spLocks noGrp="1"/>
          </p:cNvSpPr>
          <p:nvPr>
            <p:ph type="body" idx="13"/>
          </p:nvPr>
        </p:nvSpPr>
        <p:spPr/>
        <p:txBody>
          <a:bodyPr>
            <a:normAutofit fontScale="92500" lnSpcReduction="10000"/>
          </a:bodyPr>
          <a:lstStyle/>
          <a:p>
            <a:pPr rtl="0"/>
            <a:r>
              <a:rPr lang="en-US" dirty="0"/>
              <a:t>Director General of Employment Policy and </a:t>
            </a:r>
            <a:r>
              <a:rPr lang="en-US" dirty="0" smtClean="0"/>
              <a:t>Development, </a:t>
            </a:r>
            <a:r>
              <a:rPr lang="en-US" dirty="0"/>
              <a:t>Ministry of Cooperatives, Labor and Social Welfare</a:t>
            </a:r>
            <a:endParaRPr lang="fa-IR" dirty="0"/>
          </a:p>
        </p:txBody>
      </p:sp>
      <p:sp>
        <p:nvSpPr>
          <p:cNvPr id="48" name="Text Placeholder 47"/>
          <p:cNvSpPr>
            <a:spLocks noGrp="1"/>
          </p:cNvSpPr>
          <p:nvPr>
            <p:ph type="body" sz="quarter" idx="14"/>
          </p:nvPr>
        </p:nvSpPr>
        <p:spPr/>
        <p:txBody>
          <a:bodyPr>
            <a:normAutofit/>
          </a:bodyPr>
          <a:lstStyle/>
          <a:p>
            <a:r>
              <a:rPr lang="en-US" b="1" dirty="0"/>
              <a:t>Ph.D. Candidate,  Economics, Tarbiat Modarres University(TMU), </a:t>
            </a:r>
            <a:endParaRPr lang="fa-IR" b="1" dirty="0"/>
          </a:p>
        </p:txBody>
      </p:sp>
      <p:sp>
        <p:nvSpPr>
          <p:cNvPr id="49" name="Text Placeholder 48"/>
          <p:cNvSpPr>
            <a:spLocks noGrp="1"/>
          </p:cNvSpPr>
          <p:nvPr>
            <p:ph type="body" sz="quarter" idx="15"/>
          </p:nvPr>
        </p:nvSpPr>
        <p:spPr/>
        <p:txBody>
          <a:bodyPr/>
          <a:lstStyle/>
          <a:p>
            <a:r>
              <a:rPr lang="en-US" b="1" dirty="0"/>
              <a:t>Macroeconomic, Labor Economic, Productivity, health economic, planning and </a:t>
            </a:r>
            <a:r>
              <a:rPr lang="en-US" b="1" dirty="0" smtClean="0"/>
              <a:t>Regional economic</a:t>
            </a:r>
            <a:endParaRPr lang="en-US" b="1" dirty="0"/>
          </a:p>
        </p:txBody>
      </p:sp>
      <p:sp>
        <p:nvSpPr>
          <p:cNvPr id="50" name="Text Placeholder 49"/>
          <p:cNvSpPr>
            <a:spLocks noGrp="1"/>
          </p:cNvSpPr>
          <p:nvPr>
            <p:ph type="body" sz="quarter" idx="16"/>
          </p:nvPr>
        </p:nvSpPr>
        <p:spPr/>
        <p:txBody>
          <a:bodyPr/>
          <a:lstStyle/>
          <a:p>
            <a:endParaRPr lang="fa-IR" b="1" dirty="0"/>
          </a:p>
        </p:txBody>
      </p:sp>
      <p:sp>
        <p:nvSpPr>
          <p:cNvPr id="53" name="Slide Number Placeholder 52"/>
          <p:cNvSpPr>
            <a:spLocks noGrp="1"/>
          </p:cNvSpPr>
          <p:nvPr>
            <p:ph type="sldNum" sz="quarter" idx="20"/>
          </p:nvPr>
        </p:nvSpPr>
        <p:spPr/>
        <p:txBody>
          <a:bodyPr/>
          <a:lstStyle/>
          <a:p>
            <a:fld id="{6004038C-790E-4E1F-AFA3-7A2D322ABF52}" type="slidenum">
              <a:rPr lang="fa-IR" smtClean="0"/>
              <a:pPr/>
              <a:t>1</a:t>
            </a:fld>
            <a:endParaRPr lang="fa-IR" dirty="0"/>
          </a:p>
        </p:txBody>
      </p:sp>
      <p:pic>
        <p:nvPicPr>
          <p:cNvPr id="3" name="Picture Placeholder 2"/>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l="7428" r="7428"/>
          <a:stretch>
            <a:fillRect/>
          </a:stretch>
        </p:blipFill>
        <p:spPr/>
      </p:pic>
    </p:spTree>
    <p:extLst>
      <p:ext uri="{BB962C8B-B14F-4D97-AF65-F5344CB8AC3E}">
        <p14:creationId xmlns:p14="http://schemas.microsoft.com/office/powerpoint/2010/main" val="1306794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0"/>
          </p:nvPr>
        </p:nvSpPr>
        <p:spPr/>
        <p:txBody>
          <a:bodyPr/>
          <a:lstStyle/>
          <a:p>
            <a:fld id="{6004038C-790E-4E1F-AFA3-7A2D322ABF52}" type="slidenum">
              <a:rPr lang="fa-IR" smtClean="0"/>
              <a:pPr/>
              <a:t>10</a:t>
            </a:fld>
            <a:endParaRPr lang="fa-IR" dirty="0"/>
          </a:p>
        </p:txBody>
      </p:sp>
      <p:graphicFrame>
        <p:nvGraphicFramePr>
          <p:cNvPr id="4" name="Chart 3"/>
          <p:cNvGraphicFramePr>
            <a:graphicFrameLocks/>
          </p:cNvGraphicFramePr>
          <p:nvPr>
            <p:extLst>
              <p:ext uri="{D42A27DB-BD31-4B8C-83A1-F6EECF244321}">
                <p14:modId xmlns:p14="http://schemas.microsoft.com/office/powerpoint/2010/main" val="1332143461"/>
              </p:ext>
            </p:extLst>
          </p:nvPr>
        </p:nvGraphicFramePr>
        <p:xfrm>
          <a:off x="930729" y="1453243"/>
          <a:ext cx="10025742" cy="475161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104899" y="157162"/>
            <a:ext cx="8482014" cy="1077218"/>
          </a:xfrm>
          <a:prstGeom prst="rect">
            <a:avLst/>
          </a:prstGeom>
        </p:spPr>
        <p:txBody>
          <a:bodyPr wrap="square">
            <a:spAutoFit/>
          </a:bodyPr>
          <a:lstStyle/>
          <a:p>
            <a:pPr algn="ctr"/>
            <a:r>
              <a:rPr lang="en-US" sz="3200" b="1" dirty="0" smtClean="0">
                <a:solidFill>
                  <a:schemeClr val="accent4">
                    <a:lumMod val="60000"/>
                    <a:lumOff val="40000"/>
                  </a:schemeClr>
                </a:solidFill>
                <a:latin typeface="+mj-lt"/>
                <a:ea typeface="A Hayat" panose="020B0800040000020004" pitchFamily="34" charset="-78"/>
              </a:rPr>
              <a:t>Trend </a:t>
            </a:r>
            <a:r>
              <a:rPr lang="en-US" sz="3200" b="1" dirty="0">
                <a:solidFill>
                  <a:schemeClr val="accent4">
                    <a:lumMod val="60000"/>
                    <a:lumOff val="40000"/>
                  </a:schemeClr>
                </a:solidFill>
                <a:latin typeface="+mj-lt"/>
                <a:ea typeface="A Hayat" panose="020B0800040000020004" pitchFamily="34" charset="-78"/>
              </a:rPr>
              <a:t>of employment and labor productivity indicators in </a:t>
            </a:r>
            <a:r>
              <a:rPr lang="en-US" sz="3200" b="1" dirty="0" err="1" smtClean="0">
                <a:solidFill>
                  <a:schemeClr val="accent4">
                    <a:lumMod val="60000"/>
                    <a:lumOff val="40000"/>
                  </a:schemeClr>
                </a:solidFill>
                <a:latin typeface="+mj-lt"/>
                <a:ea typeface="A Hayat" panose="020B0800040000020004" pitchFamily="34" charset="-78"/>
              </a:rPr>
              <a:t>Constrution</a:t>
            </a:r>
            <a:r>
              <a:rPr lang="en-US" sz="3200" b="1" dirty="0" smtClean="0">
                <a:solidFill>
                  <a:schemeClr val="accent4">
                    <a:lumMod val="60000"/>
                    <a:lumOff val="40000"/>
                  </a:schemeClr>
                </a:solidFill>
                <a:latin typeface="+mj-lt"/>
                <a:ea typeface="A Hayat" panose="020B0800040000020004" pitchFamily="34" charset="-78"/>
              </a:rPr>
              <a:t>(</a:t>
            </a:r>
            <a:r>
              <a:rPr lang="en-US" sz="3200" b="1" dirty="0" err="1" smtClean="0">
                <a:solidFill>
                  <a:schemeClr val="accent4">
                    <a:lumMod val="60000"/>
                    <a:lumOff val="40000"/>
                  </a:schemeClr>
                </a:solidFill>
                <a:latin typeface="+mj-lt"/>
                <a:ea typeface="A Hayat" panose="020B0800040000020004" pitchFamily="34" charset="-78"/>
              </a:rPr>
              <a:t>I.R.Iran</a:t>
            </a:r>
            <a:r>
              <a:rPr lang="en-US" sz="3200" b="1" dirty="0" smtClean="0">
                <a:solidFill>
                  <a:schemeClr val="accent4">
                    <a:lumMod val="60000"/>
                    <a:lumOff val="40000"/>
                  </a:schemeClr>
                </a:solidFill>
                <a:latin typeface="+mj-lt"/>
                <a:ea typeface="A Hayat" panose="020B0800040000020004" pitchFamily="34" charset="-78"/>
              </a:rPr>
              <a:t>)</a:t>
            </a:r>
            <a:endParaRPr lang="fa-IR" sz="3200" b="1" dirty="0">
              <a:solidFill>
                <a:schemeClr val="accent4">
                  <a:lumMod val="60000"/>
                  <a:lumOff val="40000"/>
                </a:schemeClr>
              </a:solidFill>
              <a:latin typeface="+mj-lt"/>
              <a:ea typeface="A Hayat" panose="020B0800040000020004" pitchFamily="34" charset="-78"/>
            </a:endParaRPr>
          </a:p>
        </p:txBody>
      </p:sp>
    </p:spTree>
    <p:extLst>
      <p:ext uri="{BB962C8B-B14F-4D97-AF65-F5344CB8AC3E}">
        <p14:creationId xmlns:p14="http://schemas.microsoft.com/office/powerpoint/2010/main" val="2998372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0"/>
          </p:nvPr>
        </p:nvSpPr>
        <p:spPr/>
        <p:txBody>
          <a:bodyPr/>
          <a:lstStyle/>
          <a:p>
            <a:fld id="{6004038C-790E-4E1F-AFA3-7A2D322ABF52}" type="slidenum">
              <a:rPr lang="fa-IR" smtClean="0"/>
              <a:pPr/>
              <a:t>11</a:t>
            </a:fld>
            <a:endParaRPr lang="fa-IR" dirty="0"/>
          </a:p>
        </p:txBody>
      </p:sp>
      <p:graphicFrame>
        <p:nvGraphicFramePr>
          <p:cNvPr id="4" name="Chart 3"/>
          <p:cNvGraphicFramePr>
            <a:graphicFrameLocks/>
          </p:cNvGraphicFramePr>
          <p:nvPr>
            <p:extLst>
              <p:ext uri="{D42A27DB-BD31-4B8C-83A1-F6EECF244321}">
                <p14:modId xmlns:p14="http://schemas.microsoft.com/office/powerpoint/2010/main" val="829379621"/>
              </p:ext>
            </p:extLst>
          </p:nvPr>
        </p:nvGraphicFramePr>
        <p:xfrm>
          <a:off x="898071" y="1404257"/>
          <a:ext cx="9976758"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104899" y="157162"/>
            <a:ext cx="8482014" cy="1077218"/>
          </a:xfrm>
          <a:prstGeom prst="rect">
            <a:avLst/>
          </a:prstGeom>
        </p:spPr>
        <p:txBody>
          <a:bodyPr wrap="square">
            <a:spAutoFit/>
          </a:bodyPr>
          <a:lstStyle/>
          <a:p>
            <a:pPr algn="ctr"/>
            <a:r>
              <a:rPr lang="en-US" sz="3200" b="1" dirty="0" smtClean="0">
                <a:solidFill>
                  <a:schemeClr val="accent4">
                    <a:lumMod val="60000"/>
                    <a:lumOff val="40000"/>
                  </a:schemeClr>
                </a:solidFill>
                <a:latin typeface="+mj-lt"/>
                <a:ea typeface="A Hayat" panose="020B0800040000020004" pitchFamily="34" charset="-78"/>
              </a:rPr>
              <a:t>Trend </a:t>
            </a:r>
            <a:r>
              <a:rPr lang="en-US" sz="3200" b="1" dirty="0">
                <a:solidFill>
                  <a:schemeClr val="accent4">
                    <a:lumMod val="60000"/>
                    <a:lumOff val="40000"/>
                  </a:schemeClr>
                </a:solidFill>
                <a:latin typeface="+mj-lt"/>
                <a:ea typeface="A Hayat" panose="020B0800040000020004" pitchFamily="34" charset="-78"/>
              </a:rPr>
              <a:t>of employment and labor productivity indicators in </a:t>
            </a:r>
            <a:r>
              <a:rPr lang="en-US" sz="3200" b="1" dirty="0" smtClean="0">
                <a:solidFill>
                  <a:schemeClr val="accent4">
                    <a:lumMod val="60000"/>
                    <a:lumOff val="40000"/>
                  </a:schemeClr>
                </a:solidFill>
                <a:latin typeface="+mj-lt"/>
                <a:ea typeface="A Hayat" panose="020B0800040000020004" pitchFamily="34" charset="-78"/>
              </a:rPr>
              <a:t>Services(</a:t>
            </a:r>
            <a:r>
              <a:rPr lang="en-US" sz="3200" b="1" dirty="0" err="1" smtClean="0">
                <a:solidFill>
                  <a:schemeClr val="accent4">
                    <a:lumMod val="60000"/>
                    <a:lumOff val="40000"/>
                  </a:schemeClr>
                </a:solidFill>
                <a:latin typeface="+mj-lt"/>
                <a:ea typeface="A Hayat" panose="020B0800040000020004" pitchFamily="34" charset="-78"/>
              </a:rPr>
              <a:t>I.R.Iran</a:t>
            </a:r>
            <a:r>
              <a:rPr lang="en-US" sz="3200" b="1" dirty="0" smtClean="0">
                <a:solidFill>
                  <a:schemeClr val="accent4">
                    <a:lumMod val="60000"/>
                    <a:lumOff val="40000"/>
                  </a:schemeClr>
                </a:solidFill>
                <a:latin typeface="+mj-lt"/>
                <a:ea typeface="A Hayat" panose="020B0800040000020004" pitchFamily="34" charset="-78"/>
              </a:rPr>
              <a:t>)</a:t>
            </a:r>
            <a:endParaRPr lang="fa-IR" sz="3200" b="1" dirty="0">
              <a:solidFill>
                <a:schemeClr val="accent4">
                  <a:lumMod val="60000"/>
                  <a:lumOff val="40000"/>
                </a:schemeClr>
              </a:solidFill>
              <a:latin typeface="+mj-lt"/>
              <a:ea typeface="A Hayat" panose="020B0800040000020004" pitchFamily="34" charset="-78"/>
            </a:endParaRPr>
          </a:p>
        </p:txBody>
      </p:sp>
    </p:spTree>
    <p:extLst>
      <p:ext uri="{BB962C8B-B14F-4D97-AF65-F5344CB8AC3E}">
        <p14:creationId xmlns:p14="http://schemas.microsoft.com/office/powerpoint/2010/main" val="1425526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0"/>
          </p:nvPr>
        </p:nvSpPr>
        <p:spPr/>
        <p:txBody>
          <a:bodyPr/>
          <a:lstStyle/>
          <a:p>
            <a:fld id="{6004038C-790E-4E1F-AFA3-7A2D322ABF52}" type="slidenum">
              <a:rPr lang="fa-IR" smtClean="0"/>
              <a:pPr/>
              <a:t>12</a:t>
            </a:fld>
            <a:endParaRPr lang="fa-IR" dirty="0"/>
          </a:p>
        </p:txBody>
      </p:sp>
      <p:graphicFrame>
        <p:nvGraphicFramePr>
          <p:cNvPr id="4" name="Chart 3"/>
          <p:cNvGraphicFramePr>
            <a:graphicFrameLocks/>
          </p:cNvGraphicFramePr>
          <p:nvPr>
            <p:extLst>
              <p:ext uri="{D42A27DB-BD31-4B8C-83A1-F6EECF244321}">
                <p14:modId xmlns:p14="http://schemas.microsoft.com/office/powerpoint/2010/main" val="2411200326"/>
              </p:ext>
            </p:extLst>
          </p:nvPr>
        </p:nvGraphicFramePr>
        <p:xfrm>
          <a:off x="179615" y="114301"/>
          <a:ext cx="5208814" cy="33310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3250771393"/>
              </p:ext>
            </p:extLst>
          </p:nvPr>
        </p:nvGraphicFramePr>
        <p:xfrm>
          <a:off x="5600703" y="114302"/>
          <a:ext cx="5208814" cy="33310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998413762"/>
              </p:ext>
            </p:extLst>
          </p:nvPr>
        </p:nvGraphicFramePr>
        <p:xfrm>
          <a:off x="5600703" y="3608613"/>
          <a:ext cx="5208814" cy="31127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2323358245"/>
              </p:ext>
            </p:extLst>
          </p:nvPr>
        </p:nvGraphicFramePr>
        <p:xfrm>
          <a:off x="179615" y="3608612"/>
          <a:ext cx="5208814" cy="31127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06717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0"/>
          </p:nvPr>
        </p:nvSpPr>
        <p:spPr/>
        <p:txBody>
          <a:bodyPr/>
          <a:lstStyle/>
          <a:p>
            <a:fld id="{6004038C-790E-4E1F-AFA3-7A2D322ABF52}" type="slidenum">
              <a:rPr lang="fa-IR" smtClean="0"/>
              <a:pPr/>
              <a:t>13</a:t>
            </a:fld>
            <a:endParaRPr lang="fa-IR" dirty="0"/>
          </a:p>
        </p:txBody>
      </p:sp>
      <p:graphicFrame>
        <p:nvGraphicFramePr>
          <p:cNvPr id="5" name="Chart 4"/>
          <p:cNvGraphicFramePr>
            <a:graphicFrameLocks/>
          </p:cNvGraphicFramePr>
          <p:nvPr>
            <p:extLst>
              <p:ext uri="{D42A27DB-BD31-4B8C-83A1-F6EECF244321}">
                <p14:modId xmlns:p14="http://schemas.microsoft.com/office/powerpoint/2010/main" val="3968141095"/>
              </p:ext>
            </p:extLst>
          </p:nvPr>
        </p:nvGraphicFramePr>
        <p:xfrm>
          <a:off x="229216" y="214312"/>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3884783292"/>
              </p:ext>
            </p:extLst>
          </p:nvPr>
        </p:nvGraphicFramePr>
        <p:xfrm>
          <a:off x="257791" y="3228975"/>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2239497250"/>
              </p:ext>
            </p:extLst>
          </p:nvPr>
        </p:nvGraphicFramePr>
        <p:xfrm>
          <a:off x="5081587" y="214313"/>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1764987191"/>
              </p:ext>
            </p:extLst>
          </p:nvPr>
        </p:nvGraphicFramePr>
        <p:xfrm>
          <a:off x="5095875" y="3214687"/>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494512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17581" y="1484556"/>
            <a:ext cx="10693101" cy="1400534"/>
          </a:xfrm>
        </p:spPr>
        <p:txBody>
          <a:bodyPr>
            <a:normAutofit/>
          </a:bodyPr>
          <a:lstStyle/>
          <a:p>
            <a:pPr algn="ctr"/>
            <a:r>
              <a:rPr lang="en-US" b="1" dirty="0">
                <a:solidFill>
                  <a:schemeClr val="accent1">
                    <a:lumMod val="50000"/>
                  </a:schemeClr>
                </a:solidFill>
                <a:cs typeface="+mj-cs"/>
              </a:rPr>
              <a:t>General </a:t>
            </a:r>
            <a:r>
              <a:rPr lang="en-US" b="1" dirty="0" smtClean="0">
                <a:solidFill>
                  <a:schemeClr val="accent1">
                    <a:lumMod val="50000"/>
                  </a:schemeClr>
                </a:solidFill>
                <a:cs typeface="+mj-cs"/>
              </a:rPr>
              <a:t>Objective:</a:t>
            </a:r>
          </a:p>
          <a:p>
            <a:pPr algn="ctr"/>
            <a:r>
              <a:rPr lang="en-US" dirty="0" smtClean="0">
                <a:cs typeface="+mj-cs"/>
              </a:rPr>
              <a:t>Estimating Employment </a:t>
            </a:r>
            <a:r>
              <a:rPr lang="en-US" dirty="0"/>
              <a:t>Elasticity</a:t>
            </a:r>
            <a:r>
              <a:rPr lang="en-US" dirty="0" smtClean="0">
                <a:cs typeface="+mj-cs"/>
              </a:rPr>
              <a:t> </a:t>
            </a:r>
            <a:r>
              <a:rPr lang="en-US" dirty="0">
                <a:cs typeface="+mj-cs"/>
              </a:rPr>
              <a:t>and optimal rate of employment growth in </a:t>
            </a:r>
            <a:r>
              <a:rPr lang="en-US" dirty="0" smtClean="0">
                <a:cs typeface="+mj-cs"/>
              </a:rPr>
              <a:t>economic sectors(</a:t>
            </a:r>
            <a:r>
              <a:rPr lang="en-US" dirty="0" err="1" smtClean="0">
                <a:cs typeface="+mj-cs"/>
              </a:rPr>
              <a:t>I.R.Iran</a:t>
            </a:r>
            <a:r>
              <a:rPr lang="en-US" dirty="0" smtClean="0">
                <a:cs typeface="+mj-cs"/>
              </a:rPr>
              <a:t>)</a:t>
            </a:r>
            <a:endParaRPr lang="fa-IR" dirty="0">
              <a:cs typeface="+mj-cs"/>
            </a:endParaRPr>
          </a:p>
        </p:txBody>
      </p:sp>
      <p:sp>
        <p:nvSpPr>
          <p:cNvPr id="3" name="Slide Number Placeholder 2"/>
          <p:cNvSpPr>
            <a:spLocks noGrp="1"/>
          </p:cNvSpPr>
          <p:nvPr>
            <p:ph type="sldNum" sz="quarter" idx="20"/>
          </p:nvPr>
        </p:nvSpPr>
        <p:spPr/>
        <p:txBody>
          <a:bodyPr/>
          <a:lstStyle/>
          <a:p>
            <a:fld id="{6004038C-790E-4E1F-AFA3-7A2D322ABF52}" type="slidenum">
              <a:rPr lang="fa-IR" smtClean="0"/>
              <a:pPr/>
              <a:t>14</a:t>
            </a:fld>
            <a:endParaRPr lang="fa-IR" dirty="0"/>
          </a:p>
        </p:txBody>
      </p:sp>
      <p:sp>
        <p:nvSpPr>
          <p:cNvPr id="4" name="Rectangle 3"/>
          <p:cNvSpPr/>
          <p:nvPr/>
        </p:nvSpPr>
        <p:spPr>
          <a:xfrm>
            <a:off x="1638066" y="350376"/>
            <a:ext cx="2487079" cy="646331"/>
          </a:xfrm>
          <a:prstGeom prst="rect">
            <a:avLst/>
          </a:prstGeom>
        </p:spPr>
        <p:txBody>
          <a:bodyPr wrap="square">
            <a:spAutoFit/>
          </a:bodyPr>
          <a:lstStyle/>
          <a:p>
            <a:pPr algn="l"/>
            <a:r>
              <a:rPr lang="en-US" sz="3600" b="1" dirty="0">
                <a:solidFill>
                  <a:schemeClr val="accent4">
                    <a:lumMod val="60000"/>
                    <a:lumOff val="40000"/>
                  </a:schemeClr>
                </a:solidFill>
                <a:latin typeface="+mj-lt"/>
                <a:ea typeface="A Hayat" panose="020B0800040000020004" pitchFamily="34" charset="-78"/>
              </a:rPr>
              <a:t>Objectives:</a:t>
            </a:r>
            <a:endParaRPr lang="fa-IR" sz="3600" b="1" dirty="0">
              <a:solidFill>
                <a:schemeClr val="accent4">
                  <a:lumMod val="60000"/>
                  <a:lumOff val="40000"/>
                </a:schemeClr>
              </a:solidFill>
              <a:latin typeface="+mj-lt"/>
              <a:ea typeface="A Hayat" panose="020B0800040000020004" pitchFamily="34" charset="-78"/>
            </a:endParaRPr>
          </a:p>
        </p:txBody>
      </p:sp>
      <p:sp>
        <p:nvSpPr>
          <p:cNvPr id="5" name="Text Placeholder 1"/>
          <p:cNvSpPr txBox="1">
            <a:spLocks/>
          </p:cNvSpPr>
          <p:nvPr/>
        </p:nvSpPr>
        <p:spPr>
          <a:xfrm>
            <a:off x="472967" y="2885089"/>
            <a:ext cx="11381959" cy="3231932"/>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1">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dirty="0" smtClean="0">
                <a:solidFill>
                  <a:schemeClr val="accent1">
                    <a:lumMod val="50000"/>
                  </a:schemeClr>
                </a:solidFill>
                <a:cs typeface="+mj-cs"/>
              </a:rPr>
              <a:t>Other Objectives:</a:t>
            </a:r>
          </a:p>
          <a:p>
            <a:pPr marL="457200" indent="-457200">
              <a:buFont typeface="Arial" panose="020B0604020202020204" pitchFamily="34" charset="0"/>
              <a:buChar char="•"/>
            </a:pPr>
            <a:r>
              <a:rPr lang="en-US" dirty="0" smtClean="0">
                <a:cs typeface="+mj-cs"/>
              </a:rPr>
              <a:t>Calculating </a:t>
            </a:r>
            <a:r>
              <a:rPr lang="en-US" dirty="0">
                <a:cs typeface="+mj-cs"/>
              </a:rPr>
              <a:t>the </a:t>
            </a:r>
            <a:r>
              <a:rPr lang="en-US" dirty="0" smtClean="0">
                <a:cs typeface="+mj-cs"/>
              </a:rPr>
              <a:t>Employment </a:t>
            </a:r>
            <a:r>
              <a:rPr lang="en-US" dirty="0"/>
              <a:t>Elasticity</a:t>
            </a:r>
            <a:r>
              <a:rPr lang="en-US" dirty="0" smtClean="0">
                <a:cs typeface="+mj-cs"/>
              </a:rPr>
              <a:t> </a:t>
            </a:r>
            <a:r>
              <a:rPr lang="en-US" dirty="0">
                <a:cs typeface="+mj-cs"/>
              </a:rPr>
              <a:t>at the macro level and economic sectors</a:t>
            </a:r>
          </a:p>
          <a:p>
            <a:pPr marL="457200" indent="-457200">
              <a:buFont typeface="Arial" panose="020B0604020202020204" pitchFamily="34" charset="0"/>
              <a:buChar char="•"/>
            </a:pPr>
            <a:r>
              <a:rPr lang="en-US" dirty="0" smtClean="0">
                <a:cs typeface="+mj-cs"/>
              </a:rPr>
              <a:t>Calculating </a:t>
            </a:r>
            <a:r>
              <a:rPr lang="en-US" dirty="0">
                <a:cs typeface="+mj-cs"/>
              </a:rPr>
              <a:t>the optimal rate of employment growth at macro level and economic sectors</a:t>
            </a:r>
          </a:p>
          <a:p>
            <a:pPr marL="457200" indent="-457200">
              <a:buFont typeface="Arial" panose="020B0604020202020204" pitchFamily="34" charset="0"/>
              <a:buChar char="•"/>
            </a:pPr>
            <a:r>
              <a:rPr lang="en-US" dirty="0" smtClean="0">
                <a:cs typeface="+mj-cs"/>
              </a:rPr>
              <a:t>Applied Policy of Employment </a:t>
            </a:r>
            <a:r>
              <a:rPr lang="en-US" dirty="0"/>
              <a:t>Elasticity</a:t>
            </a:r>
            <a:r>
              <a:rPr lang="en-US" dirty="0" smtClean="0">
                <a:cs typeface="+mj-cs"/>
              </a:rPr>
              <a:t> and Optimal Growth and New Approaches to Realizing the Growth of Employment</a:t>
            </a:r>
            <a:endParaRPr lang="fa-IR" dirty="0">
              <a:cs typeface="+mj-cs"/>
            </a:endParaRPr>
          </a:p>
        </p:txBody>
      </p:sp>
    </p:spTree>
    <p:extLst>
      <p:ext uri="{BB962C8B-B14F-4D97-AF65-F5344CB8AC3E}">
        <p14:creationId xmlns:p14="http://schemas.microsoft.com/office/powerpoint/2010/main" val="10138581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270235" y="1484556"/>
            <a:ext cx="7267904" cy="501899"/>
          </a:xfrm>
        </p:spPr>
        <p:txBody>
          <a:bodyPr/>
          <a:lstStyle/>
          <a:p>
            <a:pPr algn="ctr"/>
            <a:r>
              <a:rPr lang="en-US" dirty="0"/>
              <a:t>Estimation of Employment </a:t>
            </a:r>
            <a:r>
              <a:rPr lang="en-US" dirty="0" smtClean="0"/>
              <a:t>Elasticity(EE) model:</a:t>
            </a:r>
            <a:endParaRPr lang="fa-IR" dirty="0"/>
          </a:p>
        </p:txBody>
      </p:sp>
      <p:sp>
        <p:nvSpPr>
          <p:cNvPr id="3" name="Slide Number Placeholder 2"/>
          <p:cNvSpPr>
            <a:spLocks noGrp="1"/>
          </p:cNvSpPr>
          <p:nvPr>
            <p:ph type="sldNum" sz="quarter" idx="20"/>
          </p:nvPr>
        </p:nvSpPr>
        <p:spPr/>
        <p:txBody>
          <a:bodyPr/>
          <a:lstStyle/>
          <a:p>
            <a:fld id="{6004038C-790E-4E1F-AFA3-7A2D322ABF52}" type="slidenum">
              <a:rPr lang="fa-IR" smtClean="0"/>
              <a:pPr/>
              <a:t>15</a:t>
            </a:fld>
            <a:endParaRPr lang="fa-IR" dirty="0"/>
          </a:p>
        </p:txBody>
      </p:sp>
      <p:sp>
        <p:nvSpPr>
          <p:cNvPr id="4" name="Rectangle 3"/>
          <p:cNvSpPr/>
          <p:nvPr/>
        </p:nvSpPr>
        <p:spPr>
          <a:xfrm>
            <a:off x="1564435" y="311946"/>
            <a:ext cx="5167440" cy="646331"/>
          </a:xfrm>
          <a:prstGeom prst="rect">
            <a:avLst/>
          </a:prstGeom>
        </p:spPr>
        <p:txBody>
          <a:bodyPr wrap="square">
            <a:spAutoFit/>
          </a:bodyPr>
          <a:lstStyle/>
          <a:p>
            <a:pPr algn="ctr"/>
            <a:r>
              <a:rPr lang="en-US" sz="3600" b="1" dirty="0">
                <a:solidFill>
                  <a:schemeClr val="accent4">
                    <a:lumMod val="60000"/>
                    <a:lumOff val="40000"/>
                  </a:schemeClr>
                </a:solidFill>
                <a:latin typeface="+mj-lt"/>
                <a:ea typeface="A Hayat" panose="020B0800040000020004" pitchFamily="34" charset="-78"/>
              </a:rPr>
              <a:t>A- Estimation of Model</a:t>
            </a:r>
            <a:endParaRPr lang="fa-IR" sz="3600" b="1" dirty="0">
              <a:solidFill>
                <a:schemeClr val="accent4">
                  <a:lumMod val="60000"/>
                  <a:lumOff val="40000"/>
                </a:schemeClr>
              </a:solidFill>
              <a:latin typeface="+mj-lt"/>
              <a:ea typeface="A Hayat" panose="020B0800040000020004" pitchFamily="34" charset="-78"/>
            </a:endParaRPr>
          </a:p>
        </p:txBody>
      </p:sp>
      <mc:AlternateContent xmlns:mc="http://schemas.openxmlformats.org/markup-compatibility/2006" xmlns:a14="http://schemas.microsoft.com/office/drawing/2010/main">
        <mc:Choice Requires="a14">
          <p:sp>
            <p:nvSpPr>
              <p:cNvPr id="5" name="Rectangle 4"/>
              <p:cNvSpPr/>
              <p:nvPr/>
            </p:nvSpPr>
            <p:spPr>
              <a:xfrm>
                <a:off x="551793" y="2307782"/>
                <a:ext cx="11055259" cy="729430"/>
              </a:xfrm>
              <a:prstGeom prst="rect">
                <a:avLst/>
              </a:prstGeom>
            </p:spPr>
            <p:txBody>
              <a:bodyPr wrap="square">
                <a:spAutoFit/>
              </a:bodyPr>
              <a:lstStyle/>
              <a:p>
                <a:pPr marL="16510" indent="269875" algn="ctr">
                  <a:lnSpc>
                    <a:spcPct val="115000"/>
                  </a:lnSpc>
                </a:pPr>
                <a:r>
                  <a:rPr lang="fa-IR" sz="3200" b="1" dirty="0">
                    <a:latin typeface="Times New Roman" panose="02020603050405020304" pitchFamily="18" charset="0"/>
                    <a:ea typeface="Calibri" panose="020F0502020204030204" pitchFamily="34" charset="0"/>
                    <a:cs typeface="B Nazanin" panose="00000400000000000000" pitchFamily="2" charset="-78"/>
                  </a:rPr>
                  <a:t> </a:t>
                </a:r>
                <a14:m>
                  <m:oMath xmlns:m="http://schemas.openxmlformats.org/officeDocument/2006/math">
                    <m:sSub>
                      <m:sSubPr>
                        <m:ctrlPr>
                          <a:rPr lang="en-US" sz="3600" b="1" i="1">
                            <a:effectLst/>
                            <a:latin typeface="Cambria Math" panose="02040503050406030204" pitchFamily="18" charset="0"/>
                            <a:ea typeface="Times New Roman" panose="02020603050405020304" pitchFamily="18" charset="0"/>
                            <a:cs typeface="B Nazanin" panose="00000400000000000000" pitchFamily="2" charset="-78"/>
                          </a:rPr>
                        </m:ctrlPr>
                      </m:sSubPr>
                      <m:e>
                        <m:r>
                          <a:rPr lang="en-US" sz="3600" b="1" i="1">
                            <a:effectLst/>
                            <a:latin typeface="Cambria Math" panose="02040503050406030204" pitchFamily="18" charset="0"/>
                            <a:ea typeface="Times New Roman" panose="02020603050405020304" pitchFamily="18" charset="0"/>
                            <a:cs typeface="B Nazanin" panose="00000400000000000000" pitchFamily="2" charset="-78"/>
                          </a:rPr>
                          <m:t>𝑬𝑴</m:t>
                        </m:r>
                      </m:e>
                      <m:sub>
                        <m:r>
                          <a:rPr lang="en-US" sz="3600" b="1" i="1">
                            <a:effectLst/>
                            <a:latin typeface="Cambria Math" panose="02040503050406030204" pitchFamily="18" charset="0"/>
                            <a:ea typeface="Times New Roman" panose="02020603050405020304" pitchFamily="18" charset="0"/>
                            <a:cs typeface="B Nazanin" panose="00000400000000000000" pitchFamily="2" charset="-78"/>
                          </a:rPr>
                          <m:t>𝒕</m:t>
                        </m:r>
                      </m:sub>
                    </m:sSub>
                  </m:oMath>
                </a14:m>
                <a:r>
                  <a:rPr lang="en-US" sz="3600" b="1" dirty="0">
                    <a:effectLst/>
                    <a:latin typeface="Calibri" panose="020F0502020204030204" pitchFamily="34" charset="0"/>
                    <a:ea typeface="Times New Roman" panose="02020603050405020304" pitchFamily="18" charset="0"/>
                    <a:cs typeface="B Nazanin" panose="00000400000000000000" pitchFamily="2" charset="-78"/>
                  </a:rPr>
                  <a:t> = </a:t>
                </a:r>
                <a14:m>
                  <m:oMath xmlns:m="http://schemas.openxmlformats.org/officeDocument/2006/math">
                    <m:sSub>
                      <m:sSubPr>
                        <m:ctrlPr>
                          <a:rPr lang="en-US" sz="3600" b="1" i="1">
                            <a:effectLst/>
                            <a:latin typeface="Cambria Math" panose="02040503050406030204" pitchFamily="18" charset="0"/>
                            <a:ea typeface="Times New Roman" panose="02020603050405020304" pitchFamily="18" charset="0"/>
                            <a:cs typeface="B Nazanin" panose="00000400000000000000" pitchFamily="2" charset="-78"/>
                          </a:rPr>
                        </m:ctrlPr>
                      </m:sSubPr>
                      <m:e>
                        <m:r>
                          <a:rPr lang="en-US" sz="3600" b="1" i="1">
                            <a:effectLst/>
                            <a:latin typeface="Cambria Math" panose="02040503050406030204" pitchFamily="18" charset="0"/>
                            <a:ea typeface="Times New Roman" panose="02020603050405020304" pitchFamily="18" charset="0"/>
                            <a:cs typeface="B Nazanin" panose="00000400000000000000" pitchFamily="2" charset="-78"/>
                          </a:rPr>
                          <m:t>𝜶</m:t>
                        </m:r>
                      </m:e>
                      <m:sub>
                        <m:r>
                          <a:rPr lang="en-US" sz="3600" b="1" i="1">
                            <a:effectLst/>
                            <a:latin typeface="Cambria Math" panose="02040503050406030204" pitchFamily="18" charset="0"/>
                            <a:ea typeface="Times New Roman" panose="02020603050405020304" pitchFamily="18" charset="0"/>
                            <a:cs typeface="B Nazanin" panose="00000400000000000000" pitchFamily="2" charset="-78"/>
                          </a:rPr>
                          <m:t>𝟎</m:t>
                        </m:r>
                      </m:sub>
                    </m:sSub>
                    <m:sSub>
                      <m:sSubPr>
                        <m:ctrlPr>
                          <a:rPr lang="en-US" sz="3600" b="1" i="1">
                            <a:effectLst/>
                            <a:latin typeface="Cambria Math" panose="02040503050406030204" pitchFamily="18" charset="0"/>
                            <a:ea typeface="Times New Roman" panose="02020603050405020304" pitchFamily="18" charset="0"/>
                            <a:cs typeface="B Nazanin" panose="00000400000000000000" pitchFamily="2" charset="-78"/>
                          </a:rPr>
                        </m:ctrlPr>
                      </m:sSubPr>
                      <m:e>
                        <m:r>
                          <a:rPr lang="en-US" sz="3600" b="1" i="1">
                            <a:effectLst/>
                            <a:latin typeface="Cambria Math" panose="02040503050406030204" pitchFamily="18" charset="0"/>
                            <a:ea typeface="Times New Roman" panose="02020603050405020304" pitchFamily="18" charset="0"/>
                            <a:cs typeface="B Nazanin" panose="00000400000000000000" pitchFamily="2" charset="-78"/>
                          </a:rPr>
                          <m:t>+</m:t>
                        </m:r>
                        <m:r>
                          <a:rPr lang="en-US" sz="3600" b="1" i="1">
                            <a:effectLst/>
                            <a:latin typeface="Cambria Math" panose="02040503050406030204" pitchFamily="18" charset="0"/>
                            <a:ea typeface="Times New Roman" panose="02020603050405020304" pitchFamily="18" charset="0"/>
                            <a:cs typeface="B Nazanin" panose="00000400000000000000" pitchFamily="2" charset="-78"/>
                          </a:rPr>
                          <m:t>𝜶</m:t>
                        </m:r>
                      </m:e>
                      <m:sub>
                        <m:r>
                          <a:rPr lang="en-US" sz="3600" b="1" i="1">
                            <a:effectLst/>
                            <a:latin typeface="Cambria Math" panose="02040503050406030204" pitchFamily="18" charset="0"/>
                            <a:ea typeface="Times New Roman" panose="02020603050405020304" pitchFamily="18" charset="0"/>
                            <a:cs typeface="B Nazanin" panose="00000400000000000000" pitchFamily="2" charset="-78"/>
                          </a:rPr>
                          <m:t>𝟏</m:t>
                        </m:r>
                      </m:sub>
                    </m:sSub>
                    <m:sSub>
                      <m:sSubPr>
                        <m:ctrlPr>
                          <a:rPr lang="en-US" sz="3600" b="1" i="1">
                            <a:effectLst/>
                            <a:latin typeface="Cambria Math" panose="02040503050406030204" pitchFamily="18" charset="0"/>
                            <a:ea typeface="Times New Roman" panose="02020603050405020304" pitchFamily="18" charset="0"/>
                            <a:cs typeface="B Nazanin" panose="00000400000000000000" pitchFamily="2" charset="-78"/>
                          </a:rPr>
                        </m:ctrlPr>
                      </m:sSubPr>
                      <m:e>
                        <m:r>
                          <a:rPr lang="en-US" sz="3600" b="1" i="1">
                            <a:effectLst/>
                            <a:latin typeface="Cambria Math" panose="02040503050406030204" pitchFamily="18" charset="0"/>
                            <a:ea typeface="Times New Roman" panose="02020603050405020304" pitchFamily="18" charset="0"/>
                            <a:cs typeface="B Nazanin" panose="00000400000000000000" pitchFamily="2" charset="-78"/>
                          </a:rPr>
                          <m:t>𝒀</m:t>
                        </m:r>
                      </m:e>
                      <m:sub>
                        <m:r>
                          <a:rPr lang="en-US" sz="3600" b="1" i="1">
                            <a:effectLst/>
                            <a:latin typeface="Cambria Math" panose="02040503050406030204" pitchFamily="18" charset="0"/>
                            <a:ea typeface="Times New Roman" panose="02020603050405020304" pitchFamily="18" charset="0"/>
                            <a:cs typeface="B Nazanin" panose="00000400000000000000" pitchFamily="2" charset="-78"/>
                          </a:rPr>
                          <m:t>𝒕</m:t>
                        </m:r>
                      </m:sub>
                    </m:sSub>
                    <m:r>
                      <a:rPr lang="en-US" sz="3600" b="1" i="1">
                        <a:effectLst/>
                        <a:latin typeface="Cambria Math" panose="02040503050406030204" pitchFamily="18" charset="0"/>
                        <a:ea typeface="Times New Roman" panose="02020603050405020304" pitchFamily="18" charset="0"/>
                        <a:cs typeface="B Nazanin" panose="00000400000000000000" pitchFamily="2" charset="-78"/>
                      </a:rPr>
                      <m:t>+</m:t>
                    </m:r>
                    <m:sSub>
                      <m:sSubPr>
                        <m:ctrlPr>
                          <a:rPr lang="en-US" sz="3600" b="1" i="1">
                            <a:effectLst/>
                            <a:latin typeface="Cambria Math" panose="02040503050406030204" pitchFamily="18" charset="0"/>
                            <a:ea typeface="Times New Roman" panose="02020603050405020304" pitchFamily="18" charset="0"/>
                            <a:cs typeface="B Nazanin" panose="00000400000000000000" pitchFamily="2" charset="-78"/>
                          </a:rPr>
                        </m:ctrlPr>
                      </m:sSubPr>
                      <m:e>
                        <m:r>
                          <a:rPr lang="en-US" sz="3600" b="1" i="1">
                            <a:effectLst/>
                            <a:latin typeface="Cambria Math" panose="02040503050406030204" pitchFamily="18" charset="0"/>
                            <a:ea typeface="Times New Roman" panose="02020603050405020304" pitchFamily="18" charset="0"/>
                            <a:cs typeface="B Nazanin" panose="00000400000000000000" pitchFamily="2" charset="-78"/>
                          </a:rPr>
                          <m:t>𝜶</m:t>
                        </m:r>
                      </m:e>
                      <m:sub>
                        <m:r>
                          <a:rPr lang="en-US" sz="3600" b="1" i="1">
                            <a:effectLst/>
                            <a:latin typeface="Cambria Math" panose="02040503050406030204" pitchFamily="18" charset="0"/>
                            <a:ea typeface="Times New Roman" panose="02020603050405020304" pitchFamily="18" charset="0"/>
                            <a:cs typeface="B Nazanin" panose="00000400000000000000" pitchFamily="2" charset="-78"/>
                          </a:rPr>
                          <m:t>𝟐</m:t>
                        </m:r>
                      </m:sub>
                    </m:sSub>
                    <m:r>
                      <a:rPr lang="en-US" sz="3600" b="1" i="1">
                        <a:effectLst/>
                        <a:latin typeface="Cambria Math" panose="02040503050406030204" pitchFamily="18" charset="0"/>
                        <a:ea typeface="Times New Roman" panose="02020603050405020304" pitchFamily="18" charset="0"/>
                        <a:cs typeface="B Nazanin" panose="00000400000000000000" pitchFamily="2" charset="-78"/>
                      </a:rPr>
                      <m:t>(</m:t>
                    </m:r>
                    <m:sSub>
                      <m:sSubPr>
                        <m:ctrlPr>
                          <a:rPr lang="en-US" sz="3600" b="1" i="1">
                            <a:effectLst/>
                            <a:latin typeface="Cambria Math" panose="02040503050406030204" pitchFamily="18" charset="0"/>
                            <a:ea typeface="Times New Roman" panose="02020603050405020304" pitchFamily="18" charset="0"/>
                            <a:cs typeface="B Nazanin" panose="00000400000000000000" pitchFamily="2" charset="-78"/>
                          </a:rPr>
                        </m:ctrlPr>
                      </m:sSubPr>
                      <m:e>
                        <m:r>
                          <a:rPr lang="en-US" sz="3600" b="1" i="1">
                            <a:effectLst/>
                            <a:latin typeface="Cambria Math" panose="02040503050406030204" pitchFamily="18" charset="0"/>
                            <a:ea typeface="Times New Roman" panose="02020603050405020304" pitchFamily="18" charset="0"/>
                            <a:cs typeface="B Nazanin" panose="00000400000000000000" pitchFamily="2" charset="-78"/>
                          </a:rPr>
                          <m:t>𝑲</m:t>
                        </m:r>
                        <m:r>
                          <a:rPr lang="en-US" sz="3600" b="1" i="1">
                            <a:effectLst/>
                            <a:latin typeface="Cambria Math" panose="02040503050406030204" pitchFamily="18" charset="0"/>
                            <a:ea typeface="Times New Roman" panose="02020603050405020304" pitchFamily="18" charset="0"/>
                            <a:cs typeface="B Nazanin" panose="00000400000000000000" pitchFamily="2" charset="-78"/>
                          </a:rPr>
                          <m:t>/</m:t>
                        </m:r>
                        <m:r>
                          <a:rPr lang="en-US" sz="3600" b="1" i="1">
                            <a:effectLst/>
                            <a:latin typeface="Cambria Math" panose="02040503050406030204" pitchFamily="18" charset="0"/>
                            <a:ea typeface="Times New Roman" panose="02020603050405020304" pitchFamily="18" charset="0"/>
                            <a:cs typeface="B Nazanin" panose="00000400000000000000" pitchFamily="2" charset="-78"/>
                          </a:rPr>
                          <m:t>𝑳</m:t>
                        </m:r>
                        <m:r>
                          <a:rPr lang="en-US" sz="3600" b="1" i="1">
                            <a:effectLst/>
                            <a:latin typeface="Cambria Math" panose="02040503050406030204" pitchFamily="18" charset="0"/>
                            <a:ea typeface="Times New Roman" panose="02020603050405020304" pitchFamily="18" charset="0"/>
                            <a:cs typeface="B Nazanin" panose="00000400000000000000" pitchFamily="2" charset="-78"/>
                          </a:rPr>
                          <m:t>)</m:t>
                        </m:r>
                      </m:e>
                      <m:sub>
                        <m:r>
                          <a:rPr lang="en-US" sz="3600" b="1" i="1">
                            <a:effectLst/>
                            <a:latin typeface="Cambria Math" panose="02040503050406030204" pitchFamily="18" charset="0"/>
                            <a:ea typeface="Times New Roman" panose="02020603050405020304" pitchFamily="18" charset="0"/>
                            <a:cs typeface="B Nazanin" panose="00000400000000000000" pitchFamily="2" charset="-78"/>
                          </a:rPr>
                          <m:t>𝒕</m:t>
                        </m:r>
                      </m:sub>
                    </m:sSub>
                    <m:sSub>
                      <m:sSubPr>
                        <m:ctrlPr>
                          <a:rPr lang="en-US" sz="3600" b="1" i="1">
                            <a:effectLst/>
                            <a:latin typeface="Cambria Math" panose="02040503050406030204" pitchFamily="18" charset="0"/>
                            <a:ea typeface="Times New Roman" panose="02020603050405020304" pitchFamily="18" charset="0"/>
                            <a:cs typeface="B Nazanin" panose="00000400000000000000" pitchFamily="2" charset="-78"/>
                          </a:rPr>
                        </m:ctrlPr>
                      </m:sSubPr>
                      <m:e>
                        <m:r>
                          <a:rPr lang="en-US" sz="3600" b="1" i="1">
                            <a:effectLst/>
                            <a:latin typeface="Cambria Math" panose="02040503050406030204" pitchFamily="18" charset="0"/>
                            <a:ea typeface="Times New Roman" panose="02020603050405020304" pitchFamily="18" charset="0"/>
                            <a:cs typeface="B Nazanin" panose="00000400000000000000" pitchFamily="2" charset="-78"/>
                          </a:rPr>
                          <m:t>+</m:t>
                        </m:r>
                        <m:r>
                          <a:rPr lang="en-US" sz="3600" b="1" i="1">
                            <a:effectLst/>
                            <a:latin typeface="Cambria Math" panose="02040503050406030204" pitchFamily="18" charset="0"/>
                            <a:ea typeface="Times New Roman" panose="02020603050405020304" pitchFamily="18" charset="0"/>
                            <a:cs typeface="B Nazanin" panose="00000400000000000000" pitchFamily="2" charset="-78"/>
                          </a:rPr>
                          <m:t>𝜶</m:t>
                        </m:r>
                      </m:e>
                      <m:sub>
                        <m:r>
                          <a:rPr lang="en-US" sz="3600" b="1" i="1">
                            <a:effectLst/>
                            <a:latin typeface="Cambria Math" panose="02040503050406030204" pitchFamily="18" charset="0"/>
                            <a:ea typeface="Times New Roman" panose="02020603050405020304" pitchFamily="18" charset="0"/>
                            <a:cs typeface="B Nazanin" panose="00000400000000000000" pitchFamily="2" charset="-78"/>
                          </a:rPr>
                          <m:t>𝟑</m:t>
                        </m:r>
                      </m:sub>
                    </m:sSub>
                    <m:sSub>
                      <m:sSubPr>
                        <m:ctrlPr>
                          <a:rPr lang="en-US" sz="3600" b="1" i="1">
                            <a:effectLst/>
                            <a:latin typeface="Cambria Math" panose="02040503050406030204" pitchFamily="18" charset="0"/>
                            <a:ea typeface="Times New Roman" panose="02020603050405020304" pitchFamily="18" charset="0"/>
                            <a:cs typeface="B Nazanin" panose="00000400000000000000" pitchFamily="2" charset="-78"/>
                          </a:rPr>
                        </m:ctrlPr>
                      </m:sSubPr>
                      <m:e>
                        <m:r>
                          <a:rPr lang="en-US" sz="3600" b="1" i="1">
                            <a:effectLst/>
                            <a:latin typeface="Cambria Math" panose="02040503050406030204" pitchFamily="18" charset="0"/>
                            <a:ea typeface="Times New Roman" panose="02020603050405020304" pitchFamily="18" charset="0"/>
                            <a:cs typeface="B Nazanin" panose="00000400000000000000" pitchFamily="2" charset="-78"/>
                          </a:rPr>
                          <m:t>𝑪𝑰</m:t>
                        </m:r>
                      </m:e>
                      <m:sub>
                        <m:r>
                          <a:rPr lang="en-US" sz="3600" b="1" i="1">
                            <a:effectLst/>
                            <a:latin typeface="Cambria Math" panose="02040503050406030204" pitchFamily="18" charset="0"/>
                            <a:ea typeface="Times New Roman" panose="02020603050405020304" pitchFamily="18" charset="0"/>
                            <a:cs typeface="B Nazanin" panose="00000400000000000000" pitchFamily="2" charset="-78"/>
                          </a:rPr>
                          <m:t>𝒕</m:t>
                        </m:r>
                      </m:sub>
                    </m:sSub>
                    <m:r>
                      <a:rPr lang="en-US" sz="3600" b="1" i="1">
                        <a:effectLst/>
                        <a:latin typeface="Cambria Math" panose="02040503050406030204" pitchFamily="18" charset="0"/>
                        <a:ea typeface="Times New Roman" panose="02020603050405020304" pitchFamily="18" charset="0"/>
                        <a:cs typeface="B Nazanin" panose="00000400000000000000" pitchFamily="2" charset="-78"/>
                      </a:rPr>
                      <m:t>+</m:t>
                    </m:r>
                    <m:sSub>
                      <m:sSubPr>
                        <m:ctrlPr>
                          <a:rPr lang="en-US" sz="3600" b="1" i="1">
                            <a:effectLst/>
                            <a:latin typeface="Cambria Math" panose="02040503050406030204" pitchFamily="18" charset="0"/>
                            <a:ea typeface="Times New Roman" panose="02020603050405020304" pitchFamily="18" charset="0"/>
                            <a:cs typeface="B Nazanin" panose="00000400000000000000" pitchFamily="2" charset="-78"/>
                          </a:rPr>
                        </m:ctrlPr>
                      </m:sSubPr>
                      <m:e>
                        <m:r>
                          <a:rPr lang="en-US" sz="3600" b="1" i="1">
                            <a:effectLst/>
                            <a:latin typeface="Cambria Math" panose="02040503050406030204" pitchFamily="18" charset="0"/>
                            <a:ea typeface="Times New Roman" panose="02020603050405020304" pitchFamily="18" charset="0"/>
                            <a:cs typeface="B Nazanin" panose="00000400000000000000" pitchFamily="2" charset="-78"/>
                          </a:rPr>
                          <m:t>𝜺</m:t>
                        </m:r>
                      </m:e>
                      <m:sub>
                        <m:r>
                          <a:rPr lang="en-US" sz="3600" b="1" i="1">
                            <a:effectLst/>
                            <a:latin typeface="Cambria Math" panose="02040503050406030204" pitchFamily="18" charset="0"/>
                            <a:ea typeface="Times New Roman" panose="02020603050405020304" pitchFamily="18" charset="0"/>
                            <a:cs typeface="B Nazanin" panose="00000400000000000000" pitchFamily="2" charset="-78"/>
                          </a:rPr>
                          <m:t>𝒕</m:t>
                        </m:r>
                      </m:sub>
                    </m:sSub>
                  </m:oMath>
                </a14:m>
                <a:r>
                  <a:rPr lang="en-US" sz="3600" b="1" dirty="0">
                    <a:effectLst/>
                    <a:latin typeface="Calibri" panose="020F0502020204030204" pitchFamily="34" charset="0"/>
                    <a:ea typeface="Times New Roman" panose="02020603050405020304" pitchFamily="18" charset="0"/>
                    <a:cs typeface="B Nazanin" panose="00000400000000000000" pitchFamily="2" charset="-78"/>
                  </a:rPr>
                  <a:t>                </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51793" y="2307782"/>
                <a:ext cx="11055259" cy="729430"/>
              </a:xfrm>
              <a:prstGeom prst="rect">
                <a:avLst/>
              </a:prstGeom>
              <a:blipFill rotWithShape="0">
                <a:blip r:embed="rId2"/>
                <a:stretch>
                  <a:fillRect t="-6723" b="-26891"/>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0788" y="3505027"/>
                <a:ext cx="11824138" cy="624145"/>
              </a:xfrm>
              <a:prstGeom prst="rect">
                <a:avLst/>
              </a:prstGeom>
            </p:spPr>
            <p:txBody>
              <a:bodyPr wrap="square">
                <a:spAutoFit/>
              </a:bodyPr>
              <a:lstStyle/>
              <a:p>
                <a:pPr indent="240665">
                  <a:lnSpc>
                    <a:spcPct val="115000"/>
                  </a:lnSpc>
                  <a:spcAft>
                    <a:spcPts val="0"/>
                  </a:spcAft>
                </a:pPr>
                <a14:m>
                  <m:oMath xmlns:m="http://schemas.openxmlformats.org/officeDocument/2006/math">
                    <m:sSub>
                      <m:sSubPr>
                        <m:ctrlPr>
                          <a:rPr lang="en-US" sz="3200" b="1" i="1">
                            <a:effectLst/>
                            <a:latin typeface="Cambria Math" panose="02040503050406030204" pitchFamily="18" charset="0"/>
                            <a:ea typeface="Calibri" panose="020F0502020204030204" pitchFamily="34" charset="0"/>
                            <a:cs typeface="B Nazanin" panose="00000400000000000000" pitchFamily="2" charset="-78"/>
                          </a:rPr>
                        </m:ctrlPr>
                      </m:sSubPr>
                      <m:e>
                        <m:r>
                          <a:rPr lang="en-US" sz="3200" b="1" i="1">
                            <a:effectLst/>
                            <a:latin typeface="Cambria Math" panose="02040503050406030204" pitchFamily="18" charset="0"/>
                            <a:ea typeface="Calibri" panose="020F0502020204030204" pitchFamily="34" charset="0"/>
                            <a:cs typeface="B Nazanin" panose="00000400000000000000" pitchFamily="2" charset="-78"/>
                          </a:rPr>
                          <m:t>𝑳𝑬𝑴</m:t>
                        </m:r>
                      </m:e>
                      <m:sub>
                        <m:r>
                          <a:rPr lang="en-US" sz="3200" b="1" i="1">
                            <a:effectLst/>
                            <a:latin typeface="Cambria Math" panose="02040503050406030204" pitchFamily="18" charset="0"/>
                            <a:ea typeface="Calibri" panose="020F0502020204030204" pitchFamily="34" charset="0"/>
                            <a:cs typeface="B Nazanin" panose="00000400000000000000" pitchFamily="2" charset="-78"/>
                          </a:rPr>
                          <m:t>𝒕</m:t>
                        </m:r>
                      </m:sub>
                    </m:sSub>
                  </m:oMath>
                </a14:m>
                <a:r>
                  <a:rPr lang="en-US" sz="3200" b="1" i="1" dirty="0">
                    <a:effectLst/>
                    <a:latin typeface="Calibri" panose="020F0502020204030204" pitchFamily="34" charset="0"/>
                    <a:ea typeface="Calibri" panose="020F0502020204030204" pitchFamily="34" charset="0"/>
                    <a:cs typeface="B Nazanin" panose="00000400000000000000" pitchFamily="2" charset="-78"/>
                  </a:rPr>
                  <a:t>= C(1)* </a:t>
                </a:r>
                <a14:m>
                  <m:oMath xmlns:m="http://schemas.openxmlformats.org/officeDocument/2006/math">
                    <m:sSub>
                      <m:sSubPr>
                        <m:ctrlPr>
                          <a:rPr lang="en-US" sz="3200" b="1" i="1">
                            <a:effectLst/>
                            <a:latin typeface="Cambria Math" panose="02040503050406030204" pitchFamily="18" charset="0"/>
                            <a:ea typeface="Calibri" panose="020F0502020204030204" pitchFamily="34" charset="0"/>
                            <a:cs typeface="B Nazanin" panose="00000400000000000000" pitchFamily="2" charset="-78"/>
                          </a:rPr>
                        </m:ctrlPr>
                      </m:sSubPr>
                      <m:e>
                        <m:r>
                          <a:rPr lang="en-US" sz="3200" b="1" i="1">
                            <a:effectLst/>
                            <a:latin typeface="Cambria Math" panose="02040503050406030204" pitchFamily="18" charset="0"/>
                            <a:ea typeface="Calibri" panose="020F0502020204030204" pitchFamily="34" charset="0"/>
                            <a:cs typeface="B Nazanin" panose="00000400000000000000" pitchFamily="2" charset="-78"/>
                          </a:rPr>
                          <m:t>𝑳𝑬𝑴</m:t>
                        </m:r>
                      </m:e>
                      <m:sub>
                        <m:r>
                          <a:rPr lang="en-US" sz="3200" b="1" i="1">
                            <a:effectLst/>
                            <a:latin typeface="Cambria Math" panose="02040503050406030204" pitchFamily="18" charset="0"/>
                            <a:ea typeface="Calibri" panose="020F0502020204030204" pitchFamily="34" charset="0"/>
                            <a:cs typeface="B Nazanin" panose="00000400000000000000" pitchFamily="2" charset="-78"/>
                          </a:rPr>
                          <m:t>𝒕</m:t>
                        </m:r>
                        <m:r>
                          <a:rPr lang="en-US" sz="3200" b="1" i="1">
                            <a:effectLst/>
                            <a:latin typeface="Cambria Math" panose="02040503050406030204" pitchFamily="18" charset="0"/>
                            <a:ea typeface="Calibri" panose="020F0502020204030204" pitchFamily="34" charset="0"/>
                            <a:cs typeface="B Nazanin" panose="00000400000000000000" pitchFamily="2" charset="-78"/>
                          </a:rPr>
                          <m:t>−</m:t>
                        </m:r>
                        <m:r>
                          <a:rPr lang="en-US" sz="3200" b="1" i="1">
                            <a:effectLst/>
                            <a:latin typeface="Cambria Math" panose="02040503050406030204" pitchFamily="18" charset="0"/>
                            <a:ea typeface="Calibri" panose="020F0502020204030204" pitchFamily="34" charset="0"/>
                            <a:cs typeface="B Nazanin" panose="00000400000000000000" pitchFamily="2" charset="-78"/>
                          </a:rPr>
                          <m:t>𝟏</m:t>
                        </m:r>
                      </m:sub>
                    </m:sSub>
                  </m:oMath>
                </a14:m>
                <a:r>
                  <a:rPr lang="en-US" sz="3200" b="1" i="1" dirty="0">
                    <a:effectLst/>
                    <a:latin typeface="Calibri" panose="020F0502020204030204" pitchFamily="34" charset="0"/>
                    <a:ea typeface="Calibri" panose="020F0502020204030204" pitchFamily="34" charset="0"/>
                    <a:cs typeface="B Nazanin" panose="00000400000000000000" pitchFamily="2" charset="-78"/>
                  </a:rPr>
                  <a:t>  + C(2)* </a:t>
                </a:r>
                <a14:m>
                  <m:oMath xmlns:m="http://schemas.openxmlformats.org/officeDocument/2006/math">
                    <m:sSub>
                      <m:sSubPr>
                        <m:ctrlPr>
                          <a:rPr lang="en-US" sz="3200" b="1" i="1">
                            <a:effectLst/>
                            <a:latin typeface="Cambria Math" panose="02040503050406030204" pitchFamily="18" charset="0"/>
                            <a:ea typeface="Calibri" panose="020F0502020204030204" pitchFamily="34" charset="0"/>
                            <a:cs typeface="B Nazanin" panose="00000400000000000000" pitchFamily="2" charset="-78"/>
                          </a:rPr>
                        </m:ctrlPr>
                      </m:sSubPr>
                      <m:e>
                        <m:r>
                          <a:rPr lang="en-US" sz="3200" b="1" i="1">
                            <a:effectLst/>
                            <a:latin typeface="Cambria Math" panose="02040503050406030204" pitchFamily="18" charset="0"/>
                            <a:ea typeface="Calibri" panose="020F0502020204030204" pitchFamily="34" charset="0"/>
                            <a:cs typeface="B Nazanin" panose="00000400000000000000" pitchFamily="2" charset="-78"/>
                          </a:rPr>
                          <m:t>𝑳𝒀</m:t>
                        </m:r>
                      </m:e>
                      <m:sub>
                        <m:r>
                          <a:rPr lang="en-US" sz="3200" b="1" i="1">
                            <a:effectLst/>
                            <a:latin typeface="Cambria Math" panose="02040503050406030204" pitchFamily="18" charset="0"/>
                            <a:ea typeface="Calibri" panose="020F0502020204030204" pitchFamily="34" charset="0"/>
                            <a:cs typeface="B Nazanin" panose="00000400000000000000" pitchFamily="2" charset="-78"/>
                          </a:rPr>
                          <m:t>𝒕</m:t>
                        </m:r>
                      </m:sub>
                    </m:sSub>
                  </m:oMath>
                </a14:m>
                <a:r>
                  <a:rPr lang="en-US" sz="3200" b="1" i="1" dirty="0">
                    <a:effectLst/>
                    <a:latin typeface="Calibri" panose="020F0502020204030204" pitchFamily="34" charset="0"/>
                    <a:ea typeface="Calibri" panose="020F0502020204030204" pitchFamily="34" charset="0"/>
                    <a:cs typeface="B Nazanin" panose="00000400000000000000" pitchFamily="2" charset="-78"/>
                  </a:rPr>
                  <a:t>+ C(3)* </a:t>
                </a:r>
                <a14:m>
                  <m:oMath xmlns:m="http://schemas.openxmlformats.org/officeDocument/2006/math">
                    <m:sSub>
                      <m:sSubPr>
                        <m:ctrlPr>
                          <a:rPr lang="en-US" sz="3200" b="1" i="1">
                            <a:effectLst/>
                            <a:latin typeface="Cambria Math" panose="02040503050406030204" pitchFamily="18" charset="0"/>
                            <a:ea typeface="Calibri" panose="020F0502020204030204" pitchFamily="34" charset="0"/>
                            <a:cs typeface="B Nazanin" panose="00000400000000000000" pitchFamily="2" charset="-78"/>
                          </a:rPr>
                        </m:ctrlPr>
                      </m:sSubPr>
                      <m:e>
                        <m:r>
                          <a:rPr lang="en-US" sz="3200" b="1" i="1">
                            <a:effectLst/>
                            <a:latin typeface="Cambria Math" panose="02040503050406030204" pitchFamily="18" charset="0"/>
                            <a:ea typeface="Calibri" panose="020F0502020204030204" pitchFamily="34" charset="0"/>
                            <a:cs typeface="B Nazanin" panose="00000400000000000000" pitchFamily="2" charset="-78"/>
                          </a:rPr>
                          <m:t>𝑳</m:t>
                        </m:r>
                        <m:r>
                          <a:rPr lang="en-US" sz="3200" b="1" i="1">
                            <a:effectLst/>
                            <a:latin typeface="Cambria Math" panose="02040503050406030204" pitchFamily="18" charset="0"/>
                            <a:ea typeface="Calibri" panose="020F0502020204030204" pitchFamily="34" charset="0"/>
                            <a:cs typeface="B Nazanin" panose="00000400000000000000" pitchFamily="2" charset="-78"/>
                          </a:rPr>
                          <m:t>(</m:t>
                        </m:r>
                        <m:r>
                          <a:rPr lang="en-US" sz="3200" b="1" i="1">
                            <a:effectLst/>
                            <a:latin typeface="Cambria Math" panose="02040503050406030204" pitchFamily="18" charset="0"/>
                            <a:ea typeface="Calibri" panose="020F0502020204030204" pitchFamily="34" charset="0"/>
                            <a:cs typeface="B Nazanin" panose="00000400000000000000" pitchFamily="2" charset="-78"/>
                          </a:rPr>
                          <m:t>𝑲</m:t>
                        </m:r>
                        <m:r>
                          <a:rPr lang="en-US" sz="3200" b="1" i="1">
                            <a:effectLst/>
                            <a:latin typeface="Cambria Math" panose="02040503050406030204" pitchFamily="18" charset="0"/>
                            <a:ea typeface="Calibri" panose="020F0502020204030204" pitchFamily="34" charset="0"/>
                            <a:cs typeface="B Nazanin" panose="00000400000000000000" pitchFamily="2" charset="-78"/>
                          </a:rPr>
                          <m:t>/</m:t>
                        </m:r>
                        <m:r>
                          <a:rPr lang="en-US" sz="3200" b="1" i="1">
                            <a:effectLst/>
                            <a:latin typeface="Cambria Math" panose="02040503050406030204" pitchFamily="18" charset="0"/>
                            <a:ea typeface="Calibri" panose="020F0502020204030204" pitchFamily="34" charset="0"/>
                            <a:cs typeface="B Nazanin" panose="00000400000000000000" pitchFamily="2" charset="-78"/>
                          </a:rPr>
                          <m:t>𝑳</m:t>
                        </m:r>
                        <m:r>
                          <a:rPr lang="en-US" sz="3200" b="1" i="1">
                            <a:effectLst/>
                            <a:latin typeface="Cambria Math" panose="02040503050406030204" pitchFamily="18" charset="0"/>
                            <a:ea typeface="Calibri" panose="020F0502020204030204" pitchFamily="34" charset="0"/>
                            <a:cs typeface="B Nazanin" panose="00000400000000000000" pitchFamily="2" charset="-78"/>
                          </a:rPr>
                          <m:t>) </m:t>
                        </m:r>
                      </m:e>
                      <m:sub>
                        <m:r>
                          <a:rPr lang="en-US" sz="3200" b="1" i="1">
                            <a:effectLst/>
                            <a:latin typeface="Cambria Math" panose="02040503050406030204" pitchFamily="18" charset="0"/>
                            <a:ea typeface="Calibri" panose="020F0502020204030204" pitchFamily="34" charset="0"/>
                            <a:cs typeface="B Nazanin" panose="00000400000000000000" pitchFamily="2" charset="-78"/>
                          </a:rPr>
                          <m:t>𝒕</m:t>
                        </m:r>
                      </m:sub>
                    </m:sSub>
                  </m:oMath>
                </a14:m>
                <a:r>
                  <a:rPr lang="en-US" sz="3200" b="1" i="1" dirty="0">
                    <a:effectLst/>
                    <a:latin typeface="Calibri" panose="020F0502020204030204" pitchFamily="34" charset="0"/>
                    <a:ea typeface="Calibri" panose="020F0502020204030204" pitchFamily="34" charset="0"/>
                    <a:cs typeface="B Nazanin" panose="00000400000000000000" pitchFamily="2" charset="-78"/>
                  </a:rPr>
                  <a:t> + C(4)* </a:t>
                </a:r>
                <a14:m>
                  <m:oMath xmlns:m="http://schemas.openxmlformats.org/officeDocument/2006/math">
                    <m:sSub>
                      <m:sSubPr>
                        <m:ctrlPr>
                          <a:rPr lang="en-US" sz="3200" b="1" i="1">
                            <a:effectLst/>
                            <a:latin typeface="Cambria Math" panose="02040503050406030204" pitchFamily="18" charset="0"/>
                            <a:ea typeface="Calibri" panose="020F0502020204030204" pitchFamily="34" charset="0"/>
                            <a:cs typeface="B Nazanin" panose="00000400000000000000" pitchFamily="2" charset="-78"/>
                          </a:rPr>
                        </m:ctrlPr>
                      </m:sSubPr>
                      <m:e>
                        <m:r>
                          <a:rPr lang="en-US" sz="3200" b="1" i="1">
                            <a:effectLst/>
                            <a:latin typeface="Cambria Math" panose="02040503050406030204" pitchFamily="18" charset="0"/>
                            <a:ea typeface="Calibri" panose="020F0502020204030204" pitchFamily="34" charset="0"/>
                            <a:cs typeface="B Nazanin" panose="00000400000000000000" pitchFamily="2" charset="-78"/>
                          </a:rPr>
                          <m:t>𝑳𝑪𝑰</m:t>
                        </m:r>
                      </m:e>
                      <m:sub>
                        <m:r>
                          <a:rPr lang="en-US" sz="3200" b="1" i="1">
                            <a:effectLst/>
                            <a:latin typeface="Cambria Math" panose="02040503050406030204" pitchFamily="18" charset="0"/>
                            <a:ea typeface="Calibri" panose="020F0502020204030204" pitchFamily="34" charset="0"/>
                            <a:cs typeface="B Nazanin" panose="00000400000000000000" pitchFamily="2" charset="-78"/>
                          </a:rPr>
                          <m:t>𝒕</m:t>
                        </m:r>
                      </m:sub>
                    </m:sSub>
                  </m:oMath>
                </a14:m>
                <a:r>
                  <a:rPr lang="en-US" sz="3200" b="1" i="1" dirty="0">
                    <a:effectLst/>
                    <a:latin typeface="Calibri" panose="020F0502020204030204" pitchFamily="34" charset="0"/>
                    <a:ea typeface="Calibri" panose="020F0502020204030204" pitchFamily="34" charset="0"/>
                    <a:cs typeface="B Nazanin" panose="00000400000000000000" pitchFamily="2" charset="-78"/>
                  </a:rPr>
                  <a:t>+</a:t>
                </a:r>
                <a14:m>
                  <m:oMath xmlns:m="http://schemas.openxmlformats.org/officeDocument/2006/math">
                    <m:sSub>
                      <m:sSubPr>
                        <m:ctrlPr>
                          <a:rPr lang="en-US" sz="3200" b="1" i="1">
                            <a:effectLst/>
                            <a:latin typeface="Cambria Math" panose="02040503050406030204" pitchFamily="18" charset="0"/>
                            <a:ea typeface="Calibri" panose="020F0502020204030204" pitchFamily="34" charset="0"/>
                            <a:cs typeface="B Nazanin" panose="00000400000000000000" pitchFamily="2" charset="-78"/>
                          </a:rPr>
                        </m:ctrlPr>
                      </m:sSubPr>
                      <m:e>
                        <m:r>
                          <a:rPr lang="en-US" sz="3200" b="1" i="1">
                            <a:effectLst/>
                            <a:latin typeface="Cambria Math" panose="02040503050406030204" pitchFamily="18" charset="0"/>
                            <a:ea typeface="Calibri" panose="020F0502020204030204" pitchFamily="34" charset="0"/>
                            <a:cs typeface="B Nazanin" panose="00000400000000000000" pitchFamily="2" charset="-78"/>
                          </a:rPr>
                          <m:t> </m:t>
                        </m:r>
                        <m:r>
                          <a:rPr lang="en-US" sz="3200" b="1" i="1">
                            <a:effectLst/>
                            <a:latin typeface="Cambria Math" panose="02040503050406030204" pitchFamily="18" charset="0"/>
                            <a:ea typeface="Calibri" panose="020F0502020204030204" pitchFamily="34" charset="0"/>
                            <a:cs typeface="B Nazanin" panose="00000400000000000000" pitchFamily="2" charset="-78"/>
                          </a:rPr>
                          <m:t>𝜺</m:t>
                        </m:r>
                      </m:e>
                      <m:sub>
                        <m:r>
                          <a:rPr lang="en-US" sz="3200" b="1" i="1">
                            <a:effectLst/>
                            <a:latin typeface="Cambria Math" panose="02040503050406030204" pitchFamily="18" charset="0"/>
                            <a:ea typeface="Calibri" panose="020F0502020204030204" pitchFamily="34" charset="0"/>
                            <a:cs typeface="B Nazanin" panose="00000400000000000000" pitchFamily="2" charset="-78"/>
                          </a:rPr>
                          <m:t>𝒕</m:t>
                        </m:r>
                      </m:sub>
                    </m:sSub>
                  </m:oMath>
                </a14:m>
                <a:endParaRPr lang="en-US" sz="2400" b="1"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0788" y="3505027"/>
                <a:ext cx="11824138" cy="624145"/>
              </a:xfrm>
              <a:prstGeom prst="rect">
                <a:avLst/>
              </a:prstGeom>
              <a:blipFill rotWithShape="0">
                <a:blip r:embed="rId3"/>
                <a:stretch>
                  <a:fillRect t="-5882" b="-32353"/>
                </a:stretch>
              </a:blipFill>
            </p:spPr>
            <p:txBody>
              <a:bodyPr/>
              <a:lstStyle/>
              <a:p>
                <a:r>
                  <a:rPr lang="fa-IR">
                    <a:noFill/>
                  </a:rPr>
                  <a:t> </a:t>
                </a:r>
              </a:p>
            </p:txBody>
          </p:sp>
        </mc:Fallback>
      </mc:AlternateContent>
      <p:sp>
        <p:nvSpPr>
          <p:cNvPr id="8" name="AutoShape 42"/>
          <p:cNvSpPr>
            <a:spLocks noChangeArrowheads="1"/>
          </p:cNvSpPr>
          <p:nvPr/>
        </p:nvSpPr>
        <p:spPr bwMode="auto">
          <a:xfrm>
            <a:off x="2552450" y="5171109"/>
            <a:ext cx="2003221" cy="647700"/>
          </a:xfrm>
          <a:prstGeom prst="wedgeRoundRectCallout">
            <a:avLst>
              <a:gd name="adj1" fmla="val -37855"/>
              <a:gd name="adj2" fmla="val -239585"/>
              <a:gd name="adj3" fmla="val 16667"/>
            </a:avLst>
          </a:prstGeom>
          <a:solidFill>
            <a:srgbClr val="E5E5FF"/>
          </a:solidFill>
          <a:ln w="9525">
            <a:solidFill>
              <a:srgbClr val="000099"/>
            </a:solidFill>
            <a:miter lim="800000"/>
            <a:headEnd/>
            <a:tailEnd/>
          </a:ln>
          <a:effectLst/>
        </p:spPr>
        <p:txBody>
          <a:bodyPr/>
          <a:lstStyle/>
          <a:p>
            <a:pPr algn="ctr"/>
            <a:r>
              <a:rPr lang="en-US" b="1" dirty="0" smtClean="0"/>
              <a:t>Log</a:t>
            </a:r>
          </a:p>
          <a:p>
            <a:pPr algn="ctr"/>
            <a:r>
              <a:rPr lang="en-US" b="1" dirty="0" smtClean="0"/>
              <a:t>(employment(-1))</a:t>
            </a:r>
            <a:endParaRPr lang="en-US" b="1" dirty="0">
              <a:solidFill>
                <a:srgbClr val="0066FF"/>
              </a:solidFill>
            </a:endParaRPr>
          </a:p>
        </p:txBody>
      </p:sp>
      <p:sp>
        <p:nvSpPr>
          <p:cNvPr id="10" name="AutoShape 42"/>
          <p:cNvSpPr>
            <a:spLocks noChangeArrowheads="1"/>
          </p:cNvSpPr>
          <p:nvPr/>
        </p:nvSpPr>
        <p:spPr bwMode="auto">
          <a:xfrm>
            <a:off x="551793" y="5171109"/>
            <a:ext cx="1718442" cy="647700"/>
          </a:xfrm>
          <a:prstGeom prst="wedgeRoundRectCallout">
            <a:avLst>
              <a:gd name="adj1" fmla="val -50484"/>
              <a:gd name="adj2" fmla="val -226812"/>
              <a:gd name="adj3" fmla="val 16667"/>
            </a:avLst>
          </a:prstGeom>
          <a:solidFill>
            <a:srgbClr val="E5E5FF"/>
          </a:solidFill>
          <a:ln w="9525">
            <a:solidFill>
              <a:srgbClr val="000099"/>
            </a:solidFill>
            <a:miter lim="800000"/>
            <a:headEnd/>
            <a:tailEnd/>
          </a:ln>
          <a:effectLst/>
        </p:spPr>
        <p:txBody>
          <a:bodyPr anchor="ctr"/>
          <a:lstStyle/>
          <a:p>
            <a:pPr algn="ctr"/>
            <a:r>
              <a:rPr lang="en-US" b="1" dirty="0" smtClean="0"/>
              <a:t>Log (employment)</a:t>
            </a:r>
            <a:endParaRPr lang="en-US" b="1" dirty="0">
              <a:solidFill>
                <a:srgbClr val="0066FF"/>
              </a:solidFill>
            </a:endParaRPr>
          </a:p>
        </p:txBody>
      </p:sp>
      <p:sp>
        <p:nvSpPr>
          <p:cNvPr id="9" name="AutoShape 42"/>
          <p:cNvSpPr>
            <a:spLocks noChangeArrowheads="1"/>
          </p:cNvSpPr>
          <p:nvPr/>
        </p:nvSpPr>
        <p:spPr bwMode="auto">
          <a:xfrm>
            <a:off x="4794344" y="5171109"/>
            <a:ext cx="1436413" cy="647700"/>
          </a:xfrm>
          <a:prstGeom prst="wedgeRoundRectCallout">
            <a:avLst>
              <a:gd name="adj1" fmla="val 9764"/>
              <a:gd name="adj2" fmla="val -239417"/>
              <a:gd name="adj3" fmla="val 16667"/>
            </a:avLst>
          </a:prstGeom>
          <a:solidFill>
            <a:srgbClr val="E5E5FF"/>
          </a:solidFill>
          <a:ln w="9525">
            <a:solidFill>
              <a:srgbClr val="000099"/>
            </a:solidFill>
            <a:miter lim="800000"/>
            <a:headEnd/>
            <a:tailEnd/>
          </a:ln>
          <a:effectLst/>
        </p:spPr>
        <p:txBody>
          <a:bodyPr anchor="ctr"/>
          <a:lstStyle/>
          <a:p>
            <a:pPr algn="ctr"/>
            <a:r>
              <a:rPr lang="en-US" b="1" dirty="0" smtClean="0"/>
              <a:t>log GDP</a:t>
            </a:r>
            <a:endParaRPr lang="en-US" b="1" dirty="0">
              <a:solidFill>
                <a:srgbClr val="0066FF"/>
              </a:solidFill>
            </a:endParaRPr>
          </a:p>
        </p:txBody>
      </p:sp>
      <p:sp>
        <p:nvSpPr>
          <p:cNvPr id="11" name="AutoShape 42"/>
          <p:cNvSpPr>
            <a:spLocks noChangeArrowheads="1"/>
          </p:cNvSpPr>
          <p:nvPr/>
        </p:nvSpPr>
        <p:spPr bwMode="auto">
          <a:xfrm>
            <a:off x="6469430" y="5171109"/>
            <a:ext cx="1436413" cy="647700"/>
          </a:xfrm>
          <a:prstGeom prst="wedgeRoundRectCallout">
            <a:avLst>
              <a:gd name="adj1" fmla="val 46141"/>
              <a:gd name="adj2" fmla="val -234375"/>
              <a:gd name="adj3" fmla="val 16667"/>
            </a:avLst>
          </a:prstGeom>
          <a:solidFill>
            <a:srgbClr val="E5E5FF"/>
          </a:solidFill>
          <a:ln w="9525">
            <a:solidFill>
              <a:srgbClr val="000099"/>
            </a:solidFill>
            <a:miter lim="800000"/>
            <a:headEnd/>
            <a:tailEnd/>
          </a:ln>
          <a:effectLst/>
        </p:spPr>
        <p:txBody>
          <a:bodyPr anchor="ctr"/>
          <a:lstStyle/>
          <a:p>
            <a:pPr algn="ctr"/>
            <a:r>
              <a:rPr lang="en-US" b="1" dirty="0" smtClean="0"/>
              <a:t>log capital </a:t>
            </a:r>
            <a:r>
              <a:rPr lang="en-US" b="1" dirty="0"/>
              <a:t>per capita </a:t>
            </a:r>
            <a:endParaRPr lang="en-US" b="1" dirty="0">
              <a:solidFill>
                <a:srgbClr val="0066FF"/>
              </a:solidFill>
            </a:endParaRPr>
          </a:p>
        </p:txBody>
      </p:sp>
      <p:sp>
        <p:nvSpPr>
          <p:cNvPr id="12" name="AutoShape 42"/>
          <p:cNvSpPr>
            <a:spLocks noChangeArrowheads="1"/>
          </p:cNvSpPr>
          <p:nvPr/>
        </p:nvSpPr>
        <p:spPr bwMode="auto">
          <a:xfrm>
            <a:off x="8144516" y="5171109"/>
            <a:ext cx="2289441" cy="647700"/>
          </a:xfrm>
          <a:prstGeom prst="wedgeRoundRectCallout">
            <a:avLst>
              <a:gd name="adj1" fmla="val 45364"/>
              <a:gd name="adj2" fmla="val -231854"/>
              <a:gd name="adj3" fmla="val 16667"/>
            </a:avLst>
          </a:prstGeom>
          <a:solidFill>
            <a:srgbClr val="E5E5FF"/>
          </a:solidFill>
          <a:ln w="9525">
            <a:solidFill>
              <a:srgbClr val="000099"/>
            </a:solidFill>
            <a:miter lim="800000"/>
            <a:headEnd/>
            <a:tailEnd/>
          </a:ln>
          <a:effectLst/>
        </p:spPr>
        <p:txBody>
          <a:bodyPr anchor="ctr"/>
          <a:lstStyle/>
          <a:p>
            <a:pPr algn="ctr"/>
            <a:r>
              <a:rPr lang="en-US" b="1" dirty="0" smtClean="0"/>
              <a:t>log </a:t>
            </a:r>
            <a:r>
              <a:rPr lang="en-US" b="1" dirty="0"/>
              <a:t>production ratio to t-1 capital stock</a:t>
            </a:r>
            <a:endParaRPr lang="en-US" b="1" dirty="0">
              <a:solidFill>
                <a:srgbClr val="0066FF"/>
              </a:solidFill>
            </a:endParaRPr>
          </a:p>
        </p:txBody>
      </p:sp>
      <p:sp>
        <p:nvSpPr>
          <p:cNvPr id="13" name="AutoShape 42"/>
          <p:cNvSpPr>
            <a:spLocks noChangeArrowheads="1"/>
          </p:cNvSpPr>
          <p:nvPr/>
        </p:nvSpPr>
        <p:spPr bwMode="auto">
          <a:xfrm>
            <a:off x="10622955" y="5226586"/>
            <a:ext cx="1436413" cy="647700"/>
          </a:xfrm>
          <a:prstGeom prst="wedgeRoundRectCallout">
            <a:avLst>
              <a:gd name="adj1" fmla="val 670"/>
              <a:gd name="adj2" fmla="val -229333"/>
              <a:gd name="adj3" fmla="val 16667"/>
            </a:avLst>
          </a:prstGeom>
          <a:solidFill>
            <a:srgbClr val="E5E5FF"/>
          </a:solidFill>
          <a:ln w="9525">
            <a:solidFill>
              <a:srgbClr val="000099"/>
            </a:solidFill>
            <a:miter lim="800000"/>
            <a:headEnd/>
            <a:tailEnd/>
          </a:ln>
          <a:effectLst/>
        </p:spPr>
        <p:txBody>
          <a:bodyPr anchor="ctr"/>
          <a:lstStyle/>
          <a:p>
            <a:pPr algn="ctr"/>
            <a:r>
              <a:rPr lang="en-US" b="1" dirty="0" smtClean="0"/>
              <a:t>Error</a:t>
            </a:r>
            <a:endParaRPr lang="en-US" b="1" dirty="0">
              <a:solidFill>
                <a:srgbClr val="0066FF"/>
              </a:solidFill>
            </a:endParaRPr>
          </a:p>
        </p:txBody>
      </p:sp>
    </p:spTree>
    <p:extLst>
      <p:ext uri="{BB962C8B-B14F-4D97-AF65-F5344CB8AC3E}">
        <p14:creationId xmlns:p14="http://schemas.microsoft.com/office/powerpoint/2010/main" val="1764443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0"/>
          </p:nvPr>
        </p:nvSpPr>
        <p:spPr/>
        <p:txBody>
          <a:bodyPr/>
          <a:lstStyle/>
          <a:p>
            <a:fld id="{6004038C-790E-4E1F-AFA3-7A2D322ABF52}" type="slidenum">
              <a:rPr lang="fa-IR" smtClean="0"/>
              <a:pPr/>
              <a:t>16</a:t>
            </a:fld>
            <a:endParaRPr lang="fa-IR" dirty="0"/>
          </a:p>
        </p:txBody>
      </p:sp>
      <p:sp>
        <p:nvSpPr>
          <p:cNvPr id="4" name="Rounded Rectangle 3"/>
          <p:cNvSpPr/>
          <p:nvPr/>
        </p:nvSpPr>
        <p:spPr>
          <a:xfrm>
            <a:off x="5167163" y="1578587"/>
            <a:ext cx="2538406" cy="82969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smtClean="0">
                <a:solidFill>
                  <a:srgbClr val="002060"/>
                </a:solidFill>
              </a:rPr>
              <a:t>Production/ Value added</a:t>
            </a:r>
            <a:endParaRPr lang="en-US" sz="2400" b="1" dirty="0">
              <a:solidFill>
                <a:srgbClr val="002060"/>
              </a:solidFill>
            </a:endParaRPr>
          </a:p>
        </p:txBody>
      </p:sp>
      <p:sp>
        <p:nvSpPr>
          <p:cNvPr id="5" name="Rounded Rectangle 4"/>
          <p:cNvSpPr/>
          <p:nvPr/>
        </p:nvSpPr>
        <p:spPr>
          <a:xfrm>
            <a:off x="5132078" y="2821656"/>
            <a:ext cx="2538406" cy="82969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smtClean="0">
                <a:solidFill>
                  <a:srgbClr val="002060"/>
                </a:solidFill>
              </a:rPr>
              <a:t>Capital to </a:t>
            </a:r>
            <a:r>
              <a:rPr lang="en-US" sz="2400" b="1" dirty="0">
                <a:solidFill>
                  <a:srgbClr val="002060"/>
                </a:solidFill>
              </a:rPr>
              <a:t>L</a:t>
            </a:r>
            <a:r>
              <a:rPr lang="en-US" sz="2400" b="1" dirty="0" smtClean="0">
                <a:solidFill>
                  <a:srgbClr val="002060"/>
                </a:solidFill>
              </a:rPr>
              <a:t>abor ratio </a:t>
            </a:r>
            <a:endParaRPr lang="en-US" sz="2400" b="1" dirty="0">
              <a:solidFill>
                <a:srgbClr val="002060"/>
              </a:solidFill>
            </a:endParaRPr>
          </a:p>
        </p:txBody>
      </p:sp>
      <p:sp>
        <p:nvSpPr>
          <p:cNvPr id="6" name="Rounded Rectangle 5"/>
          <p:cNvSpPr/>
          <p:nvPr/>
        </p:nvSpPr>
        <p:spPr>
          <a:xfrm>
            <a:off x="5198683" y="4001503"/>
            <a:ext cx="2538406" cy="82969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smtClean="0">
                <a:solidFill>
                  <a:srgbClr val="002060"/>
                </a:solidFill>
              </a:rPr>
              <a:t>Capital Capacity</a:t>
            </a:r>
            <a:endParaRPr lang="en-US" sz="2400" b="1" dirty="0">
              <a:solidFill>
                <a:srgbClr val="002060"/>
              </a:solidFill>
            </a:endParaRPr>
          </a:p>
        </p:txBody>
      </p:sp>
      <p:sp>
        <p:nvSpPr>
          <p:cNvPr id="7" name="Rounded Rectangle 6"/>
          <p:cNvSpPr/>
          <p:nvPr/>
        </p:nvSpPr>
        <p:spPr>
          <a:xfrm>
            <a:off x="5284476" y="5392749"/>
            <a:ext cx="2538406" cy="82969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smtClean="0">
                <a:solidFill>
                  <a:srgbClr val="002060"/>
                </a:solidFill>
              </a:rPr>
              <a:t>Employment Lag(-1)</a:t>
            </a:r>
            <a:endParaRPr lang="en-US" sz="2400" b="1" dirty="0">
              <a:solidFill>
                <a:srgbClr val="002060"/>
              </a:solidFill>
            </a:endParaRPr>
          </a:p>
        </p:txBody>
      </p:sp>
      <p:sp>
        <p:nvSpPr>
          <p:cNvPr id="8" name="Left Arrow 7"/>
          <p:cNvSpPr/>
          <p:nvPr/>
        </p:nvSpPr>
        <p:spPr>
          <a:xfrm>
            <a:off x="3742550" y="1777883"/>
            <a:ext cx="985838" cy="42024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3742550" y="3100667"/>
            <a:ext cx="985838" cy="42024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a:off x="3764139" y="4326418"/>
            <a:ext cx="985838" cy="42024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3695020" y="5649202"/>
            <a:ext cx="985838" cy="42024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lded Corner 11"/>
          <p:cNvSpPr/>
          <p:nvPr/>
        </p:nvSpPr>
        <p:spPr>
          <a:xfrm>
            <a:off x="803708" y="1569772"/>
            <a:ext cx="2500067" cy="934487"/>
          </a:xfrm>
          <a:prstGeom prst="foldedCorner">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en-US" sz="2800" b="1" dirty="0" smtClean="0">
                <a:solidFill>
                  <a:srgbClr val="002060"/>
                </a:solidFill>
              </a:rPr>
              <a:t>Sustainability Growth</a:t>
            </a:r>
            <a:endParaRPr lang="en-US" sz="2800" b="1" dirty="0">
              <a:solidFill>
                <a:srgbClr val="002060"/>
              </a:solidFill>
            </a:endParaRPr>
          </a:p>
        </p:txBody>
      </p:sp>
      <p:sp>
        <p:nvSpPr>
          <p:cNvPr id="13" name="Folded Corner 12"/>
          <p:cNvSpPr/>
          <p:nvPr/>
        </p:nvSpPr>
        <p:spPr>
          <a:xfrm>
            <a:off x="803708" y="2948190"/>
            <a:ext cx="2500067" cy="868049"/>
          </a:xfrm>
          <a:prstGeom prst="foldedCorner">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en-US" sz="2800" b="1" dirty="0" smtClean="0">
                <a:solidFill>
                  <a:srgbClr val="002060"/>
                </a:solidFill>
              </a:rPr>
              <a:t>Production Factors Price </a:t>
            </a:r>
            <a:endParaRPr lang="en-US" sz="2800" b="1" dirty="0">
              <a:solidFill>
                <a:srgbClr val="002060"/>
              </a:solidFill>
            </a:endParaRPr>
          </a:p>
        </p:txBody>
      </p:sp>
      <p:sp>
        <p:nvSpPr>
          <p:cNvPr id="14" name="Folded Corner 13"/>
          <p:cNvSpPr/>
          <p:nvPr/>
        </p:nvSpPr>
        <p:spPr>
          <a:xfrm>
            <a:off x="803708" y="4212573"/>
            <a:ext cx="2500067" cy="697894"/>
          </a:xfrm>
          <a:prstGeom prst="foldedCorner">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en-US" sz="2800" b="1" dirty="0" smtClean="0">
                <a:solidFill>
                  <a:srgbClr val="002060"/>
                </a:solidFill>
              </a:rPr>
              <a:t>Capability</a:t>
            </a:r>
            <a:endParaRPr lang="en-US" sz="2800" b="1" dirty="0">
              <a:solidFill>
                <a:srgbClr val="002060"/>
              </a:solidFill>
            </a:endParaRPr>
          </a:p>
        </p:txBody>
      </p:sp>
      <p:sp>
        <p:nvSpPr>
          <p:cNvPr id="15" name="Folded Corner 14"/>
          <p:cNvSpPr/>
          <p:nvPr/>
        </p:nvSpPr>
        <p:spPr>
          <a:xfrm>
            <a:off x="803709" y="5524553"/>
            <a:ext cx="2500067" cy="697894"/>
          </a:xfrm>
          <a:prstGeom prst="foldedCorner">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en-US" sz="2800" b="1" dirty="0" err="1" smtClean="0">
                <a:solidFill>
                  <a:srgbClr val="002060"/>
                </a:solidFill>
              </a:rPr>
              <a:t>Felexcibilty</a:t>
            </a:r>
            <a:endParaRPr lang="en-US" sz="2800" b="1" dirty="0">
              <a:solidFill>
                <a:srgbClr val="002060"/>
              </a:solidFill>
            </a:endParaRPr>
          </a:p>
        </p:txBody>
      </p:sp>
      <p:sp>
        <p:nvSpPr>
          <p:cNvPr id="16" name="Right Bracket 15"/>
          <p:cNvSpPr/>
          <p:nvPr/>
        </p:nvSpPr>
        <p:spPr>
          <a:xfrm>
            <a:off x="7937774" y="1887973"/>
            <a:ext cx="261346" cy="3949903"/>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ectangle 16"/>
          <p:cNvSpPr/>
          <p:nvPr/>
        </p:nvSpPr>
        <p:spPr>
          <a:xfrm>
            <a:off x="9379842" y="3233806"/>
            <a:ext cx="2257928" cy="835097"/>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b="1" dirty="0" smtClean="0">
                <a:solidFill>
                  <a:srgbClr val="002060"/>
                </a:solidFill>
              </a:rPr>
              <a:t>Employment Growth</a:t>
            </a:r>
            <a:endParaRPr lang="en-US" sz="2800" b="1" dirty="0">
              <a:solidFill>
                <a:srgbClr val="002060"/>
              </a:solidFill>
            </a:endParaRPr>
          </a:p>
        </p:txBody>
      </p:sp>
      <p:sp>
        <p:nvSpPr>
          <p:cNvPr id="18" name="Chevron 17"/>
          <p:cNvSpPr/>
          <p:nvPr/>
        </p:nvSpPr>
        <p:spPr>
          <a:xfrm rot="10800000">
            <a:off x="8334725" y="3465571"/>
            <a:ext cx="930226" cy="40836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596973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0"/>
          </p:nvPr>
        </p:nvSpPr>
        <p:spPr/>
        <p:txBody>
          <a:bodyPr/>
          <a:lstStyle/>
          <a:p>
            <a:fld id="{6004038C-790E-4E1F-AFA3-7A2D322ABF52}" type="slidenum">
              <a:rPr lang="fa-IR" smtClean="0"/>
              <a:pPr/>
              <a:t>17</a:t>
            </a:fld>
            <a:endParaRPr lang="fa-IR" dirty="0"/>
          </a:p>
        </p:txBody>
      </p:sp>
      <p:graphicFrame>
        <p:nvGraphicFramePr>
          <p:cNvPr id="5" name="Table 4"/>
          <p:cNvGraphicFramePr>
            <a:graphicFrameLocks noGrp="1"/>
          </p:cNvGraphicFramePr>
          <p:nvPr>
            <p:extLst>
              <p:ext uri="{D42A27DB-BD31-4B8C-83A1-F6EECF244321}">
                <p14:modId xmlns:p14="http://schemas.microsoft.com/office/powerpoint/2010/main" val="2827009542"/>
              </p:ext>
            </p:extLst>
          </p:nvPr>
        </p:nvGraphicFramePr>
        <p:xfrm>
          <a:off x="1306287" y="1518555"/>
          <a:ext cx="9176656" cy="4200882"/>
        </p:xfrm>
        <a:graphic>
          <a:graphicData uri="http://schemas.openxmlformats.org/drawingml/2006/table">
            <a:tbl>
              <a:tblPr rtl="1" firstRow="1" firstCol="1" bandRow="1"/>
              <a:tblGrid>
                <a:gridCol w="1853927">
                  <a:extLst>
                    <a:ext uri="{9D8B030D-6E8A-4147-A177-3AD203B41FA5}">
                      <a16:colId xmlns:a16="http://schemas.microsoft.com/office/drawing/2014/main" xmlns="" val="3611380106"/>
                    </a:ext>
                  </a:extLst>
                </a:gridCol>
                <a:gridCol w="1853927">
                  <a:extLst>
                    <a:ext uri="{9D8B030D-6E8A-4147-A177-3AD203B41FA5}">
                      <a16:colId xmlns:a16="http://schemas.microsoft.com/office/drawing/2014/main" xmlns="" val="106654358"/>
                    </a:ext>
                  </a:extLst>
                </a:gridCol>
                <a:gridCol w="1770018">
                  <a:extLst>
                    <a:ext uri="{9D8B030D-6E8A-4147-A177-3AD203B41FA5}">
                      <a16:colId xmlns:a16="http://schemas.microsoft.com/office/drawing/2014/main" xmlns="" val="160198426"/>
                    </a:ext>
                  </a:extLst>
                </a:gridCol>
                <a:gridCol w="1849392">
                  <a:extLst>
                    <a:ext uri="{9D8B030D-6E8A-4147-A177-3AD203B41FA5}">
                      <a16:colId xmlns:a16="http://schemas.microsoft.com/office/drawing/2014/main" xmlns="" val="379700897"/>
                    </a:ext>
                  </a:extLst>
                </a:gridCol>
                <a:gridCol w="1849392">
                  <a:extLst>
                    <a:ext uri="{9D8B030D-6E8A-4147-A177-3AD203B41FA5}">
                      <a16:colId xmlns:a16="http://schemas.microsoft.com/office/drawing/2014/main" xmlns="" val="444301780"/>
                    </a:ext>
                  </a:extLst>
                </a:gridCol>
              </a:tblGrid>
              <a:tr h="700147">
                <a:tc rowSpan="2">
                  <a:txBody>
                    <a:bodyPr/>
                    <a:lstStyle/>
                    <a:p>
                      <a:pPr algn="ctr" rtl="1">
                        <a:lnSpc>
                          <a:spcPct val="115000"/>
                        </a:lnSpc>
                        <a:spcAft>
                          <a:spcPts val="600"/>
                        </a:spcAft>
                      </a:pPr>
                      <a:r>
                        <a:rPr lang="en-US" sz="2800" dirty="0" smtClean="0">
                          <a:effectLst/>
                          <a:latin typeface="Times New Roman_332_0_02181148"/>
                          <a:ea typeface="Times New Roman" panose="02020603050405020304" pitchFamily="18" charset="0"/>
                          <a:cs typeface="B Nazanin" panose="00000400000000000000" pitchFamily="2" charset="-78"/>
                        </a:rPr>
                        <a:t>Variable</a:t>
                      </a:r>
                      <a:endParaRPr lang="en-US" sz="36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gridSpan="2">
                  <a:txBody>
                    <a:bodyPr/>
                    <a:lstStyle/>
                    <a:p>
                      <a:pPr algn="ctr" rtl="1">
                        <a:lnSpc>
                          <a:spcPct val="115000"/>
                        </a:lnSpc>
                        <a:spcAft>
                          <a:spcPts val="0"/>
                        </a:spcAft>
                      </a:pPr>
                      <a:r>
                        <a:rPr lang="en-US" sz="2800" dirty="0" smtClean="0">
                          <a:effectLst/>
                          <a:latin typeface="Times New Roman_332_0_02181148"/>
                          <a:ea typeface="Times New Roman" panose="02020603050405020304" pitchFamily="18" charset="0"/>
                          <a:cs typeface="B Nazanin" panose="00000400000000000000" pitchFamily="2" charset="-78"/>
                        </a:rPr>
                        <a:t>Total</a:t>
                      </a:r>
                      <a:endParaRPr lang="en-US" sz="36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c gridSpan="2">
                  <a:txBody>
                    <a:bodyPr/>
                    <a:lstStyle/>
                    <a:p>
                      <a:pPr algn="ctr" rtl="1">
                        <a:lnSpc>
                          <a:spcPct val="115000"/>
                        </a:lnSpc>
                        <a:spcAft>
                          <a:spcPts val="0"/>
                        </a:spcAft>
                      </a:pPr>
                      <a:r>
                        <a:rPr lang="en-US" sz="2800" dirty="0" smtClean="0">
                          <a:effectLst/>
                          <a:latin typeface="Times New Roman_332_0_02181148"/>
                          <a:ea typeface="Times New Roman" panose="02020603050405020304" pitchFamily="18" charset="0"/>
                          <a:cs typeface="B Nazanin" panose="00000400000000000000" pitchFamily="2" charset="-78"/>
                        </a:rPr>
                        <a:t>Without Oil</a:t>
                      </a:r>
                      <a:endParaRPr lang="en-US" sz="36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extLst>
                  <a:ext uri="{0D108BD9-81ED-4DB2-BD59-A6C34878D82A}">
                    <a16:rowId xmlns:a16="http://schemas.microsoft.com/office/drawing/2014/main" xmlns="" val="1351031697"/>
                  </a:ext>
                </a:extLst>
              </a:tr>
              <a:tr h="700147">
                <a:tc vMerge="1">
                  <a:txBody>
                    <a:bodyPr/>
                    <a:lstStyle/>
                    <a:p>
                      <a:endParaRPr lang="en-US"/>
                    </a:p>
                  </a:txBody>
                  <a:tcPr/>
                </a:tc>
                <a:tc>
                  <a:txBody>
                    <a:bodyPr/>
                    <a:lstStyle/>
                    <a:p>
                      <a:pPr algn="ctr" rtl="1">
                        <a:lnSpc>
                          <a:spcPct val="115000"/>
                        </a:lnSpc>
                        <a:spcAft>
                          <a:spcPts val="0"/>
                        </a:spcAft>
                      </a:pPr>
                      <a:r>
                        <a:rPr lang="en-US" sz="2800" dirty="0" smtClean="0">
                          <a:effectLst/>
                          <a:latin typeface="Times New Roman_332_0_02181148"/>
                          <a:ea typeface="Times New Roman" panose="02020603050405020304" pitchFamily="18" charset="0"/>
                          <a:cs typeface="B Nazanin" panose="00000400000000000000" pitchFamily="2" charset="-78"/>
                        </a:rPr>
                        <a:t>Statistic(t)</a:t>
                      </a:r>
                      <a:endParaRPr lang="en-US" sz="36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rtl="1">
                        <a:lnSpc>
                          <a:spcPct val="115000"/>
                        </a:lnSpc>
                        <a:spcAft>
                          <a:spcPts val="0"/>
                        </a:spcAft>
                      </a:pPr>
                      <a:r>
                        <a:rPr lang="en-US" sz="2800" dirty="0" err="1" smtClean="0">
                          <a:effectLst/>
                          <a:latin typeface="Times New Roman_332_0_02181148"/>
                          <a:ea typeface="Times New Roman" panose="02020603050405020304" pitchFamily="18" charset="0"/>
                          <a:cs typeface="B Nazanin" panose="00000400000000000000" pitchFamily="2" charset="-78"/>
                        </a:rPr>
                        <a:t>prob</a:t>
                      </a:r>
                      <a:endParaRPr lang="en-US" sz="36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rtl="1">
                        <a:lnSpc>
                          <a:spcPct val="115000"/>
                        </a:lnSpc>
                        <a:spcAft>
                          <a:spcPts val="0"/>
                        </a:spcAft>
                      </a:pPr>
                      <a:r>
                        <a:rPr lang="en-US" sz="2800" dirty="0" smtClean="0">
                          <a:effectLst/>
                          <a:latin typeface="Times New Roman_332_0_02181148"/>
                          <a:ea typeface="Times New Roman" panose="02020603050405020304" pitchFamily="18" charset="0"/>
                          <a:cs typeface="B Nazanin" panose="00000400000000000000" pitchFamily="2" charset="-78"/>
                        </a:rPr>
                        <a:t>Statistic(t)</a:t>
                      </a:r>
                      <a:endParaRPr lang="en-US" sz="36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rtl="1">
                        <a:lnSpc>
                          <a:spcPct val="115000"/>
                        </a:lnSpc>
                        <a:spcAft>
                          <a:spcPts val="0"/>
                        </a:spcAft>
                      </a:pPr>
                      <a:r>
                        <a:rPr lang="en-US" sz="2800" dirty="0" err="1" smtClean="0">
                          <a:effectLst/>
                          <a:latin typeface="Times New Roman_332_0_02181148"/>
                          <a:ea typeface="Times New Roman" panose="02020603050405020304" pitchFamily="18" charset="0"/>
                          <a:cs typeface="B Nazanin" panose="00000400000000000000" pitchFamily="2" charset="-78"/>
                        </a:rPr>
                        <a:t>prob</a:t>
                      </a:r>
                      <a:endParaRPr lang="en-US" sz="36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3648430615"/>
                  </a:ext>
                </a:extLst>
              </a:tr>
              <a:tr h="700147">
                <a:tc>
                  <a:txBody>
                    <a:bodyPr/>
                    <a:lstStyle/>
                    <a:p>
                      <a:pPr algn="ctr" rtl="1">
                        <a:lnSpc>
                          <a:spcPct val="115000"/>
                        </a:lnSpc>
                        <a:spcAft>
                          <a:spcPts val="600"/>
                        </a:spcAft>
                      </a:pPr>
                      <a:r>
                        <a:rPr lang="en-US" sz="2800" dirty="0">
                          <a:effectLst/>
                          <a:latin typeface="Times New Roman_332_0_02181148"/>
                          <a:ea typeface="Times New Roman" panose="02020603050405020304" pitchFamily="18" charset="0"/>
                          <a:cs typeface="B Nazanin" panose="00000400000000000000" pitchFamily="2" charset="-78"/>
                        </a:rPr>
                        <a:t>LEM</a:t>
                      </a:r>
                      <a:endParaRPr lang="en-US" sz="36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1">
                        <a:lnSpc>
                          <a:spcPct val="115000"/>
                        </a:lnSpc>
                        <a:spcAft>
                          <a:spcPts val="600"/>
                        </a:spcAft>
                      </a:pPr>
                      <a:r>
                        <a:rPr lang="en-US" sz="2800">
                          <a:effectLst/>
                          <a:latin typeface="Times New Roman_332_0_02181148"/>
                          <a:ea typeface="Times New Roman" panose="02020603050405020304" pitchFamily="18" charset="0"/>
                          <a:cs typeface="B Nazanin" panose="00000400000000000000" pitchFamily="2" charset="-78"/>
                        </a:rPr>
                        <a:t>-1.074431</a:t>
                      </a:r>
                      <a:endParaRPr lang="en-US" sz="360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600"/>
                        </a:spcAft>
                      </a:pPr>
                      <a:r>
                        <a:rPr lang="en-US" sz="2800">
                          <a:effectLst/>
                          <a:latin typeface="Times New Roman_332_0_02181148"/>
                          <a:ea typeface="Times New Roman" panose="02020603050405020304" pitchFamily="18" charset="0"/>
                          <a:cs typeface="B Nazanin" panose="00000400000000000000" pitchFamily="2" charset="-78"/>
                        </a:rPr>
                        <a:t>.7162</a:t>
                      </a:r>
                      <a:endParaRPr lang="en-US" sz="360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600"/>
                        </a:spcAft>
                      </a:pPr>
                      <a:r>
                        <a:rPr lang="en-US" sz="2800">
                          <a:effectLst/>
                          <a:latin typeface="Times New Roman_332_0_02181148"/>
                          <a:ea typeface="Times New Roman" panose="02020603050405020304" pitchFamily="18" charset="0"/>
                          <a:cs typeface="B Nazanin" panose="00000400000000000000" pitchFamily="2" charset="-78"/>
                        </a:rPr>
                        <a:t>-1.070906</a:t>
                      </a:r>
                      <a:endParaRPr lang="en-US" sz="360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600"/>
                        </a:spcAft>
                      </a:pPr>
                      <a:r>
                        <a:rPr lang="en-US" sz="2800">
                          <a:effectLst/>
                          <a:latin typeface="Times New Roman_332_0_02181148"/>
                          <a:ea typeface="Times New Roman" panose="02020603050405020304" pitchFamily="18" charset="0"/>
                          <a:cs typeface="B Nazanin" panose="00000400000000000000" pitchFamily="2" charset="-78"/>
                        </a:rPr>
                        <a:t>.7176</a:t>
                      </a:r>
                      <a:endParaRPr lang="en-US" sz="360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06400915"/>
                  </a:ext>
                </a:extLst>
              </a:tr>
              <a:tr h="700147">
                <a:tc>
                  <a:txBody>
                    <a:bodyPr/>
                    <a:lstStyle/>
                    <a:p>
                      <a:pPr algn="ctr" rtl="1">
                        <a:lnSpc>
                          <a:spcPct val="115000"/>
                        </a:lnSpc>
                        <a:spcAft>
                          <a:spcPts val="600"/>
                        </a:spcAft>
                      </a:pPr>
                      <a:r>
                        <a:rPr lang="en-US" sz="2800" dirty="0">
                          <a:effectLst/>
                          <a:latin typeface="Times New Roman_332_0_02181148"/>
                          <a:ea typeface="Times New Roman" panose="02020603050405020304" pitchFamily="18" charset="0"/>
                          <a:cs typeface="B Nazanin" panose="00000400000000000000" pitchFamily="2" charset="-78"/>
                        </a:rPr>
                        <a:t>LY</a:t>
                      </a:r>
                      <a:endParaRPr lang="en-US" sz="36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a:lnSpc>
                          <a:spcPct val="115000"/>
                        </a:lnSpc>
                        <a:spcAft>
                          <a:spcPts val="600"/>
                        </a:spcAft>
                      </a:pPr>
                      <a:r>
                        <a:rPr lang="en-US" sz="2800">
                          <a:effectLst/>
                          <a:latin typeface="Times New Roman_332_0_02181148"/>
                          <a:ea typeface="Times New Roman" panose="02020603050405020304" pitchFamily="18" charset="0"/>
                          <a:cs typeface="B Nazanin" panose="00000400000000000000" pitchFamily="2" charset="-78"/>
                        </a:rPr>
                        <a:t>-3.850248</a:t>
                      </a:r>
                      <a:endParaRPr lang="en-US" sz="360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600"/>
                        </a:spcAft>
                      </a:pPr>
                      <a:r>
                        <a:rPr lang="en-US" sz="2800">
                          <a:effectLst/>
                          <a:latin typeface="Times New Roman_332_0_02181148"/>
                          <a:ea typeface="Times New Roman" panose="02020603050405020304" pitchFamily="18" charset="0"/>
                          <a:cs typeface="B Nazanin" panose="00000400000000000000" pitchFamily="2" charset="-78"/>
                        </a:rPr>
                        <a:t>.0244</a:t>
                      </a:r>
                      <a:endParaRPr lang="en-US" sz="360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600"/>
                        </a:spcAft>
                      </a:pPr>
                      <a:r>
                        <a:rPr lang="en-US" sz="2800">
                          <a:effectLst/>
                          <a:latin typeface="Times New Roman_332_0_02181148"/>
                          <a:ea typeface="Times New Roman" panose="02020603050405020304" pitchFamily="18" charset="0"/>
                          <a:cs typeface="B Nazanin" panose="00000400000000000000" pitchFamily="2" charset="-78"/>
                        </a:rPr>
                        <a:t>-3.451824</a:t>
                      </a:r>
                      <a:endParaRPr lang="en-US" sz="360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600"/>
                        </a:spcAft>
                      </a:pPr>
                      <a:r>
                        <a:rPr lang="en-US" sz="2800">
                          <a:effectLst/>
                          <a:latin typeface="Times New Roman_332_0_02181148"/>
                          <a:ea typeface="Times New Roman" panose="02020603050405020304" pitchFamily="18" charset="0"/>
                          <a:cs typeface="B Nazanin" panose="00000400000000000000" pitchFamily="2" charset="-78"/>
                        </a:rPr>
                        <a:t>.3489</a:t>
                      </a:r>
                      <a:endParaRPr lang="en-US" sz="360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08216598"/>
                  </a:ext>
                </a:extLst>
              </a:tr>
              <a:tr h="700147">
                <a:tc>
                  <a:txBody>
                    <a:bodyPr/>
                    <a:lstStyle/>
                    <a:p>
                      <a:pPr algn="ctr" rtl="1">
                        <a:lnSpc>
                          <a:spcPct val="115000"/>
                        </a:lnSpc>
                        <a:spcAft>
                          <a:spcPts val="600"/>
                        </a:spcAft>
                      </a:pPr>
                      <a:r>
                        <a:rPr lang="en-US" sz="2800" dirty="0">
                          <a:effectLst/>
                          <a:latin typeface="Times New Roman_332_0_02181148"/>
                          <a:ea typeface="Times New Roman" panose="02020603050405020304" pitchFamily="18" charset="0"/>
                          <a:cs typeface="B Nazanin" panose="00000400000000000000" pitchFamily="2" charset="-78"/>
                        </a:rPr>
                        <a:t>L(K/L)</a:t>
                      </a:r>
                      <a:endParaRPr lang="en-US" sz="36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a:lnSpc>
                          <a:spcPct val="115000"/>
                        </a:lnSpc>
                        <a:spcAft>
                          <a:spcPts val="600"/>
                        </a:spcAft>
                      </a:pPr>
                      <a:r>
                        <a:rPr lang="en-US" sz="2800">
                          <a:effectLst/>
                          <a:latin typeface="Times New Roman_332_0_02181148"/>
                          <a:ea typeface="Times New Roman" panose="02020603050405020304" pitchFamily="18" charset="0"/>
                          <a:cs typeface="B Nazanin" panose="00000400000000000000" pitchFamily="2" charset="-78"/>
                        </a:rPr>
                        <a:t>-0.510946</a:t>
                      </a:r>
                      <a:endParaRPr lang="en-US" sz="360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600"/>
                        </a:spcAft>
                      </a:pPr>
                      <a:r>
                        <a:rPr lang="en-US" sz="2800">
                          <a:effectLst/>
                          <a:latin typeface="Times New Roman_332_0_02181148"/>
                          <a:ea typeface="Times New Roman" panose="02020603050405020304" pitchFamily="18" charset="0"/>
                          <a:cs typeface="B Nazanin" panose="00000400000000000000" pitchFamily="2" charset="-78"/>
                        </a:rPr>
                        <a:t>.4887</a:t>
                      </a:r>
                      <a:endParaRPr lang="en-US" sz="360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600"/>
                        </a:spcAft>
                      </a:pPr>
                      <a:r>
                        <a:rPr lang="en-US" sz="2800">
                          <a:effectLst/>
                          <a:latin typeface="Times New Roman_332_0_02181148"/>
                          <a:ea typeface="Times New Roman" panose="02020603050405020304" pitchFamily="18" charset="0"/>
                          <a:cs typeface="B Nazanin" panose="00000400000000000000" pitchFamily="2" charset="-78"/>
                        </a:rPr>
                        <a:t>-2.116180</a:t>
                      </a:r>
                      <a:endParaRPr lang="en-US" sz="360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600"/>
                        </a:spcAft>
                      </a:pPr>
                      <a:r>
                        <a:rPr lang="en-US" sz="2800">
                          <a:effectLst/>
                          <a:latin typeface="Times New Roman_332_0_02181148"/>
                          <a:ea typeface="Times New Roman" panose="02020603050405020304" pitchFamily="18" charset="0"/>
                          <a:cs typeface="B Nazanin" panose="00000400000000000000" pitchFamily="2" charset="-78"/>
                        </a:rPr>
                        <a:t>.5210</a:t>
                      </a:r>
                      <a:endParaRPr lang="en-US" sz="360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93277315"/>
                  </a:ext>
                </a:extLst>
              </a:tr>
              <a:tr h="700147">
                <a:tc>
                  <a:txBody>
                    <a:bodyPr/>
                    <a:lstStyle/>
                    <a:p>
                      <a:pPr algn="ctr" rtl="1">
                        <a:lnSpc>
                          <a:spcPct val="115000"/>
                        </a:lnSpc>
                        <a:spcAft>
                          <a:spcPts val="600"/>
                        </a:spcAft>
                      </a:pPr>
                      <a:r>
                        <a:rPr lang="en-US" sz="2800" dirty="0">
                          <a:effectLst/>
                          <a:latin typeface="Times New Roman_332_0_02181148"/>
                          <a:ea typeface="Times New Roman" panose="02020603050405020304" pitchFamily="18" charset="0"/>
                          <a:cs typeface="B Nazanin" panose="00000400000000000000" pitchFamily="2" charset="-78"/>
                        </a:rPr>
                        <a:t>LCI</a:t>
                      </a:r>
                      <a:endParaRPr lang="en-US" sz="36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a:lnSpc>
                          <a:spcPct val="115000"/>
                        </a:lnSpc>
                        <a:spcAft>
                          <a:spcPts val="600"/>
                        </a:spcAft>
                      </a:pPr>
                      <a:r>
                        <a:rPr lang="en-US" sz="2800" dirty="0">
                          <a:effectLst/>
                          <a:latin typeface="Times New Roman_332_0_02181148"/>
                          <a:ea typeface="Times New Roman" panose="02020603050405020304" pitchFamily="18" charset="0"/>
                          <a:cs typeface="B Nazanin" panose="00000400000000000000" pitchFamily="2" charset="-78"/>
                        </a:rPr>
                        <a:t>-5.626342</a:t>
                      </a:r>
                      <a:endParaRPr lang="en-US" sz="36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600"/>
                        </a:spcAft>
                      </a:pPr>
                      <a:r>
                        <a:rPr lang="en-US" sz="2800" dirty="0">
                          <a:effectLst/>
                          <a:latin typeface="Times New Roman_332_0_02181148"/>
                          <a:ea typeface="Times New Roman" panose="02020603050405020304" pitchFamily="18" charset="0"/>
                          <a:cs typeface="B Nazanin" panose="00000400000000000000" pitchFamily="2" charset="-78"/>
                        </a:rPr>
                        <a:t>.0002</a:t>
                      </a:r>
                      <a:endParaRPr lang="en-US" sz="36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600"/>
                        </a:spcAft>
                      </a:pPr>
                      <a:r>
                        <a:rPr lang="en-US" sz="2800" dirty="0">
                          <a:effectLst/>
                          <a:latin typeface="Times New Roman_332_0_02181148"/>
                          <a:ea typeface="Times New Roman" panose="02020603050405020304" pitchFamily="18" charset="0"/>
                          <a:cs typeface="B Nazanin" panose="00000400000000000000" pitchFamily="2" charset="-78"/>
                        </a:rPr>
                        <a:t>-5.905162</a:t>
                      </a:r>
                      <a:endParaRPr lang="en-US" sz="36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600"/>
                        </a:spcAft>
                      </a:pPr>
                      <a:r>
                        <a:rPr lang="en-US" sz="2800" dirty="0">
                          <a:effectLst/>
                          <a:latin typeface="Times New Roman_332_0_02181148"/>
                          <a:ea typeface="Times New Roman" panose="02020603050405020304" pitchFamily="18" charset="0"/>
                          <a:cs typeface="B Nazanin" panose="00000400000000000000" pitchFamily="2" charset="-78"/>
                        </a:rPr>
                        <a:t>.0000</a:t>
                      </a:r>
                      <a:endParaRPr lang="en-US" sz="36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83494484"/>
                  </a:ext>
                </a:extLst>
              </a:tr>
            </a:tbl>
          </a:graphicData>
        </a:graphic>
      </p:graphicFrame>
      <p:sp>
        <p:nvSpPr>
          <p:cNvPr id="6" name="Rectangle 5"/>
          <p:cNvSpPr/>
          <p:nvPr/>
        </p:nvSpPr>
        <p:spPr>
          <a:xfrm>
            <a:off x="2237015" y="5878286"/>
            <a:ext cx="1943100" cy="2775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rPr>
              <a:t>Source: Authors</a:t>
            </a:r>
            <a:endParaRPr lang="en-US" sz="2000" dirty="0">
              <a:solidFill>
                <a:srgbClr val="002060"/>
              </a:solidFill>
            </a:endParaRPr>
          </a:p>
        </p:txBody>
      </p:sp>
      <p:sp>
        <p:nvSpPr>
          <p:cNvPr id="7" name="Rectangle 6"/>
          <p:cNvSpPr/>
          <p:nvPr/>
        </p:nvSpPr>
        <p:spPr>
          <a:xfrm>
            <a:off x="1404261" y="311946"/>
            <a:ext cx="8964383" cy="646331"/>
          </a:xfrm>
          <a:prstGeom prst="rect">
            <a:avLst/>
          </a:prstGeom>
        </p:spPr>
        <p:txBody>
          <a:bodyPr wrap="square">
            <a:spAutoFit/>
          </a:bodyPr>
          <a:lstStyle/>
          <a:p>
            <a:pPr algn="l"/>
            <a:r>
              <a:rPr lang="en-US" sz="3600" b="1" dirty="0">
                <a:solidFill>
                  <a:schemeClr val="accent4">
                    <a:lumMod val="60000"/>
                    <a:lumOff val="40000"/>
                  </a:schemeClr>
                </a:solidFill>
                <a:latin typeface="+mj-lt"/>
                <a:ea typeface="A Hayat" panose="020B0800040000020004" pitchFamily="34" charset="-78"/>
              </a:rPr>
              <a:t>Table 1:Static test result of variable; ADF Test </a:t>
            </a:r>
            <a:endParaRPr lang="fa-IR" sz="3600" b="1" dirty="0">
              <a:solidFill>
                <a:schemeClr val="accent4">
                  <a:lumMod val="60000"/>
                  <a:lumOff val="40000"/>
                </a:schemeClr>
              </a:solidFill>
              <a:latin typeface="+mj-lt"/>
              <a:ea typeface="A Hayat" panose="020B0800040000020004" pitchFamily="34" charset="-78"/>
            </a:endParaRPr>
          </a:p>
        </p:txBody>
      </p:sp>
    </p:spTree>
    <p:extLst>
      <p:ext uri="{BB962C8B-B14F-4D97-AF65-F5344CB8AC3E}">
        <p14:creationId xmlns:p14="http://schemas.microsoft.com/office/powerpoint/2010/main" val="2987395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0"/>
          </p:nvPr>
        </p:nvSpPr>
        <p:spPr/>
        <p:txBody>
          <a:bodyPr/>
          <a:lstStyle/>
          <a:p>
            <a:fld id="{6004038C-790E-4E1F-AFA3-7A2D322ABF52}" type="slidenum">
              <a:rPr lang="fa-IR" smtClean="0"/>
              <a:pPr/>
              <a:t>18</a:t>
            </a:fld>
            <a:endParaRPr lang="fa-IR" dirty="0"/>
          </a:p>
        </p:txBody>
      </p:sp>
      <p:sp>
        <p:nvSpPr>
          <p:cNvPr id="4" name="Rectangle 3"/>
          <p:cNvSpPr/>
          <p:nvPr/>
        </p:nvSpPr>
        <p:spPr>
          <a:xfrm>
            <a:off x="1340984" y="313986"/>
            <a:ext cx="9682843" cy="646331"/>
          </a:xfrm>
          <a:prstGeom prst="rect">
            <a:avLst/>
          </a:prstGeom>
        </p:spPr>
        <p:txBody>
          <a:bodyPr wrap="square">
            <a:spAutoFit/>
          </a:bodyPr>
          <a:lstStyle/>
          <a:p>
            <a:pPr algn="l"/>
            <a:r>
              <a:rPr lang="en-US" sz="3600" b="1" dirty="0">
                <a:solidFill>
                  <a:schemeClr val="accent4">
                    <a:lumMod val="60000"/>
                    <a:lumOff val="40000"/>
                  </a:schemeClr>
                </a:solidFill>
                <a:latin typeface="+mj-lt"/>
                <a:ea typeface="A Hayat" panose="020B0800040000020004" pitchFamily="34" charset="-78"/>
              </a:rPr>
              <a:t>Determine the number of optimal lag for variables</a:t>
            </a:r>
            <a:endParaRPr lang="fa-IR" sz="3600" b="1" dirty="0">
              <a:solidFill>
                <a:schemeClr val="accent4">
                  <a:lumMod val="60000"/>
                  <a:lumOff val="40000"/>
                </a:schemeClr>
              </a:solidFill>
              <a:latin typeface="+mj-lt"/>
              <a:ea typeface="A Hayat" panose="020B0800040000020004" pitchFamily="34" charset="-78"/>
            </a:endParaRPr>
          </a:p>
        </p:txBody>
      </p:sp>
      <p:graphicFrame>
        <p:nvGraphicFramePr>
          <p:cNvPr id="8" name="Table 7"/>
          <p:cNvGraphicFramePr>
            <a:graphicFrameLocks noGrp="1"/>
          </p:cNvGraphicFramePr>
          <p:nvPr>
            <p:extLst>
              <p:ext uri="{D42A27DB-BD31-4B8C-83A1-F6EECF244321}">
                <p14:modId xmlns:p14="http://schemas.microsoft.com/office/powerpoint/2010/main" val="1082572762"/>
              </p:ext>
            </p:extLst>
          </p:nvPr>
        </p:nvGraphicFramePr>
        <p:xfrm>
          <a:off x="498020" y="1565881"/>
          <a:ext cx="10744202" cy="4310744"/>
        </p:xfrm>
        <a:graphic>
          <a:graphicData uri="http://schemas.openxmlformats.org/drawingml/2006/table">
            <a:tbl>
              <a:tblPr rtl="1"/>
              <a:tblGrid>
                <a:gridCol w="1060034">
                  <a:extLst>
                    <a:ext uri="{9D8B030D-6E8A-4147-A177-3AD203B41FA5}">
                      <a16:colId xmlns:a16="http://schemas.microsoft.com/office/drawing/2014/main" xmlns="" val="89078380"/>
                    </a:ext>
                  </a:extLst>
                </a:gridCol>
                <a:gridCol w="1614642">
                  <a:extLst>
                    <a:ext uri="{9D8B030D-6E8A-4147-A177-3AD203B41FA5}">
                      <a16:colId xmlns:a16="http://schemas.microsoft.com/office/drawing/2014/main" xmlns="" val="750278022"/>
                    </a:ext>
                  </a:extLst>
                </a:gridCol>
                <a:gridCol w="1613414">
                  <a:extLst>
                    <a:ext uri="{9D8B030D-6E8A-4147-A177-3AD203B41FA5}">
                      <a16:colId xmlns:a16="http://schemas.microsoft.com/office/drawing/2014/main" xmlns="" val="3202326521"/>
                    </a:ext>
                  </a:extLst>
                </a:gridCol>
                <a:gridCol w="1614642">
                  <a:extLst>
                    <a:ext uri="{9D8B030D-6E8A-4147-A177-3AD203B41FA5}">
                      <a16:colId xmlns:a16="http://schemas.microsoft.com/office/drawing/2014/main" xmlns="" val="2148543166"/>
                    </a:ext>
                  </a:extLst>
                </a:gridCol>
                <a:gridCol w="1613414">
                  <a:extLst>
                    <a:ext uri="{9D8B030D-6E8A-4147-A177-3AD203B41FA5}">
                      <a16:colId xmlns:a16="http://schemas.microsoft.com/office/drawing/2014/main" xmlns="" val="411992803"/>
                    </a:ext>
                  </a:extLst>
                </a:gridCol>
                <a:gridCol w="1614642">
                  <a:extLst>
                    <a:ext uri="{9D8B030D-6E8A-4147-A177-3AD203B41FA5}">
                      <a16:colId xmlns:a16="http://schemas.microsoft.com/office/drawing/2014/main" xmlns="" val="4043770142"/>
                    </a:ext>
                  </a:extLst>
                </a:gridCol>
                <a:gridCol w="1613414">
                  <a:extLst>
                    <a:ext uri="{9D8B030D-6E8A-4147-A177-3AD203B41FA5}">
                      <a16:colId xmlns:a16="http://schemas.microsoft.com/office/drawing/2014/main" xmlns="" val="2582333746"/>
                    </a:ext>
                  </a:extLst>
                </a:gridCol>
              </a:tblGrid>
              <a:tr h="1077686">
                <a:tc>
                  <a:txBody>
                    <a:bodyPr/>
                    <a:lstStyle/>
                    <a:p>
                      <a:pPr algn="ctr" rtl="0">
                        <a:lnSpc>
                          <a:spcPct val="115000"/>
                        </a:lnSpc>
                        <a:spcAft>
                          <a:spcPts val="0"/>
                        </a:spcAft>
                      </a:pPr>
                      <a:r>
                        <a:rPr lang="en-US" sz="2400" dirty="0">
                          <a:effectLst/>
                          <a:latin typeface="Times New Roman_332_0_02181148"/>
                          <a:ea typeface="Times New Roman" panose="02020603050405020304" pitchFamily="18" charset="0"/>
                          <a:cs typeface="B Nazanin" panose="00000400000000000000" pitchFamily="2" charset="-78"/>
                        </a:rPr>
                        <a:t>Lag</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a:lnSpc>
                          <a:spcPct val="115000"/>
                        </a:lnSpc>
                        <a:spcAft>
                          <a:spcPts val="0"/>
                        </a:spcAft>
                      </a:pPr>
                      <a:r>
                        <a:rPr lang="en-US" sz="2400" dirty="0" err="1">
                          <a:effectLst/>
                          <a:latin typeface="Times New Roman_332_0_02181148"/>
                          <a:ea typeface="Times New Roman" panose="02020603050405020304" pitchFamily="18" charset="0"/>
                          <a:cs typeface="B Nazanin" panose="00000400000000000000" pitchFamily="2" charset="-78"/>
                        </a:rPr>
                        <a:t>LogL</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rtl="0">
                        <a:lnSpc>
                          <a:spcPct val="115000"/>
                        </a:lnSpc>
                        <a:spcAft>
                          <a:spcPts val="0"/>
                        </a:spcAft>
                      </a:pPr>
                      <a:r>
                        <a:rPr lang="en-US" sz="2400" dirty="0">
                          <a:effectLst/>
                          <a:latin typeface="Times New Roman_332_0_02181148"/>
                          <a:ea typeface="Times New Roman" panose="02020603050405020304" pitchFamily="18" charset="0"/>
                          <a:cs typeface="B Nazanin" panose="00000400000000000000" pitchFamily="2" charset="-78"/>
                        </a:rPr>
                        <a:t>LR</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rtl="0">
                        <a:lnSpc>
                          <a:spcPct val="115000"/>
                        </a:lnSpc>
                        <a:spcAft>
                          <a:spcPts val="0"/>
                        </a:spcAft>
                      </a:pPr>
                      <a:r>
                        <a:rPr lang="en-US" sz="2400" dirty="0">
                          <a:effectLst/>
                          <a:latin typeface="Times New Roman_332_0_02181148"/>
                          <a:ea typeface="Times New Roman" panose="02020603050405020304" pitchFamily="18" charset="0"/>
                          <a:cs typeface="B Nazanin" panose="00000400000000000000" pitchFamily="2" charset="-78"/>
                        </a:rPr>
                        <a:t>FPE</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rtl="0">
                        <a:lnSpc>
                          <a:spcPct val="115000"/>
                        </a:lnSpc>
                        <a:spcAft>
                          <a:spcPts val="0"/>
                        </a:spcAft>
                      </a:pPr>
                      <a:r>
                        <a:rPr lang="en-US" sz="2400" dirty="0">
                          <a:effectLst/>
                          <a:latin typeface="Times New Roman_332_0_02181148"/>
                          <a:ea typeface="Times New Roman" panose="02020603050405020304" pitchFamily="18" charset="0"/>
                          <a:cs typeface="B Nazanin" panose="00000400000000000000" pitchFamily="2" charset="-78"/>
                        </a:rPr>
                        <a:t>AIC</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rtl="0">
                        <a:lnSpc>
                          <a:spcPct val="115000"/>
                        </a:lnSpc>
                        <a:spcAft>
                          <a:spcPts val="0"/>
                        </a:spcAft>
                      </a:pPr>
                      <a:r>
                        <a:rPr lang="en-US" sz="2400" dirty="0">
                          <a:effectLst/>
                          <a:latin typeface="Times New Roman_332_0_02181148"/>
                          <a:ea typeface="Times New Roman" panose="02020603050405020304" pitchFamily="18" charset="0"/>
                          <a:cs typeface="B Nazanin" panose="00000400000000000000" pitchFamily="2" charset="-78"/>
                        </a:rPr>
                        <a:t>SC</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rtl="0">
                        <a:lnSpc>
                          <a:spcPct val="115000"/>
                        </a:lnSpc>
                        <a:spcAft>
                          <a:spcPts val="0"/>
                        </a:spcAft>
                      </a:pPr>
                      <a:r>
                        <a:rPr lang="en-US" sz="2400" dirty="0">
                          <a:effectLst/>
                          <a:latin typeface="Times New Roman_332_0_02181148"/>
                          <a:ea typeface="Times New Roman" panose="02020603050405020304" pitchFamily="18" charset="0"/>
                          <a:cs typeface="B Nazanin" panose="00000400000000000000" pitchFamily="2" charset="-78"/>
                        </a:rPr>
                        <a:t>HQ</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35223258"/>
                  </a:ext>
                </a:extLst>
              </a:tr>
              <a:tr h="1077686">
                <a:tc>
                  <a:txBody>
                    <a:bodyPr/>
                    <a:lstStyle/>
                    <a:p>
                      <a:pPr algn="ctr" rtl="0">
                        <a:lnSpc>
                          <a:spcPct val="115000"/>
                        </a:lnSpc>
                        <a:spcAft>
                          <a:spcPts val="0"/>
                        </a:spcAft>
                      </a:pPr>
                      <a:r>
                        <a:rPr lang="en-US" sz="2400" dirty="0">
                          <a:effectLst/>
                          <a:latin typeface="Times New Roman_332_0_02181148"/>
                          <a:ea typeface="Times New Roman" panose="02020603050405020304" pitchFamily="18" charset="0"/>
                          <a:cs typeface="B Nazanin" panose="00000400000000000000" pitchFamily="2" charset="-78"/>
                        </a:rPr>
                        <a:t>1</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a:lnSpc>
                          <a:spcPct val="115000"/>
                        </a:lnSpc>
                        <a:spcAft>
                          <a:spcPts val="0"/>
                        </a:spcAft>
                      </a:pPr>
                      <a:r>
                        <a:rPr lang="en-US" sz="2400">
                          <a:effectLst/>
                          <a:latin typeface="Times New Roman_332_0_02181148"/>
                          <a:ea typeface="Times New Roman" panose="02020603050405020304" pitchFamily="18" charset="0"/>
                          <a:cs typeface="B Nazanin" panose="00000400000000000000" pitchFamily="2" charset="-78"/>
                        </a:rPr>
                        <a:t>670.5375</a:t>
                      </a:r>
                      <a:endParaRPr lang="en-US" sz="3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400">
                          <a:effectLst/>
                          <a:latin typeface="Times New Roman_332_0_02181148"/>
                          <a:ea typeface="Times New Roman" panose="02020603050405020304" pitchFamily="18" charset="0"/>
                          <a:cs typeface="B Nazanin" panose="00000400000000000000" pitchFamily="2" charset="-78"/>
                        </a:rPr>
                        <a:t>NA</a:t>
                      </a:r>
                      <a:endParaRPr lang="en-US" sz="3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400">
                          <a:effectLst/>
                          <a:latin typeface="Times New Roman_332_0_02181148"/>
                          <a:ea typeface="Times New Roman" panose="02020603050405020304" pitchFamily="18" charset="0"/>
                          <a:cs typeface="B Nazanin" panose="00000400000000000000" pitchFamily="2" charset="-78"/>
                        </a:rPr>
                        <a:t>1.29e-20*</a:t>
                      </a:r>
                      <a:endParaRPr lang="en-US" sz="3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400">
                          <a:effectLst/>
                          <a:latin typeface="Times New Roman_332_0_02181148"/>
                          <a:ea typeface="Times New Roman" panose="02020603050405020304" pitchFamily="18" charset="0"/>
                          <a:cs typeface="B Nazanin" panose="00000400000000000000" pitchFamily="2" charset="-78"/>
                        </a:rPr>
                        <a:t>-34.44934*</a:t>
                      </a:r>
                      <a:endParaRPr lang="en-US" sz="3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400">
                          <a:effectLst/>
                          <a:latin typeface="Times New Roman_332_0_02181148"/>
                          <a:ea typeface="Times New Roman" panose="02020603050405020304" pitchFamily="18" charset="0"/>
                          <a:cs typeface="B Nazanin" panose="00000400000000000000" pitchFamily="2" charset="-78"/>
                        </a:rPr>
                        <a:t>-33.75983*</a:t>
                      </a:r>
                      <a:endParaRPr lang="en-US" sz="3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400" dirty="0">
                          <a:effectLst/>
                          <a:latin typeface="Times New Roman_332_0_02181148"/>
                          <a:ea typeface="Times New Roman" panose="02020603050405020304" pitchFamily="18" charset="0"/>
                          <a:cs typeface="B Nazanin" panose="00000400000000000000" pitchFamily="2" charset="-78"/>
                        </a:rPr>
                        <a:t>-34.20402*</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11490236"/>
                  </a:ext>
                </a:extLst>
              </a:tr>
              <a:tr h="1077686">
                <a:tc>
                  <a:txBody>
                    <a:bodyPr/>
                    <a:lstStyle/>
                    <a:p>
                      <a:pPr algn="ctr" rtl="0">
                        <a:lnSpc>
                          <a:spcPct val="115000"/>
                        </a:lnSpc>
                        <a:spcAft>
                          <a:spcPts val="0"/>
                        </a:spcAft>
                      </a:pPr>
                      <a:r>
                        <a:rPr lang="en-US" sz="2400" dirty="0">
                          <a:effectLst/>
                          <a:latin typeface="Times New Roman_332_0_02181148"/>
                          <a:ea typeface="Times New Roman" panose="02020603050405020304" pitchFamily="18" charset="0"/>
                          <a:cs typeface="B Nazanin" panose="00000400000000000000" pitchFamily="2" charset="-78"/>
                        </a:rPr>
                        <a:t>2</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a:lnSpc>
                          <a:spcPct val="115000"/>
                        </a:lnSpc>
                        <a:spcAft>
                          <a:spcPts val="0"/>
                        </a:spcAft>
                      </a:pPr>
                      <a:r>
                        <a:rPr lang="en-US" sz="2400" dirty="0">
                          <a:effectLst/>
                          <a:latin typeface="Times New Roman_332_0_02181148"/>
                          <a:ea typeface="Times New Roman" panose="02020603050405020304" pitchFamily="18" charset="0"/>
                          <a:cs typeface="B Nazanin" panose="00000400000000000000" pitchFamily="2" charset="-78"/>
                        </a:rPr>
                        <a:t>676.3432</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400" dirty="0">
                          <a:effectLst/>
                          <a:latin typeface="Times New Roman_332_0_02181148"/>
                          <a:ea typeface="Times New Roman" panose="02020603050405020304" pitchFamily="18" charset="0"/>
                          <a:cs typeface="B Nazanin" panose="00000400000000000000" pitchFamily="2" charset="-78"/>
                        </a:rPr>
                        <a:t>9.166854</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400">
                          <a:effectLst/>
                          <a:latin typeface="Times New Roman_332_0_02181148"/>
                          <a:ea typeface="Times New Roman" panose="02020603050405020304" pitchFamily="18" charset="0"/>
                          <a:cs typeface="B Nazanin" panose="00000400000000000000" pitchFamily="2" charset="-78"/>
                        </a:rPr>
                        <a:t>2.25e-20</a:t>
                      </a:r>
                      <a:endParaRPr lang="en-US" sz="3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400">
                          <a:effectLst/>
                          <a:latin typeface="Times New Roman_332_0_02181148"/>
                          <a:ea typeface="Times New Roman" panose="02020603050405020304" pitchFamily="18" charset="0"/>
                          <a:cs typeface="B Nazanin" panose="00000400000000000000" pitchFamily="2" charset="-78"/>
                        </a:rPr>
                        <a:t>-33.91280</a:t>
                      </a:r>
                      <a:endParaRPr lang="en-US" sz="3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400">
                          <a:effectLst/>
                          <a:latin typeface="Times New Roman_332_0_02181148"/>
                          <a:ea typeface="Times New Roman" panose="02020603050405020304" pitchFamily="18" charset="0"/>
                          <a:cs typeface="B Nazanin" panose="00000400000000000000" pitchFamily="2" charset="-78"/>
                        </a:rPr>
                        <a:t>-32.53378</a:t>
                      </a:r>
                      <a:endParaRPr lang="en-US" sz="3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400">
                          <a:effectLst/>
                          <a:latin typeface="Times New Roman_332_0_02181148"/>
                          <a:ea typeface="Times New Roman" panose="02020603050405020304" pitchFamily="18" charset="0"/>
                          <a:cs typeface="B Nazanin" panose="00000400000000000000" pitchFamily="2" charset="-78"/>
                        </a:rPr>
                        <a:t>-33.42215</a:t>
                      </a:r>
                      <a:endParaRPr lang="en-US" sz="3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13686621"/>
                  </a:ext>
                </a:extLst>
              </a:tr>
              <a:tr h="1077686">
                <a:tc>
                  <a:txBody>
                    <a:bodyPr/>
                    <a:lstStyle/>
                    <a:p>
                      <a:pPr algn="ctr" rtl="0">
                        <a:lnSpc>
                          <a:spcPct val="115000"/>
                        </a:lnSpc>
                        <a:spcAft>
                          <a:spcPts val="0"/>
                        </a:spcAft>
                      </a:pPr>
                      <a:r>
                        <a:rPr lang="en-US" sz="2400" dirty="0">
                          <a:effectLst/>
                          <a:latin typeface="Times New Roman_332_0_02181148"/>
                          <a:ea typeface="Times New Roman" panose="02020603050405020304" pitchFamily="18" charset="0"/>
                          <a:cs typeface="B Nazanin" panose="00000400000000000000" pitchFamily="2" charset="-78"/>
                        </a:rPr>
                        <a:t>3</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a:lnSpc>
                          <a:spcPct val="115000"/>
                        </a:lnSpc>
                        <a:spcAft>
                          <a:spcPts val="0"/>
                        </a:spcAft>
                      </a:pPr>
                      <a:r>
                        <a:rPr lang="en-US" sz="2400">
                          <a:effectLst/>
                          <a:latin typeface="Times New Roman_332_0_02181148"/>
                          <a:ea typeface="Times New Roman" panose="02020603050405020304" pitchFamily="18" charset="0"/>
                          <a:cs typeface="B Nazanin" panose="00000400000000000000" pitchFamily="2" charset="-78"/>
                        </a:rPr>
                        <a:t>686.9204</a:t>
                      </a:r>
                      <a:endParaRPr lang="en-US" sz="3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400" dirty="0">
                          <a:effectLst/>
                          <a:latin typeface="Times New Roman_332_0_02181148"/>
                          <a:ea typeface="Times New Roman" panose="02020603050405020304" pitchFamily="18" charset="0"/>
                          <a:cs typeface="B Nazanin" panose="00000400000000000000" pitchFamily="2" charset="-78"/>
                        </a:rPr>
                        <a:t>14.47413</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400" dirty="0">
                          <a:effectLst/>
                          <a:latin typeface="Times New Roman_332_0_02181148"/>
                          <a:ea typeface="Times New Roman" panose="02020603050405020304" pitchFamily="18" charset="0"/>
                          <a:cs typeface="B Nazanin" panose="00000400000000000000" pitchFamily="2" charset="-78"/>
                        </a:rPr>
                        <a:t>3.20e-20</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400" dirty="0">
                          <a:effectLst/>
                          <a:latin typeface="Times New Roman_332_0_02181148"/>
                          <a:ea typeface="Times New Roman" panose="02020603050405020304" pitchFamily="18" charset="0"/>
                          <a:cs typeface="B Nazanin" panose="00000400000000000000" pitchFamily="2" charset="-78"/>
                        </a:rPr>
                        <a:t>-33.62739</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400" dirty="0">
                          <a:effectLst/>
                          <a:latin typeface="Times New Roman_332_0_02181148"/>
                          <a:ea typeface="Times New Roman" panose="02020603050405020304" pitchFamily="18" charset="0"/>
                          <a:cs typeface="B Nazanin" panose="00000400000000000000" pitchFamily="2" charset="-78"/>
                        </a:rPr>
                        <a:t>-31.55886</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400" dirty="0">
                          <a:effectLst/>
                          <a:latin typeface="Times New Roman_332_0_02181148"/>
                          <a:ea typeface="Times New Roman" panose="02020603050405020304" pitchFamily="18" charset="0"/>
                          <a:cs typeface="B Nazanin" panose="00000400000000000000" pitchFamily="2" charset="-78"/>
                        </a:rPr>
                        <a:t>-32.89142</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28618070"/>
                  </a:ext>
                </a:extLst>
              </a:tr>
            </a:tbl>
          </a:graphicData>
        </a:graphic>
      </p:graphicFrame>
      <p:sp>
        <p:nvSpPr>
          <p:cNvPr id="9" name="Rectangle 8"/>
          <p:cNvSpPr/>
          <p:nvPr/>
        </p:nvSpPr>
        <p:spPr>
          <a:xfrm>
            <a:off x="2237015" y="6078665"/>
            <a:ext cx="1943100" cy="2775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rPr>
              <a:t>Source: Authors</a:t>
            </a:r>
            <a:endParaRPr lang="en-US" sz="2000" dirty="0">
              <a:solidFill>
                <a:srgbClr val="002060"/>
              </a:solidFill>
            </a:endParaRPr>
          </a:p>
        </p:txBody>
      </p:sp>
    </p:spTree>
    <p:extLst>
      <p:ext uri="{BB962C8B-B14F-4D97-AF65-F5344CB8AC3E}">
        <p14:creationId xmlns:p14="http://schemas.microsoft.com/office/powerpoint/2010/main" val="42524675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0"/>
          </p:nvPr>
        </p:nvSpPr>
        <p:spPr/>
        <p:txBody>
          <a:bodyPr/>
          <a:lstStyle/>
          <a:p>
            <a:fld id="{6004038C-790E-4E1F-AFA3-7A2D322ABF52}" type="slidenum">
              <a:rPr lang="fa-IR" smtClean="0"/>
              <a:pPr/>
              <a:t>19</a:t>
            </a:fld>
            <a:endParaRPr lang="fa-IR" dirty="0"/>
          </a:p>
        </p:txBody>
      </p:sp>
      <p:sp>
        <p:nvSpPr>
          <p:cNvPr id="4" name="Title 1"/>
          <p:cNvSpPr>
            <a:spLocks noGrp="1"/>
          </p:cNvSpPr>
          <p:nvPr/>
        </p:nvSpPr>
        <p:spPr>
          <a:xfrm>
            <a:off x="817581" y="114300"/>
            <a:ext cx="8283089"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accent4">
                    <a:lumMod val="60000"/>
                    <a:lumOff val="40000"/>
                  </a:schemeClr>
                </a:solidFill>
                <a:ea typeface="A Hayat" panose="020B0800040000020004" pitchFamily="34" charset="-78"/>
                <a:cs typeface="+mn-cs"/>
              </a:rPr>
              <a:t>Estimation result of employment elasticities</a:t>
            </a:r>
          </a:p>
          <a:p>
            <a:r>
              <a:rPr lang="en-US" sz="3600" b="1" dirty="0" smtClean="0">
                <a:solidFill>
                  <a:srgbClr val="002060"/>
                </a:solidFill>
              </a:rPr>
              <a:t>Aggregated(Total)</a:t>
            </a:r>
            <a:endParaRPr lang="en-US" sz="3600" b="1" dirty="0">
              <a:solidFill>
                <a:srgbClr val="00206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693798971"/>
              </p:ext>
            </p:extLst>
          </p:nvPr>
        </p:nvGraphicFramePr>
        <p:xfrm>
          <a:off x="817582" y="1664681"/>
          <a:ext cx="10384202" cy="4104513"/>
        </p:xfrm>
        <a:graphic>
          <a:graphicData uri="http://schemas.openxmlformats.org/drawingml/2006/table">
            <a:tbl>
              <a:tblPr rtl="1" firstRow="1" firstCol="1" bandRow="1"/>
              <a:tblGrid>
                <a:gridCol w="3244777">
                  <a:extLst>
                    <a:ext uri="{9D8B030D-6E8A-4147-A177-3AD203B41FA5}">
                      <a16:colId xmlns:a16="http://schemas.microsoft.com/office/drawing/2014/main" xmlns="" val="3758179453"/>
                    </a:ext>
                  </a:extLst>
                </a:gridCol>
                <a:gridCol w="2617564">
                  <a:extLst>
                    <a:ext uri="{9D8B030D-6E8A-4147-A177-3AD203B41FA5}">
                      <a16:colId xmlns:a16="http://schemas.microsoft.com/office/drawing/2014/main" xmlns="" val="3029419337"/>
                    </a:ext>
                  </a:extLst>
                </a:gridCol>
                <a:gridCol w="4521861">
                  <a:extLst>
                    <a:ext uri="{9D8B030D-6E8A-4147-A177-3AD203B41FA5}">
                      <a16:colId xmlns:a16="http://schemas.microsoft.com/office/drawing/2014/main" xmlns="" val="2971656865"/>
                    </a:ext>
                  </a:extLst>
                </a:gridCol>
              </a:tblGrid>
              <a:tr h="1252900">
                <a:tc>
                  <a:txBody>
                    <a:bodyPr/>
                    <a:lstStyle/>
                    <a:p>
                      <a:pPr algn="ctr" rtl="1">
                        <a:lnSpc>
                          <a:spcPct val="115000"/>
                        </a:lnSpc>
                      </a:pPr>
                      <a:r>
                        <a:rPr lang="en-US" sz="4800" kern="1200" dirty="0" smtClean="0">
                          <a:solidFill>
                            <a:schemeClr val="tx1"/>
                          </a:solidFill>
                          <a:effectLst/>
                          <a:latin typeface="Times New Roman_332_0_02181148"/>
                          <a:ea typeface="Times New Roman" panose="02020603050405020304" pitchFamily="18" charset="0"/>
                          <a:cs typeface="B Nazanin" panose="00000400000000000000" pitchFamily="2" charset="-78"/>
                        </a:rPr>
                        <a:t>variable</a:t>
                      </a:r>
                      <a:endParaRPr lang="en-US" sz="4800" kern="1200" dirty="0">
                        <a:solidFill>
                          <a:schemeClr val="tx1"/>
                        </a:solidFill>
                        <a:effectLst/>
                        <a:latin typeface="Times New Roman_332_0_02181148"/>
                        <a:ea typeface="Times New Roman" panose="02020603050405020304" pitchFamily="18"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4800" dirty="0" smtClean="0">
                          <a:effectLst/>
                          <a:latin typeface="Times New Roman_332_0_02181148"/>
                          <a:ea typeface="Times New Roman" panose="02020603050405020304" pitchFamily="18" charset="0"/>
                          <a:cs typeface="B Nazanin" panose="00000400000000000000" pitchFamily="2" charset="-78"/>
                        </a:rPr>
                        <a:t>Total</a:t>
                      </a:r>
                      <a:endParaRPr lang="en-US" sz="4000" dirty="0" smtClean="0">
                        <a:effectLst/>
                        <a:latin typeface="Times New Roman_332_0_02181148"/>
                        <a:ea typeface="Times New Roman" panose="02020603050405020304" pitchFamily="18"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4800" dirty="0" smtClean="0">
                          <a:effectLst/>
                          <a:latin typeface="Times New Roman_332_0_02181148"/>
                          <a:ea typeface="Times New Roman" panose="02020603050405020304" pitchFamily="18" charset="0"/>
                          <a:cs typeface="B Nazanin" panose="00000400000000000000" pitchFamily="2" charset="-78"/>
                        </a:rPr>
                        <a:t>Total</a:t>
                      </a:r>
                      <a:endParaRPr lang="en-US" sz="4000" dirty="0" smtClean="0">
                        <a:effectLst/>
                        <a:latin typeface="Times New Roman_332_0_02181148"/>
                        <a:ea typeface="Times New Roman" panose="02020603050405020304" pitchFamily="18" charset="0"/>
                        <a:cs typeface="B Nazanin" panose="00000400000000000000" pitchFamily="2" charset="-78"/>
                      </a:endParaRPr>
                    </a:p>
                    <a:p>
                      <a:pPr algn="ctr" rtl="1">
                        <a:lnSpc>
                          <a:spcPct val="107000"/>
                        </a:lnSpc>
                        <a:spcAft>
                          <a:spcPts val="0"/>
                        </a:spcAft>
                      </a:pPr>
                      <a:r>
                        <a:rPr lang="en-US" sz="3600" dirty="0" smtClean="0">
                          <a:effectLst/>
                          <a:latin typeface="Times New Roman_332_0_02181148"/>
                          <a:cs typeface="B Nazanin" panose="00000400000000000000" pitchFamily="2" charset="-78"/>
                        </a:rPr>
                        <a:t>(without Oil</a:t>
                      </a:r>
                      <a:r>
                        <a:rPr lang="en-US" sz="3600" baseline="0" dirty="0" smtClean="0">
                          <a:effectLst/>
                          <a:latin typeface="Times New Roman_332_0_02181148"/>
                          <a:cs typeface="B Nazanin" panose="00000400000000000000" pitchFamily="2" charset="-78"/>
                        </a:rPr>
                        <a:t> sector</a:t>
                      </a:r>
                      <a:r>
                        <a:rPr lang="en-US" sz="3600" dirty="0" smtClean="0">
                          <a:effectLst/>
                          <a:latin typeface="Times New Roman_332_0_02181148"/>
                          <a:cs typeface="B Nazanin" panose="00000400000000000000" pitchFamily="2" charset="-78"/>
                        </a:rPr>
                        <a:t>)</a:t>
                      </a:r>
                      <a:endParaRPr lang="en-US" sz="54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6051222"/>
                  </a:ext>
                </a:extLst>
              </a:tr>
              <a:tr h="658040">
                <a:tc>
                  <a:txBody>
                    <a:bodyPr/>
                    <a:lstStyle/>
                    <a:p>
                      <a:pPr algn="ctr" rtl="1">
                        <a:lnSpc>
                          <a:spcPct val="115000"/>
                        </a:lnSpc>
                        <a:spcAft>
                          <a:spcPts val="0"/>
                        </a:spcAft>
                      </a:pPr>
                      <a:r>
                        <a:rPr lang="en-US" sz="2800" dirty="0">
                          <a:effectLst/>
                          <a:latin typeface="Times New Roman_332_0_02181148"/>
                          <a:ea typeface="Times New Roman" panose="02020603050405020304" pitchFamily="18" charset="0"/>
                          <a:cs typeface="B Nazanin" panose="00000400000000000000" pitchFamily="2" charset="-78"/>
                        </a:rPr>
                        <a:t>LEM(-1)</a:t>
                      </a:r>
                      <a:endParaRPr lang="en-US" sz="54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3200" dirty="0">
                          <a:effectLst/>
                          <a:latin typeface="Times New Roman_332_0_02181148"/>
                          <a:ea typeface="Times New Roman" panose="02020603050405020304" pitchFamily="18" charset="0"/>
                          <a:cs typeface="B Nazanin" panose="00000400000000000000" pitchFamily="2" charset="-78"/>
                        </a:rPr>
                        <a:t>.52370</a:t>
                      </a:r>
                      <a:endParaRPr lang="en-US" sz="54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3200" dirty="0">
                          <a:effectLst/>
                          <a:latin typeface="Times New Roman_332_0_02181148"/>
                          <a:ea typeface="Times New Roman" panose="02020603050405020304" pitchFamily="18" charset="0"/>
                          <a:cs typeface="B Nazanin" panose="00000400000000000000" pitchFamily="2" charset="-78"/>
                        </a:rPr>
                        <a:t>.95183</a:t>
                      </a:r>
                      <a:endParaRPr lang="en-US" sz="54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90767318"/>
                  </a:ext>
                </a:extLst>
              </a:tr>
              <a:tr h="604157">
                <a:tc>
                  <a:txBody>
                    <a:bodyPr/>
                    <a:lstStyle/>
                    <a:p>
                      <a:pPr algn="ctr" rtl="1">
                        <a:lnSpc>
                          <a:spcPct val="115000"/>
                        </a:lnSpc>
                        <a:spcAft>
                          <a:spcPts val="0"/>
                        </a:spcAft>
                      </a:pPr>
                      <a:r>
                        <a:rPr lang="en-US" sz="3200" dirty="0">
                          <a:effectLst/>
                          <a:latin typeface="Times New Roman_332_0_02181148"/>
                          <a:ea typeface="Times New Roman" panose="02020603050405020304" pitchFamily="18" charset="0"/>
                          <a:cs typeface="B Nazanin" panose="00000400000000000000" pitchFamily="2" charset="-78"/>
                        </a:rPr>
                        <a:t>LY</a:t>
                      </a:r>
                      <a:endParaRPr lang="en-US" sz="54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3200" dirty="0">
                          <a:effectLst/>
                          <a:latin typeface="Times New Roman_332_0_02181148"/>
                          <a:ea typeface="Times New Roman" panose="02020603050405020304" pitchFamily="18" charset="0"/>
                          <a:cs typeface="B Nazanin" panose="00000400000000000000" pitchFamily="2" charset="-78"/>
                        </a:rPr>
                        <a:t>.47934</a:t>
                      </a:r>
                      <a:endParaRPr lang="en-US" sz="54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3200" dirty="0">
                          <a:effectLst/>
                          <a:latin typeface="Times New Roman_332_0_02181148"/>
                          <a:ea typeface="Times New Roman" panose="02020603050405020304" pitchFamily="18" charset="0"/>
                          <a:cs typeface="B Nazanin" panose="00000400000000000000" pitchFamily="2" charset="-78"/>
                        </a:rPr>
                        <a:t>.42726</a:t>
                      </a:r>
                      <a:endParaRPr lang="en-US" sz="54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61384174"/>
                  </a:ext>
                </a:extLst>
              </a:tr>
              <a:tr h="653143">
                <a:tc>
                  <a:txBody>
                    <a:bodyPr/>
                    <a:lstStyle/>
                    <a:p>
                      <a:pPr algn="ctr" rtl="1">
                        <a:lnSpc>
                          <a:spcPct val="115000"/>
                        </a:lnSpc>
                        <a:spcAft>
                          <a:spcPts val="0"/>
                        </a:spcAft>
                      </a:pPr>
                      <a:r>
                        <a:rPr lang="en-US" sz="3200" dirty="0">
                          <a:effectLst/>
                          <a:latin typeface="Times New Roman_332_0_02181148"/>
                          <a:ea typeface="Times New Roman" panose="02020603050405020304" pitchFamily="18" charset="0"/>
                          <a:cs typeface="B Nazanin" panose="00000400000000000000" pitchFamily="2" charset="-78"/>
                        </a:rPr>
                        <a:t>L(K/L)</a:t>
                      </a:r>
                      <a:endParaRPr lang="en-US" sz="54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3200" dirty="0">
                          <a:effectLst/>
                          <a:latin typeface="Times New Roman_332_0_02181148"/>
                          <a:ea typeface="Times New Roman" panose="02020603050405020304" pitchFamily="18" charset="0"/>
                          <a:cs typeface="B Nazanin" panose="00000400000000000000" pitchFamily="2" charset="-78"/>
                        </a:rPr>
                        <a:t>-.52520</a:t>
                      </a:r>
                      <a:endParaRPr lang="en-US" sz="54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3200" dirty="0">
                          <a:effectLst/>
                          <a:latin typeface="Times New Roman_332_0_02181148"/>
                          <a:ea typeface="Times New Roman" panose="02020603050405020304" pitchFamily="18" charset="0"/>
                          <a:cs typeface="B Nazanin" panose="00000400000000000000" pitchFamily="2" charset="-78"/>
                        </a:rPr>
                        <a:t>-.15919</a:t>
                      </a:r>
                      <a:endParaRPr lang="en-US" sz="54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88000394"/>
                  </a:ext>
                </a:extLst>
              </a:tr>
              <a:tr h="819414">
                <a:tc>
                  <a:txBody>
                    <a:bodyPr/>
                    <a:lstStyle/>
                    <a:p>
                      <a:pPr algn="ctr" rtl="1">
                        <a:lnSpc>
                          <a:spcPct val="115000"/>
                        </a:lnSpc>
                        <a:spcAft>
                          <a:spcPts val="0"/>
                        </a:spcAft>
                      </a:pPr>
                      <a:r>
                        <a:rPr lang="en-US" sz="3200" dirty="0">
                          <a:effectLst/>
                          <a:latin typeface="Times New Roman_332_0_02181148"/>
                          <a:ea typeface="Times New Roman" panose="02020603050405020304" pitchFamily="18" charset="0"/>
                          <a:cs typeface="B Nazanin" panose="00000400000000000000" pitchFamily="2" charset="-78"/>
                        </a:rPr>
                        <a:t>LCI</a:t>
                      </a:r>
                      <a:endParaRPr lang="en-US" sz="54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3200" dirty="0">
                          <a:effectLst/>
                          <a:latin typeface="Times New Roman_332_0_02181148"/>
                          <a:ea typeface="Times New Roman" panose="02020603050405020304" pitchFamily="18" charset="0"/>
                          <a:cs typeface="B Nazanin" panose="00000400000000000000" pitchFamily="2" charset="-78"/>
                        </a:rPr>
                        <a:t>.42089</a:t>
                      </a:r>
                      <a:endParaRPr lang="en-US" sz="54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3200" dirty="0">
                          <a:effectLst/>
                          <a:latin typeface="Times New Roman_332_0_02181148"/>
                          <a:ea typeface="Times New Roman" panose="02020603050405020304" pitchFamily="18" charset="0"/>
                          <a:cs typeface="B Nazanin" panose="00000400000000000000" pitchFamily="2" charset="-78"/>
                        </a:rPr>
                        <a:t>.029263</a:t>
                      </a:r>
                      <a:endParaRPr lang="en-US" sz="54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87659616"/>
                  </a:ext>
                </a:extLst>
              </a:tr>
            </a:tbl>
          </a:graphicData>
        </a:graphic>
      </p:graphicFrame>
      <p:sp>
        <p:nvSpPr>
          <p:cNvPr id="5" name="Chevron 19"/>
          <p:cNvSpPr>
            <a:spLocks noChangeArrowheads="1"/>
          </p:cNvSpPr>
          <p:nvPr/>
        </p:nvSpPr>
        <p:spPr bwMode="auto">
          <a:xfrm>
            <a:off x="428637" y="3214877"/>
            <a:ext cx="701686" cy="305586"/>
          </a:xfrm>
          <a:prstGeom prst="chevron">
            <a:avLst>
              <a:gd name="adj" fmla="val 49998"/>
            </a:avLst>
          </a:prstGeom>
          <a:ln>
            <a:headEnd/>
            <a:tailEnd/>
          </a:ln>
        </p:spPr>
        <p:style>
          <a:lnRef idx="0">
            <a:schemeClr val="accent5"/>
          </a:lnRef>
          <a:fillRef idx="3">
            <a:schemeClr val="accent5"/>
          </a:fillRef>
          <a:effectRef idx="3">
            <a:schemeClr val="accent5"/>
          </a:effectRef>
          <a:fontRef idx="minor">
            <a:schemeClr val="lt1"/>
          </a:fontRef>
        </p:style>
        <p:txBody>
          <a:bodyPr rot="10800000" anchor="ctr"/>
          <a:lstStyle/>
          <a:p>
            <a:pPr algn="ctr">
              <a:defRPr/>
            </a:pPr>
            <a:endParaRPr lang="en-US">
              <a:latin typeface="+mn-lt"/>
              <a:cs typeface="+mn-cs"/>
            </a:endParaRPr>
          </a:p>
        </p:txBody>
      </p:sp>
      <p:sp>
        <p:nvSpPr>
          <p:cNvPr id="8" name="Oval 7"/>
          <p:cNvSpPr/>
          <p:nvPr/>
        </p:nvSpPr>
        <p:spPr>
          <a:xfrm>
            <a:off x="2212521" y="3006303"/>
            <a:ext cx="1702254" cy="722735"/>
          </a:xfrm>
          <a:prstGeom prst="ellipse">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400" dirty="0"/>
          </a:p>
        </p:txBody>
      </p:sp>
      <p:sp>
        <p:nvSpPr>
          <p:cNvPr id="9" name="Oval 8"/>
          <p:cNvSpPr/>
          <p:nvPr/>
        </p:nvSpPr>
        <p:spPr>
          <a:xfrm>
            <a:off x="5779634" y="3006305"/>
            <a:ext cx="1702254" cy="722735"/>
          </a:xfrm>
          <a:prstGeom prst="ellipse">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400" dirty="0"/>
          </a:p>
        </p:txBody>
      </p:sp>
      <p:sp>
        <p:nvSpPr>
          <p:cNvPr id="10" name="Chevron 19"/>
          <p:cNvSpPr>
            <a:spLocks noChangeArrowheads="1"/>
          </p:cNvSpPr>
          <p:nvPr/>
        </p:nvSpPr>
        <p:spPr bwMode="auto">
          <a:xfrm>
            <a:off x="428635" y="5159282"/>
            <a:ext cx="701688" cy="318758"/>
          </a:xfrm>
          <a:prstGeom prst="chevron">
            <a:avLst>
              <a:gd name="adj" fmla="val 49998"/>
            </a:avLst>
          </a:prstGeom>
          <a:ln>
            <a:headEnd/>
            <a:tailEnd/>
          </a:ln>
        </p:spPr>
        <p:style>
          <a:lnRef idx="0">
            <a:schemeClr val="dk1"/>
          </a:lnRef>
          <a:fillRef idx="3">
            <a:schemeClr val="dk1"/>
          </a:fillRef>
          <a:effectRef idx="3">
            <a:schemeClr val="dk1"/>
          </a:effectRef>
          <a:fontRef idx="minor">
            <a:schemeClr val="lt1"/>
          </a:fontRef>
        </p:style>
        <p:txBody>
          <a:bodyPr rot="10800000" anchor="ctr"/>
          <a:lstStyle/>
          <a:p>
            <a:pPr algn="ctr">
              <a:defRPr/>
            </a:pPr>
            <a:endParaRPr lang="en-US">
              <a:latin typeface="+mn-lt"/>
              <a:cs typeface="+mn-cs"/>
            </a:endParaRPr>
          </a:p>
        </p:txBody>
      </p:sp>
      <p:sp>
        <p:nvSpPr>
          <p:cNvPr id="11" name="Chevron 19"/>
          <p:cNvSpPr>
            <a:spLocks noChangeArrowheads="1"/>
          </p:cNvSpPr>
          <p:nvPr/>
        </p:nvSpPr>
        <p:spPr bwMode="auto">
          <a:xfrm>
            <a:off x="428637" y="3822214"/>
            <a:ext cx="701687" cy="303969"/>
          </a:xfrm>
          <a:prstGeom prst="chevron">
            <a:avLst>
              <a:gd name="adj" fmla="val 49998"/>
            </a:avLst>
          </a:prstGeom>
          <a:ln>
            <a:headEnd/>
            <a:tailEnd/>
          </a:ln>
        </p:spPr>
        <p:style>
          <a:lnRef idx="0">
            <a:schemeClr val="accent2"/>
          </a:lnRef>
          <a:fillRef idx="3">
            <a:schemeClr val="accent2"/>
          </a:fillRef>
          <a:effectRef idx="3">
            <a:schemeClr val="accent2"/>
          </a:effectRef>
          <a:fontRef idx="minor">
            <a:schemeClr val="lt1"/>
          </a:fontRef>
        </p:style>
        <p:txBody>
          <a:bodyPr rot="10800000" anchor="ctr"/>
          <a:lstStyle/>
          <a:p>
            <a:pPr algn="ctr">
              <a:defRPr/>
            </a:pPr>
            <a:endParaRPr lang="en-US">
              <a:latin typeface="+mn-lt"/>
              <a:cs typeface="+mn-cs"/>
            </a:endParaRPr>
          </a:p>
        </p:txBody>
      </p:sp>
      <p:sp>
        <p:nvSpPr>
          <p:cNvPr id="12" name="Chevron 19"/>
          <p:cNvSpPr>
            <a:spLocks noChangeArrowheads="1"/>
          </p:cNvSpPr>
          <p:nvPr/>
        </p:nvSpPr>
        <p:spPr bwMode="auto">
          <a:xfrm>
            <a:off x="428637" y="4422306"/>
            <a:ext cx="701686" cy="306857"/>
          </a:xfrm>
          <a:prstGeom prst="chevron">
            <a:avLst>
              <a:gd name="adj" fmla="val 49998"/>
            </a:avLst>
          </a:prstGeom>
          <a:ln>
            <a:headEnd/>
            <a:tailEnd/>
          </a:ln>
        </p:spPr>
        <p:style>
          <a:lnRef idx="0">
            <a:schemeClr val="accent6"/>
          </a:lnRef>
          <a:fillRef idx="3">
            <a:schemeClr val="accent6"/>
          </a:fillRef>
          <a:effectRef idx="3">
            <a:schemeClr val="accent6"/>
          </a:effectRef>
          <a:fontRef idx="minor">
            <a:schemeClr val="lt1"/>
          </a:fontRef>
        </p:style>
        <p:txBody>
          <a:bodyPr rot="10800000" anchor="ctr"/>
          <a:lstStyle/>
          <a:p>
            <a:pPr algn="ctr">
              <a:defRPr/>
            </a:pPr>
            <a:endParaRPr lang="en-US">
              <a:latin typeface="+mn-lt"/>
              <a:cs typeface="+mn-cs"/>
            </a:endParaRPr>
          </a:p>
        </p:txBody>
      </p:sp>
      <p:sp>
        <p:nvSpPr>
          <p:cNvPr id="13" name="Oval 12"/>
          <p:cNvSpPr/>
          <p:nvPr/>
        </p:nvSpPr>
        <p:spPr>
          <a:xfrm>
            <a:off x="2212521" y="3651777"/>
            <a:ext cx="1702254" cy="701994"/>
          </a:xfrm>
          <a:prstGeom prst="ellipse">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dirty="0"/>
          </a:p>
        </p:txBody>
      </p:sp>
      <p:sp>
        <p:nvSpPr>
          <p:cNvPr id="14" name="Oval 13"/>
          <p:cNvSpPr/>
          <p:nvPr/>
        </p:nvSpPr>
        <p:spPr>
          <a:xfrm>
            <a:off x="5851071" y="3651777"/>
            <a:ext cx="1702254" cy="701994"/>
          </a:xfrm>
          <a:prstGeom prst="ellipse">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dirty="0"/>
          </a:p>
        </p:txBody>
      </p:sp>
      <p:sp>
        <p:nvSpPr>
          <p:cNvPr id="15" name="Oval 14"/>
          <p:cNvSpPr/>
          <p:nvPr/>
        </p:nvSpPr>
        <p:spPr>
          <a:xfrm>
            <a:off x="2212521" y="4276145"/>
            <a:ext cx="1702254" cy="701994"/>
          </a:xfrm>
          <a:prstGeom prst="ellipse">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p>
        </p:txBody>
      </p:sp>
      <p:sp>
        <p:nvSpPr>
          <p:cNvPr id="16" name="Oval 15"/>
          <p:cNvSpPr/>
          <p:nvPr/>
        </p:nvSpPr>
        <p:spPr>
          <a:xfrm>
            <a:off x="5851071" y="4276145"/>
            <a:ext cx="1702254" cy="701994"/>
          </a:xfrm>
          <a:prstGeom prst="ellipse">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p>
        </p:txBody>
      </p:sp>
      <p:sp>
        <p:nvSpPr>
          <p:cNvPr id="17" name="Oval 16"/>
          <p:cNvSpPr/>
          <p:nvPr/>
        </p:nvSpPr>
        <p:spPr>
          <a:xfrm>
            <a:off x="2212521" y="4967664"/>
            <a:ext cx="1702254" cy="701994"/>
          </a:xfrm>
          <a:prstGeom prst="ellipse">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18" name="Oval 17"/>
          <p:cNvSpPr/>
          <p:nvPr/>
        </p:nvSpPr>
        <p:spPr>
          <a:xfrm>
            <a:off x="5822496" y="4978139"/>
            <a:ext cx="1702254" cy="701994"/>
          </a:xfrm>
          <a:prstGeom prst="ellipse">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Tree>
    <p:extLst>
      <p:ext uri="{BB962C8B-B14F-4D97-AF65-F5344CB8AC3E}">
        <p14:creationId xmlns:p14="http://schemas.microsoft.com/office/powerpoint/2010/main" val="55533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33918" y="2237782"/>
            <a:ext cx="11323320" cy="1229919"/>
          </a:xfrm>
        </p:spPr>
        <p:txBody>
          <a:bodyPr/>
          <a:lstStyle/>
          <a:p>
            <a:pPr>
              <a:lnSpc>
                <a:spcPct val="150000"/>
              </a:lnSpc>
            </a:pPr>
            <a:r>
              <a:rPr lang="en-US" dirty="0" smtClean="0"/>
              <a:t>Estimation of Employment Elasticity and Optimal Rate of Employment Growth in I.R</a:t>
            </a:r>
            <a:r>
              <a:rPr lang="en-US" dirty="0"/>
              <a:t>. Iran </a:t>
            </a:r>
            <a:r>
              <a:rPr lang="en-US" dirty="0" smtClean="0"/>
              <a:t>Economic Sectors </a:t>
            </a:r>
            <a:endParaRPr lang="fa-IR" dirty="0"/>
          </a:p>
        </p:txBody>
      </p:sp>
      <p:sp>
        <p:nvSpPr>
          <p:cNvPr id="8" name="Text Placeholder 7"/>
          <p:cNvSpPr>
            <a:spLocks noGrp="1"/>
          </p:cNvSpPr>
          <p:nvPr>
            <p:ph type="body" sz="quarter" idx="14"/>
          </p:nvPr>
        </p:nvSpPr>
        <p:spPr>
          <a:xfrm>
            <a:off x="3095997" y="3800249"/>
            <a:ext cx="5999162" cy="1054100"/>
          </a:xfrm>
        </p:spPr>
        <p:txBody>
          <a:bodyPr/>
          <a:lstStyle/>
          <a:p>
            <a:r>
              <a:rPr lang="en-US" dirty="0" err="1"/>
              <a:t>Alaedin</a:t>
            </a:r>
            <a:r>
              <a:rPr lang="en-US" dirty="0"/>
              <a:t> </a:t>
            </a:r>
            <a:r>
              <a:rPr lang="en-US" dirty="0" err="1" smtClean="0"/>
              <a:t>Ezoji</a:t>
            </a:r>
            <a:endParaRPr lang="en-US" dirty="0" smtClean="0"/>
          </a:p>
          <a:p>
            <a:r>
              <a:rPr lang="en-US" dirty="0" err="1" smtClean="0"/>
              <a:t>Fatemeh</a:t>
            </a:r>
            <a:r>
              <a:rPr lang="en-US" dirty="0" smtClean="0"/>
              <a:t> </a:t>
            </a:r>
            <a:r>
              <a:rPr lang="en-US" dirty="0" err="1"/>
              <a:t>Jahangard</a:t>
            </a:r>
            <a:endParaRPr lang="fa-IR" dirty="0"/>
          </a:p>
        </p:txBody>
      </p:sp>
      <p:sp>
        <p:nvSpPr>
          <p:cNvPr id="9" name="Text Placeholder 8"/>
          <p:cNvSpPr>
            <a:spLocks noGrp="1"/>
          </p:cNvSpPr>
          <p:nvPr>
            <p:ph type="body" sz="quarter" idx="15"/>
          </p:nvPr>
        </p:nvSpPr>
        <p:spPr>
          <a:xfrm>
            <a:off x="1103684" y="5060025"/>
            <a:ext cx="9983788" cy="1290637"/>
          </a:xfrm>
        </p:spPr>
        <p:txBody>
          <a:bodyPr/>
          <a:lstStyle/>
          <a:p>
            <a:endParaRPr lang="fa-IR" dirty="0"/>
          </a:p>
        </p:txBody>
      </p:sp>
      <p:sp>
        <p:nvSpPr>
          <p:cNvPr id="2" name="Slide Number Placeholder 1"/>
          <p:cNvSpPr>
            <a:spLocks noGrp="1"/>
          </p:cNvSpPr>
          <p:nvPr>
            <p:ph type="sldNum" sz="quarter" idx="20"/>
          </p:nvPr>
        </p:nvSpPr>
        <p:spPr/>
        <p:txBody>
          <a:bodyPr/>
          <a:lstStyle/>
          <a:p>
            <a:fld id="{6004038C-790E-4E1F-AFA3-7A2D322ABF52}" type="slidenum">
              <a:rPr lang="fa-IR" smtClean="0"/>
              <a:pPr/>
              <a:t>2</a:t>
            </a:fld>
            <a:endParaRPr lang="fa-IR" dirty="0"/>
          </a:p>
        </p:txBody>
      </p:sp>
    </p:spTree>
    <p:extLst>
      <p:ext uri="{BB962C8B-B14F-4D97-AF65-F5344CB8AC3E}">
        <p14:creationId xmlns:p14="http://schemas.microsoft.com/office/powerpoint/2010/main" val="14280499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0"/>
          </p:nvPr>
        </p:nvSpPr>
        <p:spPr/>
        <p:txBody>
          <a:bodyPr/>
          <a:lstStyle/>
          <a:p>
            <a:fld id="{6004038C-790E-4E1F-AFA3-7A2D322ABF52}" type="slidenum">
              <a:rPr lang="fa-IR" smtClean="0"/>
              <a:pPr/>
              <a:t>20</a:t>
            </a:fld>
            <a:endParaRPr lang="fa-IR" dirty="0"/>
          </a:p>
        </p:txBody>
      </p:sp>
      <p:sp>
        <p:nvSpPr>
          <p:cNvPr id="4" name="Title 1"/>
          <p:cNvSpPr>
            <a:spLocks noGrp="1"/>
          </p:cNvSpPr>
          <p:nvPr/>
        </p:nvSpPr>
        <p:spPr>
          <a:xfrm>
            <a:off x="817581" y="150947"/>
            <a:ext cx="8283089" cy="10247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accent4">
                    <a:lumMod val="60000"/>
                    <a:lumOff val="40000"/>
                  </a:schemeClr>
                </a:solidFill>
                <a:ea typeface="A Hayat" panose="020B0800040000020004" pitchFamily="34" charset="-78"/>
                <a:cs typeface="+mn-cs"/>
              </a:rPr>
              <a:t>Estimation result of employment elasticities;</a:t>
            </a:r>
          </a:p>
          <a:p>
            <a:r>
              <a:rPr lang="en-US" sz="3600" b="1" dirty="0" smtClean="0">
                <a:solidFill>
                  <a:srgbClr val="002060"/>
                </a:solidFill>
              </a:rPr>
              <a:t>Economic Sectors</a:t>
            </a:r>
            <a:endParaRPr lang="en-US" sz="3600" b="1" dirty="0">
              <a:solidFill>
                <a:srgbClr val="00206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852972566"/>
              </p:ext>
            </p:extLst>
          </p:nvPr>
        </p:nvGraphicFramePr>
        <p:xfrm>
          <a:off x="38485" y="1436025"/>
          <a:ext cx="12077700" cy="4787256"/>
        </p:xfrm>
        <a:graphic>
          <a:graphicData uri="http://schemas.openxmlformats.org/drawingml/2006/table">
            <a:tbl>
              <a:tblPr rtl="1" firstRow="1" firstCol="1" bandRow="1"/>
              <a:tblGrid>
                <a:gridCol w="982907">
                  <a:extLst>
                    <a:ext uri="{9D8B030D-6E8A-4147-A177-3AD203B41FA5}">
                      <a16:colId xmlns:a16="http://schemas.microsoft.com/office/drawing/2014/main" xmlns="" val="3758179453"/>
                    </a:ext>
                  </a:extLst>
                </a:gridCol>
                <a:gridCol w="1002315">
                  <a:extLst>
                    <a:ext uri="{9D8B030D-6E8A-4147-A177-3AD203B41FA5}">
                      <a16:colId xmlns:a16="http://schemas.microsoft.com/office/drawing/2014/main" xmlns="" val="883116180"/>
                    </a:ext>
                  </a:extLst>
                </a:gridCol>
                <a:gridCol w="992614">
                  <a:extLst>
                    <a:ext uri="{9D8B030D-6E8A-4147-A177-3AD203B41FA5}">
                      <a16:colId xmlns:a16="http://schemas.microsoft.com/office/drawing/2014/main" xmlns="" val="59217760"/>
                    </a:ext>
                  </a:extLst>
                </a:gridCol>
                <a:gridCol w="992614">
                  <a:extLst>
                    <a:ext uri="{9D8B030D-6E8A-4147-A177-3AD203B41FA5}">
                      <a16:colId xmlns:a16="http://schemas.microsoft.com/office/drawing/2014/main" xmlns="" val="1335465298"/>
                    </a:ext>
                  </a:extLst>
                </a:gridCol>
                <a:gridCol w="1190856">
                  <a:extLst>
                    <a:ext uri="{9D8B030D-6E8A-4147-A177-3AD203B41FA5}">
                      <a16:colId xmlns:a16="http://schemas.microsoft.com/office/drawing/2014/main" xmlns="" val="3150162406"/>
                    </a:ext>
                  </a:extLst>
                </a:gridCol>
                <a:gridCol w="1192243">
                  <a:extLst>
                    <a:ext uri="{9D8B030D-6E8A-4147-A177-3AD203B41FA5}">
                      <a16:colId xmlns:a16="http://schemas.microsoft.com/office/drawing/2014/main" xmlns="" val="550045080"/>
                    </a:ext>
                  </a:extLst>
                </a:gridCol>
                <a:gridCol w="1190856">
                  <a:extLst>
                    <a:ext uri="{9D8B030D-6E8A-4147-A177-3AD203B41FA5}">
                      <a16:colId xmlns:a16="http://schemas.microsoft.com/office/drawing/2014/main" xmlns="" val="3254946650"/>
                    </a:ext>
                  </a:extLst>
                </a:gridCol>
                <a:gridCol w="1060542">
                  <a:extLst>
                    <a:ext uri="{9D8B030D-6E8A-4147-A177-3AD203B41FA5}">
                      <a16:colId xmlns:a16="http://schemas.microsoft.com/office/drawing/2014/main" xmlns="" val="2940879370"/>
                    </a:ext>
                  </a:extLst>
                </a:gridCol>
                <a:gridCol w="1125699">
                  <a:extLst>
                    <a:ext uri="{9D8B030D-6E8A-4147-A177-3AD203B41FA5}">
                      <a16:colId xmlns:a16="http://schemas.microsoft.com/office/drawing/2014/main" xmlns="" val="1414250410"/>
                    </a:ext>
                  </a:extLst>
                </a:gridCol>
                <a:gridCol w="1364147">
                  <a:extLst>
                    <a:ext uri="{9D8B030D-6E8A-4147-A177-3AD203B41FA5}">
                      <a16:colId xmlns:a16="http://schemas.microsoft.com/office/drawing/2014/main" xmlns="" val="372714679"/>
                    </a:ext>
                  </a:extLst>
                </a:gridCol>
                <a:gridCol w="982907">
                  <a:extLst>
                    <a:ext uri="{9D8B030D-6E8A-4147-A177-3AD203B41FA5}">
                      <a16:colId xmlns:a16="http://schemas.microsoft.com/office/drawing/2014/main" xmlns="" val="3029419337"/>
                    </a:ext>
                  </a:extLst>
                </a:gridCol>
              </a:tblGrid>
              <a:tr h="2052502">
                <a:tc>
                  <a:txBody>
                    <a:bodyPr/>
                    <a:lstStyle/>
                    <a:p>
                      <a:pPr algn="ctr" rtl="1">
                        <a:lnSpc>
                          <a:spcPct val="115000"/>
                        </a:lnSpc>
                      </a:pPr>
                      <a:r>
                        <a:rPr lang="en-US" sz="2400" b="1" dirty="0" smtClean="0">
                          <a:effectLst/>
                          <a:latin typeface="Times New Roman_332_0_02181148"/>
                          <a:ea typeface="Times New Roman" panose="02020603050405020304" pitchFamily="18" charset="0"/>
                          <a:cs typeface="B Nazanin" panose="00000400000000000000" pitchFamily="2" charset="-78"/>
                        </a:rPr>
                        <a:t>variable</a:t>
                      </a:r>
                      <a:endParaRPr lang="en-US" sz="3200" dirty="0">
                        <a:effectLst/>
                        <a:latin typeface="Calibri" panose="020F0502020204030204" pitchFamily="34" charset="0"/>
                        <a:cs typeface="Arial" panose="020B0604020202020204" pitchFamily="34" charset="0"/>
                      </a:endParaRP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1">
                        <a:lnSpc>
                          <a:spcPct val="115000"/>
                        </a:lnSpc>
                        <a:spcAft>
                          <a:spcPts val="800"/>
                        </a:spcAft>
                      </a:pPr>
                      <a:r>
                        <a:rPr lang="en-US" sz="2000" dirty="0" smtClean="0">
                          <a:effectLst/>
                          <a:latin typeface="Times New Roman_332_0_02181148"/>
                          <a:ea typeface="Calibri" panose="020F0502020204030204" pitchFamily="34" charset="0"/>
                          <a:cs typeface="B Nazanin" panose="00000400000000000000" pitchFamily="2" charset="-78"/>
                        </a:rPr>
                        <a:t>Agriculture</a:t>
                      </a:r>
                      <a:endParaRPr lang="en-US" sz="3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rtl="1">
                        <a:lnSpc>
                          <a:spcPct val="115000"/>
                        </a:lnSpc>
                        <a:spcAft>
                          <a:spcPts val="800"/>
                        </a:spcAft>
                      </a:pPr>
                      <a:r>
                        <a:rPr lang="en-US" sz="2000" dirty="0" smtClean="0">
                          <a:effectLst/>
                          <a:latin typeface="Times New Roman_332_0_02181148"/>
                          <a:ea typeface="Times New Roman" panose="02020603050405020304" pitchFamily="18" charset="0"/>
                          <a:cs typeface="B Nazanin" panose="00000400000000000000" pitchFamily="2" charset="-78"/>
                        </a:rPr>
                        <a:t>Oil</a:t>
                      </a:r>
                      <a:endParaRPr lang="en-US" sz="4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rtl="1">
                        <a:lnSpc>
                          <a:spcPct val="115000"/>
                        </a:lnSpc>
                        <a:spcAft>
                          <a:spcPts val="800"/>
                        </a:spcAft>
                      </a:pPr>
                      <a:r>
                        <a:rPr lang="en-US" sz="2400" dirty="0" smtClean="0">
                          <a:effectLst/>
                          <a:latin typeface="Times New Roman_332_0_02181148"/>
                          <a:ea typeface="Times New Roman" panose="02020603050405020304" pitchFamily="18" charset="0"/>
                          <a:cs typeface="B Nazanin" panose="00000400000000000000" pitchFamily="2" charset="-78"/>
                        </a:rPr>
                        <a:t>Mines</a:t>
                      </a:r>
                      <a:endParaRPr lang="en-US" sz="3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rtl="1">
                        <a:lnSpc>
                          <a:spcPct val="115000"/>
                        </a:lnSpc>
                        <a:spcAft>
                          <a:spcPts val="800"/>
                        </a:spcAft>
                      </a:pPr>
                      <a:r>
                        <a:rPr lang="en-US" sz="2000" dirty="0" smtClean="0">
                          <a:effectLst/>
                          <a:latin typeface="Times New Roman_332_0_02181148"/>
                          <a:ea typeface="Times New Roman" panose="02020603050405020304" pitchFamily="18" charset="0"/>
                          <a:cs typeface="B Nazanin" panose="00000400000000000000" pitchFamily="2" charset="-78"/>
                        </a:rPr>
                        <a:t>Manufacturing</a:t>
                      </a:r>
                      <a:endParaRPr lang="en-US" sz="3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rtl="1">
                        <a:lnSpc>
                          <a:spcPct val="115000"/>
                        </a:lnSpc>
                        <a:spcAft>
                          <a:spcPts val="800"/>
                        </a:spcAft>
                      </a:pPr>
                      <a:r>
                        <a:rPr lang="en-US" sz="2000" dirty="0" smtClean="0">
                          <a:effectLst/>
                          <a:latin typeface="Times New Roman_332_0_02181148"/>
                          <a:ea typeface="Times New Roman" panose="02020603050405020304" pitchFamily="18" charset="0"/>
                          <a:cs typeface="B Nazanin" panose="00000400000000000000" pitchFamily="2" charset="-78"/>
                        </a:rPr>
                        <a:t>Electricity, Gas and Water</a:t>
                      </a: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rtl="1">
                        <a:lnSpc>
                          <a:spcPct val="115000"/>
                        </a:lnSpc>
                        <a:spcAft>
                          <a:spcPts val="800"/>
                        </a:spcAft>
                      </a:pPr>
                      <a:r>
                        <a:rPr lang="en-US" sz="2400" dirty="0" smtClean="0">
                          <a:effectLst/>
                          <a:latin typeface="Times New Roman_332_0_02181148"/>
                          <a:ea typeface="Times New Roman" panose="02020603050405020304" pitchFamily="18" charset="0"/>
                          <a:cs typeface="B Nazanin" panose="00000400000000000000" pitchFamily="2" charset="-78"/>
                        </a:rPr>
                        <a:t>Construction</a:t>
                      </a:r>
                      <a:endParaRPr lang="en-US" sz="3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rtl="1">
                        <a:lnSpc>
                          <a:spcPct val="107000"/>
                        </a:lnSpc>
                        <a:spcAft>
                          <a:spcPts val="0"/>
                        </a:spcAft>
                      </a:pPr>
                      <a:r>
                        <a:rPr lang="en-US" sz="2000" dirty="0" smtClean="0">
                          <a:effectLst/>
                          <a:latin typeface="Times New Roman_332_0_02181148"/>
                          <a:ea typeface="Times New Roman" panose="02020603050405020304" pitchFamily="18" charset="0"/>
                          <a:cs typeface="B Nazanin" panose="00000400000000000000" pitchFamily="2" charset="-78"/>
                        </a:rPr>
                        <a:t>Transportation</a:t>
                      </a:r>
                      <a:r>
                        <a:rPr lang="en-US" sz="2000" baseline="0" dirty="0" smtClean="0">
                          <a:effectLst/>
                          <a:latin typeface="Times New Roman_332_0_02181148"/>
                          <a:ea typeface="Times New Roman" panose="02020603050405020304" pitchFamily="18" charset="0"/>
                          <a:cs typeface="B Nazanin" panose="00000400000000000000" pitchFamily="2" charset="-78"/>
                        </a:rPr>
                        <a:t> and Communication </a:t>
                      </a:r>
                      <a:endParaRPr lang="en-US" sz="3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rtl="1">
                        <a:lnSpc>
                          <a:spcPct val="107000"/>
                        </a:lnSpc>
                        <a:spcAft>
                          <a:spcPts val="0"/>
                        </a:spcAft>
                      </a:pPr>
                      <a:r>
                        <a:rPr lang="en-US" sz="2000" dirty="0" smtClean="0">
                          <a:effectLst/>
                          <a:latin typeface="Times New Roman_332_0_02181148"/>
                          <a:ea typeface="Times New Roman" panose="02020603050405020304" pitchFamily="18" charset="0"/>
                          <a:cs typeface="B Nazanin" panose="00000400000000000000" pitchFamily="2" charset="-78"/>
                        </a:rPr>
                        <a:t>Real</a:t>
                      </a:r>
                      <a:r>
                        <a:rPr lang="en-US" sz="2000" baseline="0" dirty="0" smtClean="0">
                          <a:effectLst/>
                          <a:latin typeface="Times New Roman_332_0_02181148"/>
                          <a:ea typeface="Times New Roman" panose="02020603050405020304" pitchFamily="18" charset="0"/>
                          <a:cs typeface="B Nazanin" panose="00000400000000000000" pitchFamily="2" charset="-78"/>
                        </a:rPr>
                        <a:t> Estate and Business Activities</a:t>
                      </a:r>
                      <a:endParaRPr lang="en-US" sz="2000" dirty="0" smtClean="0">
                        <a:effectLst/>
                        <a:latin typeface="Times New Roman_332_0_02181148"/>
                        <a:ea typeface="Times New Roman" panose="02020603050405020304" pitchFamily="18" charset="0"/>
                        <a:cs typeface="B Nazanin" panose="00000400000000000000" pitchFamily="2" charset="-78"/>
                      </a:endParaRP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rtl="1">
                        <a:lnSpc>
                          <a:spcPct val="107000"/>
                        </a:lnSpc>
                        <a:spcAft>
                          <a:spcPts val="0"/>
                        </a:spcAft>
                      </a:pPr>
                      <a:r>
                        <a:rPr lang="en-US" sz="2000" dirty="0" smtClean="0">
                          <a:effectLst/>
                          <a:latin typeface="Times New Roman_332_0_02181148"/>
                          <a:ea typeface="Times New Roman" panose="02020603050405020304" pitchFamily="18" charset="0"/>
                          <a:cs typeface="B Nazanin" panose="00000400000000000000" pitchFamily="2" charset="-78"/>
                        </a:rPr>
                        <a:t>Others Services</a:t>
                      </a: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rtl="1">
                        <a:lnSpc>
                          <a:spcPct val="107000"/>
                        </a:lnSpc>
                        <a:spcAft>
                          <a:spcPts val="0"/>
                        </a:spcAft>
                      </a:pPr>
                      <a:r>
                        <a:rPr lang="en-US" sz="2800" dirty="0" smtClean="0">
                          <a:effectLst/>
                          <a:latin typeface="Times New Roman_332_0_02181148"/>
                          <a:ea typeface="Times New Roman" panose="02020603050405020304" pitchFamily="18" charset="0"/>
                          <a:cs typeface="B Nazanin" panose="00000400000000000000" pitchFamily="2" charset="-78"/>
                        </a:rPr>
                        <a:t>Total</a:t>
                      </a:r>
                      <a:endParaRPr lang="en-US" sz="2000" dirty="0" smtClean="0">
                        <a:effectLst/>
                        <a:latin typeface="Times New Roman_332_0_02181148"/>
                        <a:ea typeface="Times New Roman" panose="02020603050405020304" pitchFamily="18" charset="0"/>
                        <a:cs typeface="B Nazanin" panose="00000400000000000000" pitchFamily="2" charset="-78"/>
                      </a:endParaRP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426051222"/>
                  </a:ext>
                </a:extLst>
              </a:tr>
              <a:tr h="658040">
                <a:tc>
                  <a:txBody>
                    <a:bodyPr/>
                    <a:lstStyle/>
                    <a:p>
                      <a:pPr algn="ctr" rtl="1">
                        <a:lnSpc>
                          <a:spcPct val="115000"/>
                        </a:lnSpc>
                        <a:spcAft>
                          <a:spcPts val="0"/>
                        </a:spcAft>
                      </a:pPr>
                      <a:r>
                        <a:rPr lang="en-US" sz="1800" b="1" dirty="0">
                          <a:effectLst/>
                          <a:latin typeface="Times New Roman_332_0_02181148"/>
                          <a:ea typeface="Times New Roman" panose="02020603050405020304" pitchFamily="18" charset="0"/>
                          <a:cs typeface="B Nazanin" panose="00000400000000000000" pitchFamily="2" charset="-78"/>
                        </a:rPr>
                        <a:t>LEM(-1)</a:t>
                      </a:r>
                      <a:endParaRPr lang="en-US" sz="4000" b="1"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1">
                        <a:lnSpc>
                          <a:spcPct val="115000"/>
                        </a:lnSpc>
                        <a:spcAft>
                          <a:spcPts val="0"/>
                        </a:spcAft>
                      </a:pPr>
                      <a:r>
                        <a:rPr lang="en-US" sz="1800" dirty="0" smtClean="0">
                          <a:effectLst/>
                          <a:latin typeface="Times New Roman_332_0_02181148"/>
                          <a:ea typeface="Times New Roman" panose="02020603050405020304" pitchFamily="18" charset="0"/>
                          <a:cs typeface="B Nazanin" panose="00000400000000000000" pitchFamily="2" charset="-78"/>
                        </a:rPr>
                        <a:t>.67631</a:t>
                      </a:r>
                      <a:endParaRPr lang="en-US" sz="36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dirty="0">
                          <a:effectLst/>
                          <a:latin typeface="Times New Roman_332_0_02181148"/>
                          <a:ea typeface="Times New Roman" panose="02020603050405020304" pitchFamily="18" charset="0"/>
                          <a:cs typeface="B Nazanin" panose="00000400000000000000" pitchFamily="2" charset="-78"/>
                        </a:rPr>
                        <a:t>.48551</a:t>
                      </a:r>
                      <a:endParaRPr lang="en-US" sz="36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dirty="0">
                          <a:effectLst/>
                          <a:latin typeface="Times New Roman_332_0_02181148"/>
                          <a:ea typeface="Times New Roman" panose="02020603050405020304" pitchFamily="18" charset="0"/>
                          <a:cs typeface="B Nazanin" panose="00000400000000000000" pitchFamily="2" charset="-78"/>
                        </a:rPr>
                        <a:t>.86240</a:t>
                      </a:r>
                      <a:endParaRPr lang="en-US" sz="36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dirty="0">
                          <a:effectLst/>
                          <a:latin typeface="Times New Roman_332_0_02181148"/>
                          <a:ea typeface="Times New Roman" panose="02020603050405020304" pitchFamily="18" charset="0"/>
                          <a:cs typeface="B Nazanin" panose="00000400000000000000" pitchFamily="2" charset="-78"/>
                        </a:rPr>
                        <a:t>.70776</a:t>
                      </a:r>
                      <a:endParaRPr lang="en-US" sz="36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dirty="0">
                          <a:effectLst/>
                          <a:latin typeface="Times New Roman_332_0_02181148"/>
                          <a:ea typeface="Times New Roman" panose="02020603050405020304" pitchFamily="18" charset="0"/>
                          <a:cs typeface="B Nazanin" panose="00000400000000000000" pitchFamily="2" charset="-78"/>
                        </a:rPr>
                        <a:t>.49124</a:t>
                      </a:r>
                      <a:endParaRPr lang="en-US" sz="36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dirty="0">
                          <a:effectLst/>
                          <a:latin typeface="Times New Roman_332_0_02181148"/>
                          <a:ea typeface="Times New Roman" panose="02020603050405020304" pitchFamily="18" charset="0"/>
                          <a:cs typeface="B Nazanin" panose="00000400000000000000" pitchFamily="2" charset="-78"/>
                        </a:rPr>
                        <a:t>.56907</a:t>
                      </a:r>
                      <a:endParaRPr lang="en-US" sz="36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dirty="0">
                          <a:effectLst/>
                          <a:latin typeface="Times New Roman_332_0_02181148"/>
                          <a:ea typeface="Times New Roman" panose="02020603050405020304" pitchFamily="18" charset="0"/>
                          <a:cs typeface="B Nazanin" panose="00000400000000000000" pitchFamily="2" charset="-78"/>
                        </a:rPr>
                        <a:t>.70021</a:t>
                      </a:r>
                      <a:endParaRPr lang="en-US" sz="36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dirty="0">
                          <a:effectLst/>
                          <a:latin typeface="Times New Roman_332_0_02181148"/>
                          <a:ea typeface="Times New Roman" panose="02020603050405020304" pitchFamily="18" charset="0"/>
                          <a:cs typeface="B Nazanin" panose="00000400000000000000" pitchFamily="2" charset="-78"/>
                        </a:rPr>
                        <a:t>.20675</a:t>
                      </a:r>
                      <a:endParaRPr lang="en-US" sz="36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a:effectLst/>
                          <a:latin typeface="Times New Roman_332_0_02181148"/>
                          <a:ea typeface="Times New Roman" panose="02020603050405020304" pitchFamily="18" charset="0"/>
                          <a:cs typeface="B Nazanin" panose="00000400000000000000" pitchFamily="2" charset="-78"/>
                        </a:rPr>
                        <a:t>.44120</a:t>
                      </a:r>
                      <a:endParaRPr lang="en-US" sz="360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dirty="0">
                          <a:effectLst/>
                          <a:latin typeface="Times New Roman_332_0_02181148"/>
                          <a:ea typeface="Times New Roman" panose="02020603050405020304" pitchFamily="18" charset="0"/>
                          <a:cs typeface="B Nazanin" panose="00000400000000000000" pitchFamily="2" charset="-78"/>
                        </a:rPr>
                        <a:t>.52370</a:t>
                      </a:r>
                      <a:endParaRPr lang="en-US" sz="36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90767318"/>
                  </a:ext>
                </a:extLst>
              </a:tr>
              <a:tr h="604157">
                <a:tc>
                  <a:txBody>
                    <a:bodyPr/>
                    <a:lstStyle/>
                    <a:p>
                      <a:pPr algn="ctr" rtl="1">
                        <a:lnSpc>
                          <a:spcPct val="115000"/>
                        </a:lnSpc>
                        <a:spcAft>
                          <a:spcPts val="0"/>
                        </a:spcAft>
                      </a:pPr>
                      <a:r>
                        <a:rPr lang="en-US" sz="2000" b="1" dirty="0">
                          <a:effectLst/>
                          <a:latin typeface="Times New Roman_332_0_02181148"/>
                          <a:ea typeface="Times New Roman" panose="02020603050405020304" pitchFamily="18" charset="0"/>
                          <a:cs typeface="B Nazanin" panose="00000400000000000000" pitchFamily="2" charset="-78"/>
                        </a:rPr>
                        <a:t>LY</a:t>
                      </a:r>
                      <a:endParaRPr lang="en-US" sz="4000" b="1"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1">
                        <a:lnSpc>
                          <a:spcPct val="115000"/>
                        </a:lnSpc>
                        <a:spcAft>
                          <a:spcPts val="0"/>
                        </a:spcAft>
                      </a:pPr>
                      <a:r>
                        <a:rPr lang="en-US" sz="1800" kern="1200" dirty="0" smtClean="0">
                          <a:solidFill>
                            <a:schemeClr val="tx1"/>
                          </a:solidFill>
                          <a:effectLst/>
                          <a:latin typeface="Times New Roman_332_0_02181148"/>
                          <a:ea typeface="Times New Roman" panose="02020603050405020304" pitchFamily="18" charset="0"/>
                          <a:cs typeface="B Nazanin" panose="00000400000000000000" pitchFamily="2" charset="-78"/>
                        </a:rPr>
                        <a:t>0.5371</a:t>
                      </a:r>
                      <a:endParaRPr lang="fa-IR" sz="1800" kern="1200" dirty="0" smtClean="0">
                        <a:solidFill>
                          <a:schemeClr val="tx1"/>
                        </a:solidFill>
                        <a:effectLst/>
                        <a:latin typeface="Times New Roman_332_0_02181148"/>
                        <a:ea typeface="Times New Roman" panose="02020603050405020304" pitchFamily="18"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800" kern="1200" dirty="0" smtClean="0">
                          <a:solidFill>
                            <a:schemeClr val="tx1"/>
                          </a:solidFill>
                          <a:effectLst/>
                          <a:latin typeface="Times New Roman_332_0_02181148"/>
                          <a:ea typeface="Times New Roman" panose="02020603050405020304" pitchFamily="18" charset="0"/>
                          <a:cs typeface="B Nazanin" panose="00000400000000000000" pitchFamily="2" charset="-78"/>
                        </a:rPr>
                        <a:t>0.4130</a:t>
                      </a:r>
                      <a:endParaRPr lang="en-US" sz="1800" kern="1200" dirty="0">
                        <a:solidFill>
                          <a:schemeClr val="tx1"/>
                        </a:solidFill>
                        <a:effectLst/>
                        <a:latin typeface="Times New Roman_332_0_02181148"/>
                        <a:ea typeface="Times New Roman" panose="02020603050405020304" pitchFamily="18"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800" kern="1200" dirty="0" smtClean="0">
                          <a:solidFill>
                            <a:schemeClr val="tx1"/>
                          </a:solidFill>
                          <a:effectLst/>
                          <a:latin typeface="Times New Roman_332_0_02181148"/>
                          <a:ea typeface="Times New Roman" panose="02020603050405020304" pitchFamily="18" charset="0"/>
                          <a:cs typeface="B Nazanin" panose="00000400000000000000" pitchFamily="2" charset="-78"/>
                        </a:rPr>
                        <a:t>0.4332</a:t>
                      </a:r>
                      <a:endParaRPr lang="fa-IR" sz="1800" kern="1200" dirty="0" smtClean="0">
                        <a:solidFill>
                          <a:schemeClr val="tx1"/>
                        </a:solidFill>
                        <a:effectLst/>
                        <a:latin typeface="Times New Roman_332_0_02181148"/>
                        <a:ea typeface="Times New Roman" panose="02020603050405020304" pitchFamily="18"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800" kern="1200" dirty="0" smtClean="0">
                          <a:solidFill>
                            <a:schemeClr val="tx1"/>
                          </a:solidFill>
                          <a:effectLst/>
                          <a:latin typeface="Times New Roman_332_0_02181148"/>
                          <a:ea typeface="Times New Roman" panose="02020603050405020304" pitchFamily="18" charset="0"/>
                          <a:cs typeface="B Nazanin" panose="00000400000000000000" pitchFamily="2" charset="-78"/>
                        </a:rPr>
                        <a:t>0.4063</a:t>
                      </a:r>
                      <a:endParaRPr lang="fa-IR" sz="1800" kern="1200" dirty="0" smtClean="0">
                        <a:solidFill>
                          <a:schemeClr val="tx1"/>
                        </a:solidFill>
                        <a:effectLst/>
                        <a:latin typeface="Times New Roman_332_0_02181148"/>
                        <a:ea typeface="Times New Roman" panose="02020603050405020304" pitchFamily="18"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800" kern="1200" dirty="0" smtClean="0">
                          <a:solidFill>
                            <a:schemeClr val="tx1"/>
                          </a:solidFill>
                          <a:effectLst/>
                          <a:latin typeface="Times New Roman_332_0_02181148"/>
                          <a:ea typeface="Times New Roman" panose="02020603050405020304" pitchFamily="18" charset="0"/>
                          <a:cs typeface="B Nazanin" panose="00000400000000000000" pitchFamily="2" charset="-78"/>
                        </a:rPr>
                        <a:t>0.6994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800" kern="1200" dirty="0" smtClean="0">
                          <a:solidFill>
                            <a:schemeClr val="tx1"/>
                          </a:solidFill>
                          <a:effectLst/>
                          <a:latin typeface="Times New Roman_332_0_02181148"/>
                          <a:ea typeface="Times New Roman" panose="02020603050405020304" pitchFamily="18" charset="0"/>
                          <a:cs typeface="B Nazanin" panose="00000400000000000000" pitchFamily="2" charset="-78"/>
                        </a:rPr>
                        <a:t>0.4509</a:t>
                      </a:r>
                      <a:endParaRPr lang="en-US" sz="1800" kern="1200" dirty="0">
                        <a:solidFill>
                          <a:schemeClr val="tx1"/>
                        </a:solidFill>
                        <a:effectLst/>
                        <a:latin typeface="Times New Roman_332_0_02181148"/>
                        <a:ea typeface="Times New Roman" panose="02020603050405020304" pitchFamily="18"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800" kern="1200" dirty="0" smtClean="0">
                          <a:solidFill>
                            <a:schemeClr val="tx1"/>
                          </a:solidFill>
                          <a:effectLst/>
                          <a:latin typeface="Times New Roman_332_0_02181148"/>
                          <a:ea typeface="Times New Roman" panose="02020603050405020304" pitchFamily="18" charset="0"/>
                          <a:cs typeface="B Nazanin" panose="00000400000000000000" pitchFamily="2" charset="-78"/>
                        </a:rPr>
                        <a:t>0.5324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800" kern="1200" dirty="0" smtClean="0">
                          <a:solidFill>
                            <a:schemeClr val="tx1"/>
                          </a:solidFill>
                          <a:effectLst/>
                          <a:latin typeface="Times New Roman_332_0_02181148"/>
                          <a:ea typeface="Times New Roman" panose="02020603050405020304" pitchFamily="18" charset="0"/>
                          <a:cs typeface="B Nazanin" panose="00000400000000000000" pitchFamily="2" charset="-78"/>
                        </a:rPr>
                        <a:t>0.5842</a:t>
                      </a:r>
                      <a:endParaRPr lang="en-US" sz="1800" kern="1200" dirty="0">
                        <a:solidFill>
                          <a:schemeClr val="tx1"/>
                        </a:solidFill>
                        <a:effectLst/>
                        <a:latin typeface="Times New Roman_332_0_02181148"/>
                        <a:ea typeface="Times New Roman" panose="02020603050405020304" pitchFamily="18"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800" kern="1200" dirty="0" smtClean="0">
                          <a:solidFill>
                            <a:schemeClr val="tx1"/>
                          </a:solidFill>
                          <a:effectLst/>
                          <a:latin typeface="Times New Roman_332_0_02181148"/>
                          <a:ea typeface="Times New Roman" panose="02020603050405020304" pitchFamily="18" charset="0"/>
                          <a:cs typeface="B Nazanin" panose="00000400000000000000" pitchFamily="2" charset="-78"/>
                        </a:rPr>
                        <a:t>0.6996</a:t>
                      </a:r>
                      <a:endParaRPr lang="en-US" sz="1800" kern="1200" dirty="0">
                        <a:solidFill>
                          <a:schemeClr val="tx1"/>
                        </a:solidFill>
                        <a:effectLst/>
                        <a:latin typeface="Times New Roman_332_0_02181148"/>
                        <a:ea typeface="Times New Roman" panose="02020603050405020304" pitchFamily="18"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800" kern="1200" dirty="0">
                          <a:solidFill>
                            <a:schemeClr val="tx1"/>
                          </a:solidFill>
                          <a:effectLst/>
                          <a:latin typeface="Times New Roman_332_0_02181148"/>
                          <a:ea typeface="Times New Roman" panose="02020603050405020304" pitchFamily="18" charset="0"/>
                          <a:cs typeface="B Nazanin" panose="00000400000000000000" pitchFamily="2" charset="-78"/>
                        </a:rPr>
                        <a:t>.47934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61384174"/>
                  </a:ext>
                </a:extLst>
              </a:tr>
              <a:tr h="653143">
                <a:tc>
                  <a:txBody>
                    <a:bodyPr/>
                    <a:lstStyle/>
                    <a:p>
                      <a:pPr algn="ctr" rtl="1">
                        <a:lnSpc>
                          <a:spcPct val="115000"/>
                        </a:lnSpc>
                        <a:spcAft>
                          <a:spcPts val="0"/>
                        </a:spcAft>
                      </a:pPr>
                      <a:r>
                        <a:rPr lang="en-US" sz="2000" b="1" dirty="0">
                          <a:effectLst/>
                          <a:latin typeface="Times New Roman_332_0_02181148"/>
                          <a:ea typeface="Times New Roman" panose="02020603050405020304" pitchFamily="18" charset="0"/>
                          <a:cs typeface="B Nazanin" panose="00000400000000000000" pitchFamily="2" charset="-78"/>
                        </a:rPr>
                        <a:t>L(K/L)</a:t>
                      </a:r>
                      <a:endParaRPr lang="en-US" sz="4000" b="1"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a:lnSpc>
                          <a:spcPct val="115000"/>
                        </a:lnSpc>
                        <a:spcAft>
                          <a:spcPts val="0"/>
                        </a:spcAft>
                      </a:pPr>
                      <a:r>
                        <a:rPr lang="en-US" sz="1800" dirty="0">
                          <a:effectLst/>
                          <a:latin typeface="Times New Roman_332_0_02181148"/>
                          <a:ea typeface="Times New Roman" panose="02020603050405020304" pitchFamily="18" charset="0"/>
                          <a:cs typeface="B Nazanin" panose="00000400000000000000" pitchFamily="2" charset="-78"/>
                        </a:rPr>
                        <a:t>-.31898</a:t>
                      </a:r>
                      <a:endParaRPr lang="en-US" sz="36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a:effectLst/>
                          <a:latin typeface="Times New Roman_332_0_02181148"/>
                          <a:ea typeface="Times New Roman" panose="02020603050405020304" pitchFamily="18" charset="0"/>
                          <a:cs typeface="B Nazanin" panose="00000400000000000000" pitchFamily="2" charset="-78"/>
                        </a:rPr>
                        <a:t>-.47922</a:t>
                      </a:r>
                      <a:endParaRPr lang="en-US" sz="360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a:effectLst/>
                          <a:latin typeface="Times New Roman_332_0_02181148"/>
                          <a:ea typeface="Times New Roman" panose="02020603050405020304" pitchFamily="18" charset="0"/>
                          <a:cs typeface="B Nazanin" panose="00000400000000000000" pitchFamily="2" charset="-78"/>
                        </a:rPr>
                        <a:t>-.19945</a:t>
                      </a:r>
                      <a:endParaRPr lang="en-US" sz="360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a:effectLst/>
                          <a:latin typeface="Times New Roman_332_0_02181148"/>
                          <a:ea typeface="Times New Roman" panose="02020603050405020304" pitchFamily="18" charset="0"/>
                          <a:cs typeface="B Nazanin" panose="00000400000000000000" pitchFamily="2" charset="-78"/>
                        </a:rPr>
                        <a:t>-.36544</a:t>
                      </a:r>
                      <a:endParaRPr lang="en-US" sz="360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dirty="0">
                          <a:effectLst/>
                          <a:latin typeface="Times New Roman_332_0_02181148"/>
                          <a:ea typeface="Times New Roman" panose="02020603050405020304" pitchFamily="18" charset="0"/>
                          <a:cs typeface="B Nazanin" panose="00000400000000000000" pitchFamily="2" charset="-78"/>
                        </a:rPr>
                        <a:t>-.76664</a:t>
                      </a:r>
                      <a:endParaRPr lang="en-US" sz="36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a:effectLst/>
                          <a:latin typeface="Times New Roman_332_0_02181148"/>
                          <a:ea typeface="Times New Roman" panose="02020603050405020304" pitchFamily="18" charset="0"/>
                          <a:cs typeface="B Nazanin" panose="00000400000000000000" pitchFamily="2" charset="-78"/>
                        </a:rPr>
                        <a:t>-.34832</a:t>
                      </a:r>
                      <a:endParaRPr lang="en-US" sz="360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dirty="0">
                          <a:effectLst/>
                          <a:latin typeface="Times New Roman_332_0_02181148"/>
                          <a:ea typeface="Times New Roman" panose="02020603050405020304" pitchFamily="18" charset="0"/>
                          <a:cs typeface="B Nazanin" panose="00000400000000000000" pitchFamily="2" charset="-78"/>
                        </a:rPr>
                        <a:t>-.36165</a:t>
                      </a:r>
                      <a:endParaRPr lang="en-US" sz="36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dirty="0">
                          <a:effectLst/>
                          <a:latin typeface="Times New Roman_332_0_02181148"/>
                          <a:ea typeface="Times New Roman" panose="02020603050405020304" pitchFamily="18" charset="0"/>
                          <a:cs typeface="B Nazanin" panose="00000400000000000000" pitchFamily="2" charset="-78"/>
                        </a:rPr>
                        <a:t>-.82392</a:t>
                      </a:r>
                      <a:endParaRPr lang="en-US" sz="36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dirty="0">
                          <a:effectLst/>
                          <a:latin typeface="Times New Roman_332_0_02181148"/>
                          <a:ea typeface="Times New Roman" panose="02020603050405020304" pitchFamily="18" charset="0"/>
                          <a:cs typeface="B Nazanin" panose="00000400000000000000" pitchFamily="2" charset="-78"/>
                        </a:rPr>
                        <a:t>-.54336</a:t>
                      </a:r>
                      <a:endParaRPr lang="en-US" sz="36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dirty="0">
                          <a:effectLst/>
                          <a:latin typeface="Times New Roman_332_0_02181148"/>
                          <a:ea typeface="Times New Roman" panose="02020603050405020304" pitchFamily="18" charset="0"/>
                          <a:cs typeface="B Nazanin" panose="00000400000000000000" pitchFamily="2" charset="-78"/>
                        </a:rPr>
                        <a:t>-.52520</a:t>
                      </a:r>
                      <a:endParaRPr lang="en-US" sz="36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88000394"/>
                  </a:ext>
                </a:extLst>
              </a:tr>
              <a:tr h="819414">
                <a:tc>
                  <a:txBody>
                    <a:bodyPr/>
                    <a:lstStyle/>
                    <a:p>
                      <a:pPr algn="ctr" rtl="1">
                        <a:lnSpc>
                          <a:spcPct val="115000"/>
                        </a:lnSpc>
                        <a:spcAft>
                          <a:spcPts val="0"/>
                        </a:spcAft>
                      </a:pPr>
                      <a:r>
                        <a:rPr lang="en-US" sz="2000" b="1" dirty="0">
                          <a:effectLst/>
                          <a:latin typeface="Times New Roman_332_0_02181148"/>
                          <a:ea typeface="Times New Roman" panose="02020603050405020304" pitchFamily="18" charset="0"/>
                          <a:cs typeface="B Nazanin" panose="00000400000000000000" pitchFamily="2" charset="-78"/>
                        </a:rPr>
                        <a:t>LCI</a:t>
                      </a:r>
                      <a:endParaRPr lang="en-US" sz="4000" b="1"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1">
                        <a:lnSpc>
                          <a:spcPct val="115000"/>
                        </a:lnSpc>
                        <a:spcAft>
                          <a:spcPts val="0"/>
                        </a:spcAft>
                      </a:pPr>
                      <a:r>
                        <a:rPr lang="en-US" sz="1800" dirty="0">
                          <a:effectLst/>
                          <a:latin typeface="Times New Roman_332_0_02181148"/>
                          <a:ea typeface="Times New Roman" panose="02020603050405020304" pitchFamily="18" charset="0"/>
                          <a:cs typeface="B Nazanin" panose="00000400000000000000" pitchFamily="2" charset="-78"/>
                        </a:rPr>
                        <a:t>.31737</a:t>
                      </a:r>
                      <a:endParaRPr lang="en-US" sz="36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800" dirty="0">
                          <a:effectLst/>
                          <a:latin typeface="Times New Roman_332_0_02181148"/>
                          <a:ea typeface="Times New Roman" panose="02020603050405020304" pitchFamily="18" charset="0"/>
                          <a:cs typeface="B Nazanin" panose="00000400000000000000" pitchFamily="2" charset="-78"/>
                        </a:rPr>
                        <a:t>.46225</a:t>
                      </a:r>
                      <a:endParaRPr lang="en-US" sz="36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800" dirty="0">
                          <a:effectLst/>
                          <a:latin typeface="Times New Roman_332_0_02181148"/>
                          <a:ea typeface="Times New Roman" panose="02020603050405020304" pitchFamily="18" charset="0"/>
                          <a:cs typeface="B Nazanin" panose="00000400000000000000" pitchFamily="2" charset="-78"/>
                        </a:rPr>
                        <a:t>.093839</a:t>
                      </a:r>
                      <a:endParaRPr lang="en-US" sz="36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800" dirty="0">
                          <a:effectLst/>
                          <a:latin typeface="Times New Roman_332_0_02181148"/>
                          <a:ea typeface="Times New Roman" panose="02020603050405020304" pitchFamily="18" charset="0"/>
                          <a:cs typeface="B Nazanin" panose="00000400000000000000" pitchFamily="2" charset="-78"/>
                        </a:rPr>
                        <a:t>.23368</a:t>
                      </a:r>
                      <a:endParaRPr lang="en-US" sz="36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dirty="0">
                          <a:effectLst/>
                          <a:latin typeface="Times New Roman_332_0_02181148"/>
                          <a:ea typeface="Times New Roman" panose="02020603050405020304" pitchFamily="18" charset="0"/>
                          <a:cs typeface="B Nazanin" panose="00000400000000000000" pitchFamily="2" charset="-78"/>
                        </a:rPr>
                        <a:t>.60420</a:t>
                      </a:r>
                      <a:endParaRPr lang="en-US" sz="36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dirty="0">
                          <a:effectLst/>
                          <a:latin typeface="Times New Roman_332_0_02181148"/>
                          <a:ea typeface="Times New Roman" panose="02020603050405020304" pitchFamily="18" charset="0"/>
                          <a:cs typeface="B Nazanin" panose="00000400000000000000" pitchFamily="2" charset="-78"/>
                        </a:rPr>
                        <a:t>.30388</a:t>
                      </a:r>
                      <a:endParaRPr lang="en-US" sz="36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dirty="0">
                          <a:effectLst/>
                          <a:latin typeface="Times New Roman_332_0_02181148"/>
                          <a:ea typeface="Times New Roman" panose="02020603050405020304" pitchFamily="18" charset="0"/>
                          <a:cs typeface="B Nazanin" panose="00000400000000000000" pitchFamily="2" charset="-78"/>
                        </a:rPr>
                        <a:t>.28036</a:t>
                      </a:r>
                      <a:endParaRPr lang="en-US" sz="36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dirty="0">
                          <a:effectLst/>
                          <a:latin typeface="Times New Roman_332_0_02181148"/>
                          <a:ea typeface="Times New Roman" panose="02020603050405020304" pitchFamily="18" charset="0"/>
                          <a:cs typeface="B Nazanin" panose="00000400000000000000" pitchFamily="2" charset="-78"/>
                        </a:rPr>
                        <a:t>.88158</a:t>
                      </a:r>
                      <a:endParaRPr lang="en-US" sz="36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dirty="0">
                          <a:effectLst/>
                          <a:latin typeface="Times New Roman_332_0_02181148"/>
                          <a:ea typeface="Times New Roman" panose="02020603050405020304" pitchFamily="18" charset="0"/>
                          <a:cs typeface="B Nazanin" panose="00000400000000000000" pitchFamily="2" charset="-78"/>
                        </a:rPr>
                        <a:t>.47530</a:t>
                      </a:r>
                      <a:endParaRPr lang="en-US" sz="36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dirty="0">
                          <a:effectLst/>
                          <a:latin typeface="Times New Roman_332_0_02181148"/>
                          <a:ea typeface="Times New Roman" panose="02020603050405020304" pitchFamily="18" charset="0"/>
                          <a:cs typeface="B Nazanin" panose="00000400000000000000" pitchFamily="2" charset="-78"/>
                        </a:rPr>
                        <a:t>.42089</a:t>
                      </a:r>
                      <a:endParaRPr lang="en-US" sz="36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87659616"/>
                  </a:ext>
                </a:extLst>
              </a:tr>
            </a:tbl>
          </a:graphicData>
        </a:graphic>
      </p:graphicFrame>
    </p:spTree>
    <p:extLst>
      <p:ext uri="{BB962C8B-B14F-4D97-AF65-F5344CB8AC3E}">
        <p14:creationId xmlns:p14="http://schemas.microsoft.com/office/powerpoint/2010/main" val="5760484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57219" y="1484556"/>
            <a:ext cx="11096344" cy="4658060"/>
          </a:xfrm>
        </p:spPr>
        <p:style>
          <a:lnRef idx="2">
            <a:schemeClr val="accent1"/>
          </a:lnRef>
          <a:fillRef idx="1">
            <a:schemeClr val="lt1"/>
          </a:fillRef>
          <a:effectRef idx="0">
            <a:schemeClr val="accent1"/>
          </a:effectRef>
          <a:fontRef idx="minor">
            <a:schemeClr val="dk1"/>
          </a:fontRef>
        </p:style>
        <p:txBody>
          <a:bodyPr>
            <a:noAutofit/>
          </a:bodyPr>
          <a:lstStyle/>
          <a:p>
            <a:pPr marL="457200" indent="-457200">
              <a:buFont typeface="Wingdings" panose="05000000000000000000" pitchFamily="2" charset="2"/>
              <a:buChar char="v"/>
            </a:pPr>
            <a:r>
              <a:rPr lang="en-US" sz="3000" b="1" dirty="0" smtClean="0">
                <a:solidFill>
                  <a:srgbClr val="0070C0"/>
                </a:solidFill>
              </a:rPr>
              <a:t>Employment with Lag:</a:t>
            </a:r>
          </a:p>
          <a:p>
            <a:pPr marL="457200" indent="-457200" algn="just">
              <a:buFont typeface="Wingdings" panose="05000000000000000000" pitchFamily="2" charset="2"/>
              <a:buChar char="q"/>
            </a:pPr>
            <a:r>
              <a:rPr lang="en-US" sz="3000" dirty="0"/>
              <a:t>The difference in </a:t>
            </a:r>
            <a:r>
              <a:rPr lang="en-US" sz="3000" dirty="0" smtClean="0"/>
              <a:t>coefficient of </a:t>
            </a:r>
            <a:r>
              <a:rPr lang="en-US" sz="3000" dirty="0" smtClean="0">
                <a:latin typeface="Times New Roman_332_0_02181148"/>
                <a:ea typeface="Times New Roman" panose="02020603050405020304" pitchFamily="18" charset="0"/>
                <a:cs typeface="B Nazanin" panose="00000400000000000000" pitchFamily="2" charset="-78"/>
              </a:rPr>
              <a:t>LEM</a:t>
            </a:r>
            <a:r>
              <a:rPr lang="en-US" sz="3000" dirty="0">
                <a:latin typeface="Times New Roman_332_0_02181148"/>
                <a:ea typeface="Times New Roman" panose="02020603050405020304" pitchFamily="18" charset="0"/>
                <a:cs typeface="B Nazanin" panose="00000400000000000000" pitchFamily="2" charset="-78"/>
              </a:rPr>
              <a:t>(-1</a:t>
            </a:r>
            <a:r>
              <a:rPr lang="en-US" sz="3000" dirty="0" smtClean="0">
                <a:latin typeface="Times New Roman_332_0_02181148"/>
                <a:ea typeface="Times New Roman" panose="02020603050405020304" pitchFamily="18" charset="0"/>
                <a:cs typeface="B Nazanin" panose="00000400000000000000" pitchFamily="2" charset="-78"/>
              </a:rPr>
              <a:t>) {c(1)-1}</a:t>
            </a:r>
            <a:r>
              <a:rPr lang="en-US" sz="3000" dirty="0" smtClean="0"/>
              <a:t>, </a:t>
            </a:r>
            <a:r>
              <a:rPr lang="en-US" sz="3000" dirty="0"/>
              <a:t>indicates the degree of flexibility of the labor </a:t>
            </a:r>
            <a:r>
              <a:rPr lang="en-US" sz="3000" dirty="0" smtClean="0"/>
              <a:t>market.</a:t>
            </a:r>
          </a:p>
          <a:p>
            <a:pPr marL="457200" indent="-457200" algn="just">
              <a:buFont typeface="Wingdings" panose="05000000000000000000" pitchFamily="2" charset="2"/>
              <a:buChar char="q"/>
            </a:pPr>
            <a:r>
              <a:rPr lang="en-US" sz="3000" dirty="0"/>
              <a:t>In the two </a:t>
            </a:r>
            <a:r>
              <a:rPr lang="en-US" sz="3000" dirty="0" smtClean="0"/>
              <a:t>models(Macro level) estimated </a:t>
            </a:r>
            <a:r>
              <a:rPr lang="en-US" sz="3000" dirty="0"/>
              <a:t>model with the consideration of the oil added value is less flexible than the previous period's employment, and is </a:t>
            </a:r>
            <a:r>
              <a:rPr lang="en-US" sz="3000" dirty="0" smtClean="0"/>
              <a:t>therefore slightly </a:t>
            </a:r>
            <a:r>
              <a:rPr lang="en-US" sz="3000" dirty="0"/>
              <a:t>labor market</a:t>
            </a:r>
            <a:r>
              <a:rPr lang="en-US" sz="3000" dirty="0" smtClean="0"/>
              <a:t>.</a:t>
            </a:r>
          </a:p>
          <a:p>
            <a:pPr marL="457200" indent="-457200" algn="just">
              <a:buFont typeface="Wingdings" panose="05000000000000000000" pitchFamily="2" charset="2"/>
              <a:buChar char="q"/>
            </a:pPr>
            <a:r>
              <a:rPr lang="en-US" sz="3000" dirty="0"/>
              <a:t>Adjusted </a:t>
            </a:r>
            <a:r>
              <a:rPr lang="en-US" sz="3000" dirty="0" smtClean="0"/>
              <a:t>speed is </a:t>
            </a:r>
            <a:r>
              <a:rPr lang="en-US" sz="3000" dirty="0"/>
              <a:t>2 periods in the services </a:t>
            </a:r>
            <a:r>
              <a:rPr lang="en-US" sz="3000" dirty="0" smtClean="0"/>
              <a:t>sector and </a:t>
            </a:r>
            <a:r>
              <a:rPr lang="en-US" sz="3000" dirty="0"/>
              <a:t>in the agriculture and industry </a:t>
            </a:r>
            <a:r>
              <a:rPr lang="en-US" sz="3000" dirty="0" smtClean="0"/>
              <a:t>sectors are </a:t>
            </a:r>
            <a:r>
              <a:rPr lang="en-US" sz="3000" dirty="0"/>
              <a:t>3.3 periods</a:t>
            </a:r>
            <a:r>
              <a:rPr lang="en-US" sz="3000" dirty="0" smtClean="0"/>
              <a:t>.(gap </a:t>
            </a:r>
            <a:r>
              <a:rPr lang="en-US" sz="3000" dirty="0"/>
              <a:t>between real and desirable employment</a:t>
            </a:r>
            <a:r>
              <a:rPr lang="en-US" sz="3000" dirty="0" smtClean="0"/>
              <a:t>).</a:t>
            </a:r>
            <a:endParaRPr lang="en-US" sz="3000" dirty="0"/>
          </a:p>
        </p:txBody>
      </p:sp>
      <p:sp>
        <p:nvSpPr>
          <p:cNvPr id="3" name="Slide Number Placeholder 2"/>
          <p:cNvSpPr>
            <a:spLocks noGrp="1"/>
          </p:cNvSpPr>
          <p:nvPr>
            <p:ph type="sldNum" sz="quarter" idx="20"/>
          </p:nvPr>
        </p:nvSpPr>
        <p:spPr/>
        <p:txBody>
          <a:bodyPr/>
          <a:lstStyle/>
          <a:p>
            <a:fld id="{6004038C-790E-4E1F-AFA3-7A2D322ABF52}" type="slidenum">
              <a:rPr lang="fa-IR" smtClean="0"/>
              <a:pPr/>
              <a:t>21</a:t>
            </a:fld>
            <a:endParaRPr lang="fa-IR" dirty="0"/>
          </a:p>
        </p:txBody>
      </p:sp>
      <p:sp>
        <p:nvSpPr>
          <p:cNvPr id="4" name="Title 1"/>
          <p:cNvSpPr>
            <a:spLocks noGrp="1"/>
          </p:cNvSpPr>
          <p:nvPr/>
        </p:nvSpPr>
        <p:spPr>
          <a:xfrm>
            <a:off x="817581" y="150947"/>
            <a:ext cx="8283089" cy="10247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accent4">
                    <a:lumMod val="60000"/>
                    <a:lumOff val="40000"/>
                  </a:schemeClr>
                </a:solidFill>
                <a:ea typeface="A Hayat" panose="020B0800040000020004" pitchFamily="34" charset="-78"/>
                <a:cs typeface="+mn-cs"/>
              </a:rPr>
              <a:t>Estimation results ;(1)</a:t>
            </a:r>
          </a:p>
        </p:txBody>
      </p:sp>
    </p:spTree>
    <p:extLst>
      <p:ext uri="{BB962C8B-B14F-4D97-AF65-F5344CB8AC3E}">
        <p14:creationId xmlns:p14="http://schemas.microsoft.com/office/powerpoint/2010/main" val="27793604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00063" y="1484556"/>
            <a:ext cx="11187112" cy="4658060"/>
          </a:xfrm>
          <a:ln>
            <a:solidFill>
              <a:schemeClr val="accent1"/>
            </a:solidFill>
          </a:ln>
        </p:spPr>
        <p:txBody>
          <a:bodyPr>
            <a:normAutofit lnSpcReduction="10000"/>
          </a:bodyPr>
          <a:lstStyle/>
          <a:p>
            <a:pPr marL="457200" indent="-457200" algn="just">
              <a:lnSpc>
                <a:spcPct val="100000"/>
              </a:lnSpc>
              <a:buFont typeface="Wingdings" panose="05000000000000000000" pitchFamily="2" charset="2"/>
              <a:buChar char="v"/>
            </a:pPr>
            <a:r>
              <a:rPr lang="en-US" b="1" dirty="0">
                <a:solidFill>
                  <a:srgbClr val="0070C0"/>
                </a:solidFill>
              </a:rPr>
              <a:t>Production Growth</a:t>
            </a:r>
            <a:r>
              <a:rPr lang="en-US" b="1" dirty="0" smtClean="0">
                <a:solidFill>
                  <a:srgbClr val="0070C0"/>
                </a:solidFill>
              </a:rPr>
              <a:t>:</a:t>
            </a:r>
          </a:p>
          <a:p>
            <a:pPr marL="457200" indent="-457200" algn="just">
              <a:lnSpc>
                <a:spcPct val="100000"/>
              </a:lnSpc>
              <a:buFont typeface="Wingdings" panose="05000000000000000000" pitchFamily="2" charset="2"/>
              <a:buChar char="q"/>
            </a:pPr>
            <a:r>
              <a:rPr lang="en-US" sz="3200" dirty="0"/>
              <a:t>At the macroeconomic level, employment elasticity is about </a:t>
            </a:r>
            <a:r>
              <a:rPr lang="en-US" sz="3200" dirty="0" smtClean="0"/>
              <a:t>0/48.</a:t>
            </a:r>
          </a:p>
          <a:p>
            <a:pPr marL="457200" indent="-457200" algn="just">
              <a:lnSpc>
                <a:spcPct val="100000"/>
              </a:lnSpc>
              <a:buFont typeface="Wingdings" panose="05000000000000000000" pitchFamily="2" charset="2"/>
              <a:buChar char="q"/>
            </a:pPr>
            <a:r>
              <a:rPr lang="en-US" sz="3200" dirty="0"/>
              <a:t>The results of employment elasticity</a:t>
            </a:r>
            <a:r>
              <a:rPr lang="en-US" sz="3200" dirty="0" smtClean="0"/>
              <a:t> </a:t>
            </a:r>
            <a:r>
              <a:rPr lang="en-US" sz="3200" dirty="0"/>
              <a:t>in terms of production in agriculture</a:t>
            </a:r>
            <a:r>
              <a:rPr lang="en-US" sz="3200" dirty="0" smtClean="0"/>
              <a:t>,</a:t>
            </a:r>
            <a:r>
              <a:rPr lang="en-US" sz="3200" dirty="0">
                <a:latin typeface="Times New Roman_332_0_02181148"/>
                <a:ea typeface="Times New Roman" panose="02020603050405020304" pitchFamily="18" charset="0"/>
                <a:cs typeface="B Nazanin" panose="00000400000000000000" pitchFamily="2" charset="-78"/>
              </a:rPr>
              <a:t> </a:t>
            </a:r>
            <a:r>
              <a:rPr lang="en-US" sz="3200" dirty="0" smtClean="0"/>
              <a:t>Manufacturing and service sectors is </a:t>
            </a:r>
            <a:r>
              <a:rPr lang="en-US" sz="3200" dirty="0"/>
              <a:t>0.5, 0.4 and </a:t>
            </a:r>
            <a:r>
              <a:rPr lang="en-US" sz="3200" dirty="0" smtClean="0"/>
              <a:t>0.65(at least), respectively.</a:t>
            </a:r>
          </a:p>
          <a:p>
            <a:pPr marL="457200" indent="-457200" algn="just">
              <a:lnSpc>
                <a:spcPct val="100000"/>
              </a:lnSpc>
              <a:buFont typeface="Wingdings" panose="05000000000000000000" pitchFamily="2" charset="2"/>
              <a:buChar char="q"/>
            </a:pPr>
            <a:r>
              <a:rPr lang="en-US" sz="3200" dirty="0"/>
              <a:t>Employment elasticity</a:t>
            </a:r>
            <a:r>
              <a:rPr lang="en-US" sz="3200" dirty="0" smtClean="0"/>
              <a:t> </a:t>
            </a:r>
            <a:r>
              <a:rPr lang="en-US" sz="3200" dirty="0"/>
              <a:t>in agricultural sector is 0.5, industry sector 0.4 and service sector is 0.7. Therefore, the sensitivity of employment in the service sector</a:t>
            </a:r>
            <a:r>
              <a:rPr lang="en-US" sz="3200" dirty="0" smtClean="0"/>
              <a:t>.</a:t>
            </a:r>
          </a:p>
        </p:txBody>
      </p:sp>
      <p:sp>
        <p:nvSpPr>
          <p:cNvPr id="3" name="Slide Number Placeholder 2"/>
          <p:cNvSpPr>
            <a:spLocks noGrp="1"/>
          </p:cNvSpPr>
          <p:nvPr>
            <p:ph type="sldNum" sz="quarter" idx="20"/>
          </p:nvPr>
        </p:nvSpPr>
        <p:spPr/>
        <p:txBody>
          <a:bodyPr/>
          <a:lstStyle/>
          <a:p>
            <a:fld id="{6004038C-790E-4E1F-AFA3-7A2D322ABF52}" type="slidenum">
              <a:rPr lang="fa-IR" smtClean="0"/>
              <a:pPr/>
              <a:t>22</a:t>
            </a:fld>
            <a:endParaRPr lang="fa-IR" dirty="0"/>
          </a:p>
        </p:txBody>
      </p:sp>
      <p:sp>
        <p:nvSpPr>
          <p:cNvPr id="4" name="Title 1"/>
          <p:cNvSpPr>
            <a:spLocks noGrp="1"/>
          </p:cNvSpPr>
          <p:nvPr/>
        </p:nvSpPr>
        <p:spPr>
          <a:xfrm>
            <a:off x="817581" y="150947"/>
            <a:ext cx="8283089" cy="10247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accent4">
                    <a:lumMod val="60000"/>
                    <a:lumOff val="40000"/>
                  </a:schemeClr>
                </a:solidFill>
                <a:ea typeface="A Hayat" panose="020B0800040000020004" pitchFamily="34" charset="-78"/>
                <a:cs typeface="+mn-cs"/>
              </a:rPr>
              <a:t>Estimation results;(2)</a:t>
            </a:r>
          </a:p>
        </p:txBody>
      </p:sp>
    </p:spTree>
    <p:extLst>
      <p:ext uri="{BB962C8B-B14F-4D97-AF65-F5344CB8AC3E}">
        <p14:creationId xmlns:p14="http://schemas.microsoft.com/office/powerpoint/2010/main" val="34836492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85801" y="1484556"/>
            <a:ext cx="10824882" cy="4658060"/>
          </a:xfrm>
          <a:ln>
            <a:solidFill>
              <a:schemeClr val="accent1"/>
            </a:solidFill>
          </a:ln>
        </p:spPr>
        <p:txBody>
          <a:bodyPr>
            <a:normAutofit/>
          </a:bodyPr>
          <a:lstStyle/>
          <a:p>
            <a:pPr marL="457200" indent="-457200" algn="just">
              <a:lnSpc>
                <a:spcPct val="120000"/>
              </a:lnSpc>
              <a:buFont typeface="Wingdings" panose="05000000000000000000" pitchFamily="2" charset="2"/>
              <a:buChar char="v"/>
            </a:pPr>
            <a:r>
              <a:rPr lang="en-US" sz="3200" b="1" dirty="0" smtClean="0">
                <a:solidFill>
                  <a:srgbClr val="0070C0"/>
                </a:solidFill>
              </a:rPr>
              <a:t>Capital Per Capita:</a:t>
            </a:r>
          </a:p>
          <a:p>
            <a:pPr marL="457200" indent="-457200" algn="just">
              <a:lnSpc>
                <a:spcPct val="120000"/>
              </a:lnSpc>
              <a:buFont typeface="Wingdings" panose="05000000000000000000" pitchFamily="2" charset="2"/>
              <a:buChar char="q"/>
            </a:pPr>
            <a:r>
              <a:rPr lang="en-US" sz="3200" dirty="0"/>
              <a:t>In general, the negative effect of the relative price of factors is greater than the time when the share of oil in the economy is low. By increasing labor costs, firms prefer to hire less and replace capital as a substitute for labor.</a:t>
            </a:r>
            <a:endParaRPr lang="en-US" sz="3200" dirty="0" smtClean="0"/>
          </a:p>
          <a:p>
            <a:pPr marL="457200" indent="-457200" algn="just">
              <a:lnSpc>
                <a:spcPct val="120000"/>
              </a:lnSpc>
              <a:buFont typeface="Wingdings" panose="05000000000000000000" pitchFamily="2" charset="2"/>
              <a:buChar char="q"/>
            </a:pPr>
            <a:r>
              <a:rPr lang="en-US" sz="3200" dirty="0"/>
              <a:t>This flexibility in the service sector is more than other sectors of the economy, including industry and </a:t>
            </a:r>
            <a:r>
              <a:rPr lang="en-US" sz="3200" dirty="0" smtClean="0"/>
              <a:t>agriculture</a:t>
            </a:r>
            <a:r>
              <a:rPr lang="fa-IR" sz="3200" dirty="0" smtClean="0"/>
              <a:t>.</a:t>
            </a:r>
            <a:endParaRPr lang="en-US" sz="3200" dirty="0" smtClean="0"/>
          </a:p>
          <a:p>
            <a:pPr marL="457200" indent="-457200" algn="just">
              <a:lnSpc>
                <a:spcPct val="120000"/>
              </a:lnSpc>
              <a:buFont typeface="Wingdings" panose="05000000000000000000" pitchFamily="2" charset="2"/>
              <a:buChar char="q"/>
            </a:pPr>
            <a:endParaRPr lang="en-US" sz="3200" dirty="0" smtClean="0"/>
          </a:p>
          <a:p>
            <a:pPr algn="just">
              <a:lnSpc>
                <a:spcPct val="120000"/>
              </a:lnSpc>
            </a:pPr>
            <a:endParaRPr lang="en-US" sz="3200" dirty="0"/>
          </a:p>
        </p:txBody>
      </p:sp>
      <p:sp>
        <p:nvSpPr>
          <p:cNvPr id="3" name="Slide Number Placeholder 2"/>
          <p:cNvSpPr>
            <a:spLocks noGrp="1"/>
          </p:cNvSpPr>
          <p:nvPr>
            <p:ph type="sldNum" sz="quarter" idx="20"/>
          </p:nvPr>
        </p:nvSpPr>
        <p:spPr/>
        <p:txBody>
          <a:bodyPr/>
          <a:lstStyle/>
          <a:p>
            <a:fld id="{6004038C-790E-4E1F-AFA3-7A2D322ABF52}" type="slidenum">
              <a:rPr lang="fa-IR" smtClean="0"/>
              <a:pPr/>
              <a:t>23</a:t>
            </a:fld>
            <a:endParaRPr lang="fa-IR" dirty="0"/>
          </a:p>
        </p:txBody>
      </p:sp>
      <p:sp>
        <p:nvSpPr>
          <p:cNvPr id="4" name="Title 1"/>
          <p:cNvSpPr>
            <a:spLocks noGrp="1"/>
          </p:cNvSpPr>
          <p:nvPr/>
        </p:nvSpPr>
        <p:spPr>
          <a:xfrm>
            <a:off x="817581" y="150947"/>
            <a:ext cx="8283089" cy="10247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accent4">
                    <a:lumMod val="60000"/>
                    <a:lumOff val="40000"/>
                  </a:schemeClr>
                </a:solidFill>
                <a:ea typeface="A Hayat" panose="020B0800040000020004" pitchFamily="34" charset="-78"/>
                <a:cs typeface="+mn-cs"/>
              </a:rPr>
              <a:t>Estimation results ;(3)</a:t>
            </a:r>
          </a:p>
        </p:txBody>
      </p:sp>
    </p:spTree>
    <p:extLst>
      <p:ext uri="{BB962C8B-B14F-4D97-AF65-F5344CB8AC3E}">
        <p14:creationId xmlns:p14="http://schemas.microsoft.com/office/powerpoint/2010/main" val="38918945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42913" y="1441692"/>
            <a:ext cx="11287125" cy="3030293"/>
          </a:xfrm>
          <a:ln>
            <a:solidFill>
              <a:schemeClr val="accent1"/>
            </a:solidFill>
          </a:ln>
        </p:spPr>
        <p:txBody>
          <a:bodyPr>
            <a:noAutofit/>
          </a:bodyPr>
          <a:lstStyle/>
          <a:p>
            <a:pPr marL="457200" indent="-457200" algn="just">
              <a:buFont typeface="Wingdings" panose="05000000000000000000" pitchFamily="2" charset="2"/>
              <a:buChar char="v"/>
            </a:pPr>
            <a:r>
              <a:rPr lang="en-US" sz="3200" b="1" dirty="0" smtClean="0">
                <a:solidFill>
                  <a:srgbClr val="0070C0"/>
                </a:solidFill>
              </a:rPr>
              <a:t>Capacity Index:</a:t>
            </a:r>
          </a:p>
          <a:p>
            <a:pPr marL="457200" indent="-457200" algn="just">
              <a:buFont typeface="Wingdings" panose="05000000000000000000" pitchFamily="2" charset="2"/>
              <a:buChar char="q"/>
            </a:pPr>
            <a:r>
              <a:rPr lang="en-US" sz="3200" dirty="0"/>
              <a:t>For each one percent increase in economic capacity equals 0.42 in the macro model and 0.33 percent in the total model without the oil sector, </a:t>
            </a:r>
            <a:r>
              <a:rPr lang="en-US" sz="3200" dirty="0" smtClean="0"/>
              <a:t>will increase employment.</a:t>
            </a:r>
          </a:p>
          <a:p>
            <a:pPr marL="457200" indent="-457200" algn="just">
              <a:buFont typeface="Wingdings" panose="05000000000000000000" pitchFamily="2" charset="2"/>
              <a:buChar char="q"/>
            </a:pPr>
            <a:r>
              <a:rPr lang="en-US" sz="3200" dirty="0" smtClean="0"/>
              <a:t>Capacity </a:t>
            </a:r>
            <a:r>
              <a:rPr lang="en-US" sz="3200" dirty="0"/>
              <a:t>coefficient among the three services, agriculture and industry sectors is 0.47, 0.23 and 0.22 respectively</a:t>
            </a:r>
            <a:r>
              <a:rPr lang="en-US" sz="3200" dirty="0" smtClean="0"/>
              <a:t>.</a:t>
            </a:r>
            <a:endParaRPr lang="fa-IR" sz="3200" dirty="0"/>
          </a:p>
          <a:p>
            <a:pPr marL="457200" indent="-457200" algn="just">
              <a:buFont typeface="Wingdings" panose="05000000000000000000" pitchFamily="2" charset="2"/>
              <a:buChar char="q"/>
            </a:pPr>
            <a:endParaRPr lang="en-US" sz="3200" dirty="0" smtClean="0"/>
          </a:p>
          <a:p>
            <a:pPr algn="just"/>
            <a:endParaRPr lang="en-US" sz="3200" dirty="0"/>
          </a:p>
        </p:txBody>
      </p:sp>
      <p:sp>
        <p:nvSpPr>
          <p:cNvPr id="3" name="Slide Number Placeholder 2"/>
          <p:cNvSpPr>
            <a:spLocks noGrp="1"/>
          </p:cNvSpPr>
          <p:nvPr>
            <p:ph type="sldNum" sz="quarter" idx="20"/>
          </p:nvPr>
        </p:nvSpPr>
        <p:spPr/>
        <p:txBody>
          <a:bodyPr/>
          <a:lstStyle/>
          <a:p>
            <a:fld id="{6004038C-790E-4E1F-AFA3-7A2D322ABF52}" type="slidenum">
              <a:rPr lang="fa-IR" smtClean="0"/>
              <a:pPr/>
              <a:t>24</a:t>
            </a:fld>
            <a:endParaRPr lang="fa-IR" dirty="0"/>
          </a:p>
        </p:txBody>
      </p:sp>
      <p:sp>
        <p:nvSpPr>
          <p:cNvPr id="4" name="Title 1"/>
          <p:cNvSpPr>
            <a:spLocks noGrp="1"/>
          </p:cNvSpPr>
          <p:nvPr/>
        </p:nvSpPr>
        <p:spPr>
          <a:xfrm>
            <a:off x="817581" y="150947"/>
            <a:ext cx="8283089" cy="10247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accent4">
                    <a:lumMod val="60000"/>
                    <a:lumOff val="40000"/>
                  </a:schemeClr>
                </a:solidFill>
                <a:ea typeface="A Hayat" panose="020B0800040000020004" pitchFamily="34" charset="-78"/>
                <a:cs typeface="+mn-cs"/>
              </a:rPr>
              <a:t>Estimation results ;(4)</a:t>
            </a:r>
          </a:p>
        </p:txBody>
      </p:sp>
      <p:sp>
        <p:nvSpPr>
          <p:cNvPr id="5" name="Rectangle 4"/>
          <p:cNvSpPr/>
          <p:nvPr/>
        </p:nvSpPr>
        <p:spPr>
          <a:xfrm>
            <a:off x="442913" y="4596105"/>
            <a:ext cx="11287125" cy="206210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rtl="0"/>
            <a:r>
              <a:rPr lang="en-US" sz="3200" dirty="0"/>
              <a:t>so, The impact of a shock on the Iranian economy, such as unexpected accidents, droughts, international constraints, </a:t>
            </a:r>
            <a:r>
              <a:rPr lang="en-US" sz="3200" dirty="0" smtClean="0"/>
              <a:t>and </a:t>
            </a:r>
            <a:r>
              <a:rPr lang="en-US" sz="3200" dirty="0"/>
              <a:t>so on, is expected to have more job creation in the service </a:t>
            </a:r>
            <a:r>
              <a:rPr lang="en-US" sz="3200" dirty="0" smtClean="0"/>
              <a:t>sector relative to others sector.</a:t>
            </a:r>
            <a:endParaRPr lang="fa-IR" sz="3200" dirty="0"/>
          </a:p>
        </p:txBody>
      </p:sp>
    </p:spTree>
    <p:extLst>
      <p:ext uri="{BB962C8B-B14F-4D97-AF65-F5344CB8AC3E}">
        <p14:creationId xmlns:p14="http://schemas.microsoft.com/office/powerpoint/2010/main" val="16559782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17581" y="1484556"/>
            <a:ext cx="10693101" cy="687144"/>
          </a:xfrm>
        </p:spPr>
        <p:txBody>
          <a:bodyPr/>
          <a:lstStyle/>
          <a:p>
            <a:r>
              <a:rPr lang="en-US" dirty="0" smtClean="0"/>
              <a:t>Army Non-lineal Model and Laffer Curve:</a:t>
            </a:r>
            <a:endParaRPr lang="en-US" dirty="0"/>
          </a:p>
        </p:txBody>
      </p:sp>
      <p:sp>
        <p:nvSpPr>
          <p:cNvPr id="3" name="Slide Number Placeholder 2"/>
          <p:cNvSpPr>
            <a:spLocks noGrp="1"/>
          </p:cNvSpPr>
          <p:nvPr>
            <p:ph type="sldNum" sz="quarter" idx="20"/>
          </p:nvPr>
        </p:nvSpPr>
        <p:spPr/>
        <p:txBody>
          <a:bodyPr/>
          <a:lstStyle/>
          <a:p>
            <a:fld id="{6004038C-790E-4E1F-AFA3-7A2D322ABF52}" type="slidenum">
              <a:rPr lang="fa-IR" smtClean="0"/>
              <a:pPr/>
              <a:t>25</a:t>
            </a:fld>
            <a:endParaRPr lang="fa-IR" dirty="0"/>
          </a:p>
        </p:txBody>
      </p:sp>
      <p:sp>
        <p:nvSpPr>
          <p:cNvPr id="4" name="Rectangle 3"/>
          <p:cNvSpPr/>
          <p:nvPr/>
        </p:nvSpPr>
        <p:spPr>
          <a:xfrm>
            <a:off x="817581" y="70592"/>
            <a:ext cx="8750962" cy="1200329"/>
          </a:xfrm>
          <a:prstGeom prst="rect">
            <a:avLst/>
          </a:prstGeom>
        </p:spPr>
        <p:txBody>
          <a:bodyPr wrap="square">
            <a:spAutoFit/>
          </a:bodyPr>
          <a:lstStyle/>
          <a:p>
            <a:pPr algn="ctr" rtl="0">
              <a:spcBef>
                <a:spcPct val="0"/>
              </a:spcBef>
            </a:pPr>
            <a:r>
              <a:rPr lang="en-US" sz="3600" b="1" dirty="0">
                <a:solidFill>
                  <a:schemeClr val="accent4">
                    <a:lumMod val="60000"/>
                    <a:lumOff val="40000"/>
                  </a:schemeClr>
                </a:solidFill>
                <a:latin typeface="+mj-lt"/>
                <a:ea typeface="A Hayat" panose="020B0800040000020004" pitchFamily="34" charset="-78"/>
              </a:rPr>
              <a:t>B- Estimation of </a:t>
            </a:r>
            <a:r>
              <a:rPr lang="en-US" sz="3600" b="1" dirty="0" smtClean="0">
                <a:solidFill>
                  <a:schemeClr val="accent4">
                    <a:lumMod val="60000"/>
                    <a:lumOff val="40000"/>
                  </a:schemeClr>
                </a:solidFill>
                <a:latin typeface="+mj-lt"/>
                <a:ea typeface="A Hayat" panose="020B0800040000020004" pitchFamily="34" charset="-78"/>
              </a:rPr>
              <a:t>Optimal </a:t>
            </a:r>
            <a:r>
              <a:rPr lang="en-US" sz="3600" b="1" dirty="0">
                <a:solidFill>
                  <a:schemeClr val="accent4">
                    <a:lumMod val="60000"/>
                    <a:lumOff val="40000"/>
                  </a:schemeClr>
                </a:solidFill>
                <a:latin typeface="+mj-lt"/>
                <a:ea typeface="A Hayat" panose="020B0800040000020004" pitchFamily="34" charset="-78"/>
              </a:rPr>
              <a:t>Rate of Employment Growth</a:t>
            </a:r>
            <a:endParaRPr lang="fa-IR" sz="3600" b="1" dirty="0">
              <a:solidFill>
                <a:schemeClr val="accent4">
                  <a:lumMod val="60000"/>
                  <a:lumOff val="40000"/>
                </a:schemeClr>
              </a:solidFill>
              <a:latin typeface="+mj-lt"/>
              <a:ea typeface="A Hayat" panose="020B0800040000020004" pitchFamily="34" charset="-78"/>
            </a:endParaRPr>
          </a:p>
        </p:txBody>
      </p:sp>
      <mc:AlternateContent xmlns:mc="http://schemas.openxmlformats.org/markup-compatibility/2006" xmlns:a14="http://schemas.microsoft.com/office/drawing/2010/main">
        <mc:Choice Requires="a14">
          <p:sp>
            <p:nvSpPr>
              <p:cNvPr id="5" name="Rectangle 4"/>
              <p:cNvSpPr/>
              <p:nvPr/>
            </p:nvSpPr>
            <p:spPr>
              <a:xfrm>
                <a:off x="473529" y="2385335"/>
                <a:ext cx="11381397" cy="658642"/>
              </a:xfrm>
              <a:prstGeom prst="rect">
                <a:avLst/>
              </a:prstGeom>
            </p:spPr>
            <p:txBody>
              <a:bodyPr wrap="square">
                <a:spAutoFit/>
              </a:bodyPr>
              <a:lstStyle/>
              <a:p>
                <a:pPr algn="ctr" rtl="0">
                  <a:lnSpc>
                    <a:spcPct val="115000"/>
                  </a:lnSpc>
                  <a:spcAft>
                    <a:spcPts val="1000"/>
                  </a:spcAft>
                </a:pPr>
                <a14:m>
                  <m:oMath xmlns:m="http://schemas.openxmlformats.org/officeDocument/2006/math">
                    <m:sSub>
                      <m:sSubPr>
                        <m:ctrlPr>
                          <a:rPr lang="en-US" sz="2800" i="1">
                            <a:latin typeface="Cambria Math" panose="02040503050406030204" pitchFamily="18" charset="0"/>
                            <a:ea typeface="Calibri" panose="020F0502020204030204" pitchFamily="34" charset="0"/>
                            <a:cs typeface="Times New Roman" panose="02020603050405020304" pitchFamily="18" charset="0"/>
                          </a:rPr>
                        </m:ctrlPr>
                      </m:sSubPr>
                      <m:e>
                        <m:r>
                          <a:rPr lang="en-US" sz="2800" i="1">
                            <a:latin typeface="Cambria Math" panose="02040503050406030204" pitchFamily="18" charset="0"/>
                            <a:ea typeface="Calibri" panose="020F0502020204030204" pitchFamily="34" charset="0"/>
                            <a:cs typeface="Times New Roman" panose="02020603050405020304" pitchFamily="18" charset="0"/>
                          </a:rPr>
                          <m:t>𝐿𝐸𝑀</m:t>
                        </m:r>
                      </m:e>
                      <m:sub>
                        <m:r>
                          <a:rPr lang="en-US" sz="2800" i="1">
                            <a:latin typeface="Cambria Math" panose="02040503050406030204" pitchFamily="18" charset="0"/>
                            <a:ea typeface="Calibri" panose="020F0502020204030204" pitchFamily="34" charset="0"/>
                            <a:cs typeface="Times New Roman" panose="02020603050405020304" pitchFamily="18" charset="0"/>
                          </a:rPr>
                          <m:t>𝑡</m:t>
                        </m:r>
                      </m:sub>
                    </m:sSub>
                  </m:oMath>
                </a14:m>
                <a:r>
                  <a:rPr lang="en-US" sz="2800" i="1" dirty="0">
                    <a:latin typeface="Times New Roman" panose="02020603050405020304" pitchFamily="18" charset="0"/>
                    <a:ea typeface="Calibri" panose="020F0502020204030204" pitchFamily="34" charset="0"/>
                    <a:cs typeface="Arial" panose="020B0604020202020204" pitchFamily="34" charset="0"/>
                  </a:rPr>
                  <a:t>=</a:t>
                </a:r>
                <a:r>
                  <a:rPr lang="en-US" i="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14:m>
                  <m:oMath xmlns:m="http://schemas.openxmlformats.org/officeDocument/2006/math">
                    <m:sSub>
                      <m:sSubPr>
                        <m:ctrlPr>
                          <a:rPr lang="en-US" sz="2800" i="1">
                            <a:latin typeface="Cambria Math" panose="02040503050406030204" pitchFamily="18" charset="0"/>
                            <a:ea typeface="Calibri" panose="020F0502020204030204" pitchFamily="34" charset="0"/>
                            <a:cs typeface="Times New Roman" panose="02020603050405020304" pitchFamily="18" charset="0"/>
                          </a:rPr>
                        </m:ctrlPr>
                      </m:sSubPr>
                      <m:e>
                        <m:r>
                          <a:rPr lang="ar-SA" sz="2400" i="1">
                            <a:effectLst/>
                            <a:latin typeface="Cambria Math" panose="02040503050406030204" pitchFamily="18" charset="0"/>
                            <a:ea typeface="Times New Roman" panose="02020603050405020304" pitchFamily="18" charset="0"/>
                            <a:cs typeface="Cambria Math" panose="02040503050406030204" pitchFamily="18" charset="0"/>
                          </a:rPr>
                          <m:t>𝛽</m:t>
                        </m:r>
                      </m:e>
                      <m:sub>
                        <m:r>
                          <a:rPr lang="en-US" sz="2800" i="1">
                            <a:latin typeface="Cambria Math" panose="02040503050406030204" pitchFamily="18" charset="0"/>
                            <a:ea typeface="Calibri" panose="020F0502020204030204" pitchFamily="34" charset="0"/>
                            <a:cs typeface="Times New Roman" panose="02020603050405020304" pitchFamily="18" charset="0"/>
                          </a:rPr>
                          <m:t>0</m:t>
                        </m:r>
                      </m:sub>
                    </m:sSub>
                  </m:oMath>
                </a14:m>
                <a:r>
                  <a:rPr lang="en-US" sz="2800" i="1" dirty="0">
                    <a:latin typeface="Times New Roman" panose="02020603050405020304" pitchFamily="18" charset="0"/>
                    <a:ea typeface="Calibri" panose="020F0502020204030204" pitchFamily="34" charset="0"/>
                    <a:cs typeface="Arial" panose="020B0604020202020204" pitchFamily="34" charset="0"/>
                  </a:rPr>
                  <a:t>+ </a:t>
                </a:r>
                <a14:m>
                  <m:oMath xmlns:m="http://schemas.openxmlformats.org/officeDocument/2006/math">
                    <m:sSub>
                      <m:sSubPr>
                        <m:ctrlPr>
                          <a:rPr lang="en-US" sz="2800" i="1">
                            <a:latin typeface="Cambria Math" panose="02040503050406030204" pitchFamily="18" charset="0"/>
                            <a:ea typeface="Calibri" panose="020F0502020204030204" pitchFamily="34" charset="0"/>
                            <a:cs typeface="Times New Roman" panose="02020603050405020304" pitchFamily="18" charset="0"/>
                          </a:rPr>
                        </m:ctrlPr>
                      </m:sSubPr>
                      <m:e>
                        <m:r>
                          <a:rPr lang="ar-SA" sz="2400" i="1">
                            <a:effectLst/>
                            <a:latin typeface="Cambria Math" panose="02040503050406030204" pitchFamily="18" charset="0"/>
                            <a:ea typeface="Times New Roman" panose="02020603050405020304" pitchFamily="18" charset="0"/>
                            <a:cs typeface="Cambria Math" panose="02040503050406030204" pitchFamily="18" charset="0"/>
                          </a:rPr>
                          <m:t>𝛽</m:t>
                        </m:r>
                      </m:e>
                      <m:sub>
                        <m:r>
                          <a:rPr lang="en-US" sz="2800" i="1">
                            <a:latin typeface="Cambria Math" panose="02040503050406030204" pitchFamily="18" charset="0"/>
                            <a:ea typeface="Calibri" panose="020F0502020204030204" pitchFamily="34" charset="0"/>
                            <a:cs typeface="Times New Roman" panose="02020603050405020304" pitchFamily="18" charset="0"/>
                          </a:rPr>
                          <m:t>1</m:t>
                        </m:r>
                      </m:sub>
                    </m:sSub>
                  </m:oMath>
                </a14:m>
                <a:r>
                  <a:rPr lang="en-US" i="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14:m>
                  <m:oMath xmlns:m="http://schemas.openxmlformats.org/officeDocument/2006/math">
                    <m:sSub>
                      <m:sSubPr>
                        <m:ctrlPr>
                          <a:rPr lang="en-US" sz="2800" i="1">
                            <a:latin typeface="Cambria Math" panose="02040503050406030204" pitchFamily="18" charset="0"/>
                            <a:ea typeface="Calibri" panose="020F0502020204030204" pitchFamily="34" charset="0"/>
                            <a:cs typeface="Times New Roman" panose="02020603050405020304" pitchFamily="18" charset="0"/>
                          </a:rPr>
                        </m:ctrlPr>
                      </m:sSubPr>
                      <m:e>
                        <m:r>
                          <a:rPr lang="en-US" sz="2800" i="1">
                            <a:latin typeface="Cambria Math" panose="02040503050406030204" pitchFamily="18" charset="0"/>
                            <a:ea typeface="Calibri" panose="020F0502020204030204" pitchFamily="34" charset="0"/>
                            <a:cs typeface="Times New Roman" panose="02020603050405020304" pitchFamily="18" charset="0"/>
                          </a:rPr>
                          <m:t>𝐿𝑌</m:t>
                        </m:r>
                      </m:e>
                      <m:sub>
                        <m:r>
                          <a:rPr lang="en-US" sz="2800" i="1">
                            <a:latin typeface="Cambria Math" panose="02040503050406030204" pitchFamily="18" charset="0"/>
                            <a:ea typeface="Calibri" panose="020F0502020204030204" pitchFamily="34" charset="0"/>
                            <a:cs typeface="Times New Roman" panose="02020603050405020304" pitchFamily="18" charset="0"/>
                          </a:rPr>
                          <m:t>𝑡</m:t>
                        </m:r>
                      </m:sub>
                    </m:sSub>
                  </m:oMath>
                </a14:m>
                <a:r>
                  <a:rPr lang="en-US" i="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 </a:t>
                </a:r>
                <a14:m>
                  <m:oMath xmlns:m="http://schemas.openxmlformats.org/officeDocument/2006/math">
                    <m:sSub>
                      <m:sSubPr>
                        <m:ctrlPr>
                          <a:rPr lang="en-US" sz="2800" i="1">
                            <a:latin typeface="Cambria Math" panose="02040503050406030204" pitchFamily="18" charset="0"/>
                            <a:ea typeface="Calibri" panose="020F0502020204030204" pitchFamily="34" charset="0"/>
                            <a:cs typeface="Times New Roman" panose="02020603050405020304" pitchFamily="18" charset="0"/>
                          </a:rPr>
                        </m:ctrlPr>
                      </m:sSubPr>
                      <m:e>
                        <m:r>
                          <a:rPr lang="ar-SA" sz="2400" i="1">
                            <a:effectLst/>
                            <a:latin typeface="Cambria Math" panose="02040503050406030204" pitchFamily="18" charset="0"/>
                            <a:ea typeface="Times New Roman" panose="02020603050405020304" pitchFamily="18" charset="0"/>
                            <a:cs typeface="Cambria Math" panose="02040503050406030204" pitchFamily="18" charset="0"/>
                          </a:rPr>
                          <m:t>𝛽</m:t>
                        </m:r>
                      </m:e>
                      <m:sub>
                        <m:r>
                          <a:rPr lang="en-US" sz="2800" i="1">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i="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14:m>
                  <m:oMath xmlns:m="http://schemas.openxmlformats.org/officeDocument/2006/math">
                    <m:sSub>
                      <m:sSubPr>
                        <m:ctrlPr>
                          <a:rPr lang="en-US" sz="2800" i="1">
                            <a:latin typeface="Cambria Math" panose="02040503050406030204" pitchFamily="18" charset="0"/>
                            <a:ea typeface="Calibri" panose="020F0502020204030204" pitchFamily="34" charset="0"/>
                            <a:cs typeface="Times New Roman" panose="02020603050405020304" pitchFamily="18" charset="0"/>
                          </a:rPr>
                        </m:ctrlPr>
                      </m:sSubPr>
                      <m:e>
                        <m:r>
                          <a:rPr lang="en-US" sz="2800" i="1">
                            <a:latin typeface="Cambria Math" panose="02040503050406030204" pitchFamily="18" charset="0"/>
                            <a:ea typeface="Calibri" panose="020F0502020204030204" pitchFamily="34" charset="0"/>
                            <a:cs typeface="Times New Roman" panose="02020603050405020304" pitchFamily="18" charset="0"/>
                          </a:rPr>
                          <m:t>𝐿𝑌</m:t>
                        </m:r>
                      </m:e>
                      <m:sub>
                        <m:r>
                          <a:rPr lang="en-US" sz="2800" i="1">
                            <a:latin typeface="Cambria Math" panose="02040503050406030204" pitchFamily="18" charset="0"/>
                            <a:ea typeface="Calibri" panose="020F0502020204030204" pitchFamily="34" charset="0"/>
                            <a:cs typeface="Times New Roman" panose="02020603050405020304" pitchFamily="18" charset="0"/>
                          </a:rPr>
                          <m:t>𝑡</m:t>
                        </m:r>
                      </m:sub>
                    </m:sSub>
                  </m:oMath>
                </a14:m>
                <a:r>
                  <a:rPr lang="en-US" sz="2400" i="1" dirty="0" smtClean="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r>
                  <a:rPr lang="en-US" sz="2400" i="1" dirty="0">
                    <a:solidFill>
                      <a:srgbClr val="000000"/>
                    </a:solidFill>
                    <a:latin typeface="Times New Roman" panose="02020603050405020304" pitchFamily="18" charset="0"/>
                    <a:ea typeface="Calibri" panose="020F0502020204030204" pitchFamily="34" charset="0"/>
                  </a:rPr>
                  <a:t>2</a:t>
                </a:r>
                <a:r>
                  <a:rPr lang="en-US" sz="2800" i="1" dirty="0" smtClean="0">
                    <a:latin typeface="Times New Roman" panose="02020603050405020304" pitchFamily="18" charset="0"/>
                    <a:ea typeface="Calibri" panose="020F0502020204030204" pitchFamily="34" charset="0"/>
                    <a:cs typeface="Arial" panose="020B0604020202020204" pitchFamily="34" charset="0"/>
                  </a:rPr>
                  <a:t>+ </a:t>
                </a:r>
                <a14:m>
                  <m:oMath xmlns:m="http://schemas.openxmlformats.org/officeDocument/2006/math">
                    <m:sSub>
                      <m:sSubPr>
                        <m:ctrlPr>
                          <a:rPr lang="en-US" sz="2800" i="1">
                            <a:latin typeface="Cambria Math" panose="02040503050406030204" pitchFamily="18" charset="0"/>
                            <a:ea typeface="Calibri" panose="020F0502020204030204" pitchFamily="34" charset="0"/>
                            <a:cs typeface="Times New Roman" panose="02020603050405020304" pitchFamily="18" charset="0"/>
                          </a:rPr>
                        </m:ctrlPr>
                      </m:sSubPr>
                      <m:e>
                        <m:r>
                          <a:rPr lang="ar-SA" sz="2400" i="1">
                            <a:effectLst/>
                            <a:latin typeface="Cambria Math" panose="02040503050406030204" pitchFamily="18" charset="0"/>
                            <a:ea typeface="Times New Roman" panose="02020603050405020304" pitchFamily="18" charset="0"/>
                            <a:cs typeface="Cambria Math" panose="02040503050406030204" pitchFamily="18" charset="0"/>
                          </a:rPr>
                          <m:t>𝛽</m:t>
                        </m:r>
                      </m:e>
                      <m:sub>
                        <m:r>
                          <a:rPr lang="en-US" sz="2800" i="1">
                            <a:latin typeface="Cambria Math" panose="02040503050406030204" pitchFamily="18" charset="0"/>
                            <a:ea typeface="Calibri" panose="020F0502020204030204" pitchFamily="34" charset="0"/>
                            <a:cs typeface="Times New Roman" panose="02020603050405020304" pitchFamily="18" charset="0"/>
                          </a:rPr>
                          <m:t>3</m:t>
                        </m:r>
                      </m:sub>
                    </m:sSub>
                  </m:oMath>
                </a14:m>
                <a:r>
                  <a:rPr lang="en-US" i="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14:m>
                  <m:oMath xmlns:m="http://schemas.openxmlformats.org/officeDocument/2006/math">
                    <m:sSub>
                      <m:sSubPr>
                        <m:ctrlPr>
                          <a:rPr lang="en-US" sz="2800" i="1">
                            <a:latin typeface="Cambria Math" panose="02040503050406030204" pitchFamily="18" charset="0"/>
                            <a:ea typeface="Calibri" panose="020F0502020204030204" pitchFamily="34" charset="0"/>
                            <a:cs typeface="Times New Roman" panose="02020603050405020304" pitchFamily="18" charset="0"/>
                          </a:rPr>
                        </m:ctrlPr>
                      </m:sSubPr>
                      <m:e>
                        <m:r>
                          <a:rPr lang="en-US" sz="2800" i="1">
                            <a:latin typeface="Cambria Math" panose="02040503050406030204" pitchFamily="18" charset="0"/>
                            <a:ea typeface="Calibri" panose="020F0502020204030204" pitchFamily="34" charset="0"/>
                            <a:cs typeface="Times New Roman" panose="02020603050405020304" pitchFamily="18" charset="0"/>
                          </a:rPr>
                          <m:t>𝐿𝐾</m:t>
                        </m:r>
                      </m:e>
                      <m:sub>
                        <m:r>
                          <a:rPr lang="en-US" sz="2800" i="1">
                            <a:latin typeface="Cambria Math" panose="02040503050406030204" pitchFamily="18" charset="0"/>
                            <a:ea typeface="Calibri" panose="020F0502020204030204" pitchFamily="34" charset="0"/>
                            <a:cs typeface="Times New Roman" panose="02020603050405020304" pitchFamily="18" charset="0"/>
                          </a:rPr>
                          <m:t>𝑡</m:t>
                        </m:r>
                      </m:sub>
                    </m:sSub>
                  </m:oMath>
                </a14:m>
                <a:r>
                  <a:rPr lang="en-US" i="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 </a:t>
                </a:r>
                <a14:m>
                  <m:oMath xmlns:m="http://schemas.openxmlformats.org/officeDocument/2006/math">
                    <m:sSub>
                      <m:sSubPr>
                        <m:ctrlPr>
                          <a:rPr lang="en-US" sz="2800" i="1">
                            <a:latin typeface="Cambria Math" panose="02040503050406030204" pitchFamily="18" charset="0"/>
                            <a:ea typeface="Calibri" panose="020F0502020204030204" pitchFamily="34" charset="0"/>
                            <a:cs typeface="Times New Roman" panose="02020603050405020304" pitchFamily="18" charset="0"/>
                          </a:rPr>
                        </m:ctrlPr>
                      </m:sSubPr>
                      <m:e>
                        <m:r>
                          <a:rPr lang="ar-SA" sz="2400" i="1">
                            <a:effectLst/>
                            <a:latin typeface="Cambria Math" panose="02040503050406030204" pitchFamily="18" charset="0"/>
                            <a:ea typeface="Times New Roman" panose="02020603050405020304" pitchFamily="18" charset="0"/>
                            <a:cs typeface="Cambria Math" panose="02040503050406030204" pitchFamily="18" charset="0"/>
                          </a:rPr>
                          <m:t>𝛽</m:t>
                        </m:r>
                      </m:e>
                      <m:sub>
                        <m:r>
                          <a:rPr lang="en-US" sz="2800" i="1">
                            <a:latin typeface="Cambria Math" panose="02040503050406030204" pitchFamily="18" charset="0"/>
                            <a:ea typeface="Calibri" panose="020F0502020204030204" pitchFamily="34" charset="0"/>
                            <a:cs typeface="Times New Roman" panose="02020603050405020304" pitchFamily="18" charset="0"/>
                          </a:rPr>
                          <m:t>4</m:t>
                        </m:r>
                      </m:sub>
                    </m:sSub>
                  </m:oMath>
                </a14:m>
                <a:r>
                  <a:rPr lang="en-US" i="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14:m>
                  <m:oMath xmlns:m="http://schemas.openxmlformats.org/officeDocument/2006/math">
                    <m:sSub>
                      <m:sSubPr>
                        <m:ctrlPr>
                          <a:rPr lang="en-US" sz="2800" i="1">
                            <a:latin typeface="Cambria Math" panose="02040503050406030204" pitchFamily="18" charset="0"/>
                            <a:ea typeface="Calibri" panose="020F0502020204030204" pitchFamily="34" charset="0"/>
                            <a:cs typeface="Times New Roman" panose="02020603050405020304" pitchFamily="18" charset="0"/>
                          </a:rPr>
                        </m:ctrlPr>
                      </m:sSubPr>
                      <m:e>
                        <m:r>
                          <a:rPr lang="en-US" sz="2800" i="1">
                            <a:latin typeface="Cambria Math" panose="02040503050406030204" pitchFamily="18" charset="0"/>
                            <a:ea typeface="Calibri" panose="020F0502020204030204" pitchFamily="34" charset="0"/>
                            <a:cs typeface="Times New Roman" panose="02020603050405020304" pitchFamily="18" charset="0"/>
                          </a:rPr>
                          <m:t>𝐿𝐾</m:t>
                        </m:r>
                      </m:e>
                      <m:sub>
                        <m:r>
                          <a:rPr lang="en-US" sz="2800" i="1">
                            <a:latin typeface="Cambria Math" panose="02040503050406030204" pitchFamily="18" charset="0"/>
                            <a:ea typeface="Calibri" panose="020F0502020204030204" pitchFamily="34" charset="0"/>
                            <a:cs typeface="Times New Roman" panose="02020603050405020304" pitchFamily="18" charset="0"/>
                          </a:rPr>
                          <m:t>𝑡</m:t>
                        </m:r>
                      </m:sub>
                    </m:sSub>
                  </m:oMath>
                </a14:m>
                <a:r>
                  <a:rPr lang="en-US" sz="2400" i="1" dirty="0" smtClean="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r>
                  <a:rPr lang="en-US" sz="2400" i="1" dirty="0" smtClean="0">
                    <a:solidFill>
                      <a:srgbClr val="000000"/>
                    </a:solidFill>
                    <a:latin typeface="Times New Roman" panose="02020603050405020304" pitchFamily="18" charset="0"/>
                    <a:ea typeface="Calibri" panose="020F0502020204030204" pitchFamily="34" charset="0"/>
                  </a:rPr>
                  <a:t>2</a:t>
                </a:r>
                <a:r>
                  <a:rPr lang="en-US" sz="2800" i="1" dirty="0" smtClean="0">
                    <a:latin typeface="Times New Roman" panose="02020603050405020304" pitchFamily="18" charset="0"/>
                    <a:ea typeface="Calibri" panose="020F0502020204030204" pitchFamily="34" charset="0"/>
                    <a:cs typeface="Arial" panose="020B0604020202020204" pitchFamily="34" charset="0"/>
                  </a:rPr>
                  <a:t>+ </a:t>
                </a:r>
                <a14:m>
                  <m:oMath xmlns:m="http://schemas.openxmlformats.org/officeDocument/2006/math">
                    <m:sSub>
                      <m:sSubPr>
                        <m:ctrlPr>
                          <a:rPr lang="en-US" sz="2800" i="1">
                            <a:latin typeface="Cambria Math" panose="02040503050406030204" pitchFamily="18" charset="0"/>
                            <a:ea typeface="Calibri" panose="020F0502020204030204" pitchFamily="34" charset="0"/>
                            <a:cs typeface="Times New Roman" panose="02020603050405020304" pitchFamily="18" charset="0"/>
                          </a:rPr>
                        </m:ctrlPr>
                      </m:sSubPr>
                      <m:e>
                        <m:r>
                          <a:rPr lang="ar-SA" sz="2400" i="1">
                            <a:effectLst/>
                            <a:latin typeface="Cambria Math" panose="02040503050406030204" pitchFamily="18" charset="0"/>
                            <a:ea typeface="Times New Roman" panose="02020603050405020304" pitchFamily="18" charset="0"/>
                            <a:cs typeface="Cambria Math" panose="02040503050406030204" pitchFamily="18" charset="0"/>
                          </a:rPr>
                          <m:t>𝛽</m:t>
                        </m:r>
                      </m:e>
                      <m:sub>
                        <m:r>
                          <a:rPr lang="en-US" sz="2800" i="1">
                            <a:latin typeface="Cambria Math" panose="02040503050406030204" pitchFamily="18" charset="0"/>
                            <a:ea typeface="Calibri" panose="020F0502020204030204" pitchFamily="34" charset="0"/>
                            <a:cs typeface="Times New Roman" panose="02020603050405020304" pitchFamily="18" charset="0"/>
                          </a:rPr>
                          <m:t>5</m:t>
                        </m:r>
                      </m:sub>
                    </m:sSub>
                  </m:oMath>
                </a14:m>
                <a:r>
                  <a:rPr lang="en-US" i="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14:m>
                  <m:oMath xmlns:m="http://schemas.openxmlformats.org/officeDocument/2006/math">
                    <m:sSub>
                      <m:sSubPr>
                        <m:ctrlPr>
                          <a:rPr lang="en-US" sz="2800" i="1">
                            <a:latin typeface="Cambria Math" panose="02040503050406030204" pitchFamily="18" charset="0"/>
                            <a:ea typeface="Calibri" panose="020F0502020204030204" pitchFamily="34" charset="0"/>
                            <a:cs typeface="Times New Roman" panose="02020603050405020304" pitchFamily="18" charset="0"/>
                          </a:rPr>
                        </m:ctrlPr>
                      </m:sSubPr>
                      <m:e>
                        <m:r>
                          <a:rPr lang="en-US" sz="2800" i="1">
                            <a:latin typeface="Cambria Math" panose="02040503050406030204" pitchFamily="18" charset="0"/>
                            <a:ea typeface="Calibri" panose="020F0502020204030204" pitchFamily="34" charset="0"/>
                            <a:cs typeface="Times New Roman" panose="02020603050405020304" pitchFamily="18" charset="0"/>
                          </a:rPr>
                          <m:t>𝐿𝐶𝐼</m:t>
                        </m:r>
                      </m:e>
                      <m:sub>
                        <m:r>
                          <a:rPr lang="en-US" sz="2800" i="1">
                            <a:latin typeface="Cambria Math" panose="02040503050406030204" pitchFamily="18" charset="0"/>
                            <a:ea typeface="Calibri" panose="020F0502020204030204" pitchFamily="34" charset="0"/>
                            <a:cs typeface="Times New Roman" panose="02020603050405020304" pitchFamily="18" charset="0"/>
                          </a:rPr>
                          <m:t>𝑡</m:t>
                        </m:r>
                      </m:sub>
                    </m:sSub>
                  </m:oMath>
                </a14:m>
                <a:r>
                  <a:rPr lang="en-US" i="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 </a:t>
                </a:r>
                <a14:m>
                  <m:oMath xmlns:m="http://schemas.openxmlformats.org/officeDocument/2006/math">
                    <m:sSub>
                      <m:sSubPr>
                        <m:ctrlPr>
                          <a:rPr lang="en-US" sz="2800" i="1">
                            <a:latin typeface="Cambria Math" panose="02040503050406030204" pitchFamily="18" charset="0"/>
                            <a:ea typeface="Calibri" panose="020F0502020204030204" pitchFamily="34" charset="0"/>
                            <a:cs typeface="Times New Roman" panose="02020603050405020304" pitchFamily="18" charset="0"/>
                          </a:rPr>
                        </m:ctrlPr>
                      </m:sSubPr>
                      <m:e>
                        <m:r>
                          <a:rPr lang="ar-SA" sz="2400" i="1">
                            <a:effectLst/>
                            <a:latin typeface="Cambria Math" panose="02040503050406030204" pitchFamily="18" charset="0"/>
                            <a:ea typeface="Times New Roman" panose="02020603050405020304" pitchFamily="18" charset="0"/>
                            <a:cs typeface="Cambria Math" panose="02040503050406030204" pitchFamily="18" charset="0"/>
                          </a:rPr>
                          <m:t>𝛽</m:t>
                        </m:r>
                      </m:e>
                      <m:sub>
                        <m:r>
                          <a:rPr lang="en-US" sz="2800" i="1">
                            <a:latin typeface="Cambria Math" panose="02040503050406030204" pitchFamily="18" charset="0"/>
                            <a:ea typeface="Calibri" panose="020F0502020204030204" pitchFamily="34" charset="0"/>
                            <a:cs typeface="Times New Roman" panose="02020603050405020304" pitchFamily="18" charset="0"/>
                          </a:rPr>
                          <m:t>6</m:t>
                        </m:r>
                      </m:sub>
                    </m:sSub>
                  </m:oMath>
                </a14:m>
                <a:r>
                  <a:rPr lang="en-US" i="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14:m>
                  <m:oMath xmlns:m="http://schemas.openxmlformats.org/officeDocument/2006/math">
                    <m:sSub>
                      <m:sSubPr>
                        <m:ctrlPr>
                          <a:rPr lang="en-US" sz="2800" i="1">
                            <a:latin typeface="Cambria Math" panose="02040503050406030204" pitchFamily="18" charset="0"/>
                            <a:ea typeface="Calibri" panose="020F0502020204030204" pitchFamily="34" charset="0"/>
                            <a:cs typeface="Times New Roman" panose="02020603050405020304" pitchFamily="18" charset="0"/>
                          </a:rPr>
                        </m:ctrlPr>
                      </m:sSubPr>
                      <m:e>
                        <m:r>
                          <a:rPr lang="en-US" sz="2800" i="1">
                            <a:latin typeface="Cambria Math" panose="02040503050406030204" pitchFamily="18" charset="0"/>
                            <a:ea typeface="Calibri" panose="020F0502020204030204" pitchFamily="34" charset="0"/>
                            <a:cs typeface="Times New Roman" panose="02020603050405020304" pitchFamily="18" charset="0"/>
                          </a:rPr>
                          <m:t>𝐿𝐶𝐼</m:t>
                        </m:r>
                      </m:e>
                      <m:sub>
                        <m:r>
                          <a:rPr lang="en-US" sz="2800" i="1">
                            <a:latin typeface="Cambria Math" panose="02040503050406030204" pitchFamily="18" charset="0"/>
                            <a:ea typeface="Calibri" panose="020F0502020204030204" pitchFamily="34" charset="0"/>
                            <a:cs typeface="Times New Roman" panose="02020603050405020304" pitchFamily="18" charset="0"/>
                          </a:rPr>
                          <m:t>𝑡</m:t>
                        </m:r>
                      </m:sub>
                    </m:sSub>
                  </m:oMath>
                </a14:m>
                <a:r>
                  <a:rPr lang="en-US" sz="2400" i="1" dirty="0" smtClean="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r>
                  <a:rPr lang="en-US" sz="2400" i="1" dirty="0" smtClean="0">
                    <a:solidFill>
                      <a:srgbClr val="000000"/>
                    </a:solidFill>
                    <a:latin typeface="Times New Roman" panose="02020603050405020304" pitchFamily="18" charset="0"/>
                    <a:ea typeface="Calibri" panose="020F0502020204030204" pitchFamily="34" charset="0"/>
                  </a:rPr>
                  <a:t>2</a:t>
                </a:r>
                <a:r>
                  <a:rPr lang="en-US" i="1" dirty="0" smtClean="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i="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14:m>
                  <m:oMath xmlns:m="http://schemas.openxmlformats.org/officeDocument/2006/math">
                    <m:sSub>
                      <m:sSubPr>
                        <m:ctrlPr>
                          <a:rPr lang="en-US" sz="32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𝜀</m:t>
                        </m:r>
                      </m:e>
                      <m:sub>
                        <m:r>
                          <a:rPr lang="en-US" sz="32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𝑡</m:t>
                        </m:r>
                      </m:sub>
                    </m:sSub>
                  </m:oMath>
                </a14:m>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73529" y="2385335"/>
                <a:ext cx="11381397" cy="658642"/>
              </a:xfrm>
              <a:prstGeom prst="rect">
                <a:avLst/>
              </a:prstGeom>
              <a:blipFill>
                <a:blip r:embed="rId2"/>
                <a:stretch>
                  <a:fillRect b="-16667"/>
                </a:stretch>
              </a:blipFill>
            </p:spPr>
            <p:txBody>
              <a:bodyPr/>
              <a:lstStyle/>
              <a:p>
                <a:r>
                  <a:rPr lang="en-US">
                    <a:noFill/>
                  </a:rPr>
                  <a:t> </a:t>
                </a:r>
              </a:p>
            </p:txBody>
          </p:sp>
        </mc:Fallback>
      </mc:AlternateContent>
      <p:cxnSp>
        <p:nvCxnSpPr>
          <p:cNvPr id="9" name="Straight Arrow Connector 8"/>
          <p:cNvCxnSpPr/>
          <p:nvPr/>
        </p:nvCxnSpPr>
        <p:spPr>
          <a:xfrm flipH="1" flipV="1">
            <a:off x="4882243" y="2922815"/>
            <a:ext cx="1645056" cy="1338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874329" y="3043977"/>
            <a:ext cx="718457" cy="12667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462157" y="2922814"/>
            <a:ext cx="2906486" cy="13389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5919395" y="4146156"/>
            <a:ext cx="1943100" cy="5715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Brace 15"/>
          <p:cNvSpPr/>
          <p:nvPr/>
        </p:nvSpPr>
        <p:spPr>
          <a:xfrm rot="16200000">
            <a:off x="3672509" y="1069603"/>
            <a:ext cx="310272" cy="2575843"/>
          </a:xfrm>
          <a:prstGeom prst="rightBrac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ight Brace 16"/>
          <p:cNvSpPr/>
          <p:nvPr/>
        </p:nvSpPr>
        <p:spPr>
          <a:xfrm rot="16200000">
            <a:off x="9413407" y="1053214"/>
            <a:ext cx="310272" cy="2575843"/>
          </a:xfrm>
          <a:prstGeom prst="rightBrac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ight Brace 17"/>
          <p:cNvSpPr/>
          <p:nvPr/>
        </p:nvSpPr>
        <p:spPr>
          <a:xfrm rot="16200000">
            <a:off x="6542958" y="1081019"/>
            <a:ext cx="310272" cy="2575843"/>
          </a:xfrm>
          <a:prstGeom prst="rightBrac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5" name="Picture 14"/>
          <p:cNvPicPr/>
          <p:nvPr/>
        </p:nvPicPr>
        <p:blipFill>
          <a:blip r:embed="rId3">
            <a:extLst>
              <a:ext uri="{28A0092B-C50C-407E-A947-70E740481C1C}">
                <a14:useLocalDpi xmlns:a14="http://schemas.microsoft.com/office/drawing/2010/main" val="0"/>
              </a:ext>
            </a:extLst>
          </a:blip>
          <a:srcRect/>
          <a:stretch>
            <a:fillRect/>
          </a:stretch>
        </p:blipFill>
        <p:spPr bwMode="auto">
          <a:xfrm>
            <a:off x="1541517" y="3442715"/>
            <a:ext cx="3846529" cy="2674306"/>
          </a:xfrm>
          <a:prstGeom prst="rect">
            <a:avLst/>
          </a:prstGeom>
          <a:noFill/>
          <a:ln>
            <a:noFill/>
          </a:ln>
        </p:spPr>
      </p:pic>
      <p:sp>
        <p:nvSpPr>
          <p:cNvPr id="19" name="Oval 18"/>
          <p:cNvSpPr/>
          <p:nvPr/>
        </p:nvSpPr>
        <p:spPr>
          <a:xfrm rot="16200000">
            <a:off x="334044" y="4420816"/>
            <a:ext cx="2229263" cy="185683"/>
          </a:xfrm>
          <a:prstGeom prst="ellipse">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80000"/>
              </a:lnSpc>
            </a:pPr>
            <a:r>
              <a:rPr lang="en-US" sz="1200" dirty="0" smtClean="0"/>
              <a:t>Employment growth </a:t>
            </a:r>
            <a:endParaRPr lang="en-US" sz="1200" dirty="0"/>
          </a:p>
        </p:txBody>
      </p:sp>
      <p:sp>
        <p:nvSpPr>
          <p:cNvPr id="20" name="Oval 19"/>
          <p:cNvSpPr/>
          <p:nvPr/>
        </p:nvSpPr>
        <p:spPr>
          <a:xfrm>
            <a:off x="3104839" y="6037678"/>
            <a:ext cx="2599932" cy="2460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Independence variable</a:t>
            </a:r>
            <a:endParaRPr lang="en-US" sz="1200" dirty="0">
              <a:solidFill>
                <a:schemeClr val="tx1"/>
              </a:solidFill>
            </a:endParaRPr>
          </a:p>
        </p:txBody>
      </p:sp>
      <p:sp>
        <p:nvSpPr>
          <p:cNvPr id="21" name="Oval 20"/>
          <p:cNvSpPr/>
          <p:nvPr/>
        </p:nvSpPr>
        <p:spPr>
          <a:xfrm>
            <a:off x="3387368" y="4019910"/>
            <a:ext cx="434133" cy="272730"/>
          </a:xfrm>
          <a:prstGeom prst="ellipse">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cs typeface="+mj-cs"/>
              </a:rPr>
              <a:t>IV</a:t>
            </a:r>
            <a:endParaRPr lang="en-US" sz="1200" dirty="0">
              <a:cs typeface="+mj-cs"/>
            </a:endParaRPr>
          </a:p>
        </p:txBody>
      </p:sp>
    </p:spTree>
    <p:extLst>
      <p:ext uri="{BB962C8B-B14F-4D97-AF65-F5344CB8AC3E}">
        <p14:creationId xmlns:p14="http://schemas.microsoft.com/office/powerpoint/2010/main" val="24801553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0"/>
          </p:nvPr>
        </p:nvSpPr>
        <p:spPr/>
        <p:txBody>
          <a:bodyPr/>
          <a:lstStyle/>
          <a:p>
            <a:fld id="{6004038C-790E-4E1F-AFA3-7A2D322ABF52}" type="slidenum">
              <a:rPr lang="fa-IR" smtClean="0"/>
              <a:pPr/>
              <a:t>26</a:t>
            </a:fld>
            <a:endParaRPr lang="fa-IR" dirty="0"/>
          </a:p>
        </p:txBody>
      </p:sp>
      <p:sp>
        <p:nvSpPr>
          <p:cNvPr id="4" name="Rectangle 3"/>
          <p:cNvSpPr/>
          <p:nvPr/>
        </p:nvSpPr>
        <p:spPr>
          <a:xfrm>
            <a:off x="1681842" y="152235"/>
            <a:ext cx="6939642" cy="1200329"/>
          </a:xfrm>
          <a:prstGeom prst="rect">
            <a:avLst/>
          </a:prstGeom>
        </p:spPr>
        <p:txBody>
          <a:bodyPr wrap="square">
            <a:spAutoFit/>
          </a:bodyPr>
          <a:lstStyle/>
          <a:p>
            <a:pPr algn="ctr" rtl="0"/>
            <a:r>
              <a:rPr lang="en-US" sz="3600" dirty="0" smtClean="0">
                <a:solidFill>
                  <a:schemeClr val="bg1"/>
                </a:solidFill>
              </a:rPr>
              <a:t> </a:t>
            </a:r>
            <a:r>
              <a:rPr lang="en-US" sz="3600" b="1" dirty="0">
                <a:solidFill>
                  <a:schemeClr val="accent4">
                    <a:lumMod val="60000"/>
                    <a:lumOff val="40000"/>
                  </a:schemeClr>
                </a:solidFill>
                <a:latin typeface="+mj-lt"/>
                <a:ea typeface="A Hayat" panose="020B0800040000020004" pitchFamily="34" charset="-78"/>
              </a:rPr>
              <a:t>Estimation Results …</a:t>
            </a:r>
          </a:p>
          <a:p>
            <a:pPr algn="ctr" rtl="0"/>
            <a:r>
              <a:rPr lang="en-US" sz="3600" dirty="0" smtClean="0">
                <a:solidFill>
                  <a:srgbClr val="002060"/>
                </a:solidFill>
              </a:rPr>
              <a:t>Total</a:t>
            </a:r>
            <a:endParaRPr lang="fa-IR" sz="3600" dirty="0">
              <a:solidFill>
                <a:schemeClr val="bg1"/>
              </a:solidFill>
            </a:endParaRPr>
          </a:p>
        </p:txBody>
      </p:sp>
      <mc:AlternateContent xmlns:mc="http://schemas.openxmlformats.org/markup-compatibility/2006" xmlns:a14="http://schemas.microsoft.com/office/drawing/2010/main">
        <mc:Choice Requires="a14">
          <p:sp>
            <p:nvSpPr>
              <p:cNvPr id="5" name="Rectangle 4"/>
              <p:cNvSpPr/>
              <p:nvPr/>
            </p:nvSpPr>
            <p:spPr>
              <a:xfrm>
                <a:off x="228600" y="1713705"/>
                <a:ext cx="11838597" cy="192103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rtl="0">
                  <a:lnSpc>
                    <a:spcPct val="200000"/>
                  </a:lnSpc>
                  <a:spcAft>
                    <a:spcPts val="1000"/>
                  </a:spcAft>
                </a:pPr>
                <a14:m>
                  <m:oMath xmlns:m="http://schemas.openxmlformats.org/officeDocument/2006/math">
                    <m:sSub>
                      <m:sSubPr>
                        <m:ctrlPr>
                          <a:rPr lang="en-US" sz="3200" i="1">
                            <a:latin typeface="Cambria Math" panose="02040503050406030204" pitchFamily="18" charset="0"/>
                            <a:ea typeface="Calibri" panose="020F0502020204030204" pitchFamily="34" charset="0"/>
                            <a:cs typeface="Times New Roman" panose="02020603050405020304" pitchFamily="18" charset="0"/>
                          </a:rPr>
                        </m:ctrlPr>
                      </m:sSubPr>
                      <m:e>
                        <m:r>
                          <a:rPr lang="en-US" sz="3200" i="1">
                            <a:latin typeface="Cambria Math" panose="02040503050406030204" pitchFamily="18" charset="0"/>
                            <a:ea typeface="Calibri" panose="020F0502020204030204" pitchFamily="34" charset="0"/>
                            <a:cs typeface="Times New Roman" panose="02020603050405020304" pitchFamily="18" charset="0"/>
                          </a:rPr>
                          <m:t>𝐿𝐸𝑀</m:t>
                        </m:r>
                      </m:e>
                      <m:sub>
                        <m:r>
                          <a:rPr lang="en-US" sz="3200" i="1">
                            <a:latin typeface="Cambria Math" panose="02040503050406030204" pitchFamily="18" charset="0"/>
                            <a:ea typeface="Calibri" panose="020F0502020204030204" pitchFamily="34" charset="0"/>
                            <a:cs typeface="Times New Roman" panose="02020603050405020304" pitchFamily="18" charset="0"/>
                          </a:rPr>
                          <m:t>𝑡</m:t>
                        </m:r>
                      </m:sub>
                    </m:sSub>
                  </m:oMath>
                </a14:m>
                <a:r>
                  <a:rPr lang="en-US" sz="3200" i="1" dirty="0" smtClean="0">
                    <a:latin typeface="Cambria Math" panose="02040503050406030204" pitchFamily="18" charset="0"/>
                    <a:ea typeface="Calibri" panose="020F0502020204030204" pitchFamily="34" charset="0"/>
                    <a:cs typeface="Times New Roman" panose="02020603050405020304" pitchFamily="18" charset="0"/>
                  </a:rPr>
                  <a:t>=0.429976+0.055755</a:t>
                </a:r>
                <a:r>
                  <a:rPr lang="en-US" sz="3200" i="1" dirty="0">
                    <a:latin typeface="Cambria Math" panose="02040503050406030204" pitchFamily="18" charset="0"/>
                    <a:ea typeface="Calibri" panose="020F0502020204030204" pitchFamily="34" charset="0"/>
                    <a:cs typeface="Times New Roman" panose="02020603050405020304" pitchFamily="18" charset="0"/>
                  </a:rPr>
                  <a:t>*</a:t>
                </a:r>
                <a14:m>
                  <m:oMath xmlns:m="http://schemas.openxmlformats.org/officeDocument/2006/math">
                    <m:sSub>
                      <m:sSubPr>
                        <m:ctrlPr>
                          <a:rPr lang="en-US" sz="3200" i="1">
                            <a:latin typeface="Cambria Math" panose="02040503050406030204" pitchFamily="18" charset="0"/>
                            <a:ea typeface="Calibri" panose="020F0502020204030204" pitchFamily="34" charset="0"/>
                            <a:cs typeface="Times New Roman" panose="02020603050405020304" pitchFamily="18" charset="0"/>
                          </a:rPr>
                        </m:ctrlPr>
                      </m:sSubPr>
                      <m:e>
                        <m:r>
                          <a:rPr lang="en-US" sz="3200" i="1">
                            <a:latin typeface="Cambria Math" panose="02040503050406030204" pitchFamily="18" charset="0"/>
                            <a:ea typeface="Calibri" panose="020F0502020204030204" pitchFamily="34" charset="0"/>
                            <a:cs typeface="Times New Roman" panose="02020603050405020304" pitchFamily="18" charset="0"/>
                          </a:rPr>
                          <m:t>𝐿𝑌</m:t>
                        </m:r>
                      </m:e>
                      <m:sub>
                        <m:r>
                          <a:rPr lang="en-US" sz="3200" i="1">
                            <a:latin typeface="Cambria Math" panose="02040503050406030204" pitchFamily="18" charset="0"/>
                            <a:ea typeface="Calibri" panose="020F0502020204030204" pitchFamily="34" charset="0"/>
                            <a:cs typeface="Times New Roman" panose="02020603050405020304" pitchFamily="18" charset="0"/>
                          </a:rPr>
                          <m:t>𝑡</m:t>
                        </m:r>
                      </m:sub>
                    </m:sSub>
                  </m:oMath>
                </a14:m>
                <a:r>
                  <a:rPr lang="en-US" sz="3200" i="1" dirty="0">
                    <a:latin typeface="Cambria Math" panose="02040503050406030204" pitchFamily="18" charset="0"/>
                    <a:ea typeface="Calibri" panose="020F0502020204030204" pitchFamily="34" charset="0"/>
                    <a:cs typeface="Times New Roman" panose="02020603050405020304" pitchFamily="18" charset="0"/>
                  </a:rPr>
                  <a:t> +0.256924 *</a:t>
                </a:r>
                <a14:m>
                  <m:oMath xmlns:m="http://schemas.openxmlformats.org/officeDocument/2006/math">
                    <m:sSub>
                      <m:sSubPr>
                        <m:ctrlPr>
                          <a:rPr lang="en-US" sz="3200" i="1">
                            <a:latin typeface="Cambria Math" panose="02040503050406030204" pitchFamily="18" charset="0"/>
                            <a:ea typeface="Calibri" panose="020F0502020204030204" pitchFamily="34" charset="0"/>
                            <a:cs typeface="Times New Roman" panose="02020603050405020304" pitchFamily="18" charset="0"/>
                          </a:rPr>
                        </m:ctrlPr>
                      </m:sSubPr>
                      <m:e>
                        <m:r>
                          <a:rPr lang="en-US" sz="3200" i="1">
                            <a:latin typeface="Cambria Math" panose="02040503050406030204" pitchFamily="18" charset="0"/>
                            <a:ea typeface="Calibri" panose="020F0502020204030204" pitchFamily="34" charset="0"/>
                            <a:cs typeface="Times New Roman" panose="02020603050405020304" pitchFamily="18" charset="0"/>
                          </a:rPr>
                          <m:t>𝐿𝑌</m:t>
                        </m:r>
                      </m:e>
                      <m:sub>
                        <m:r>
                          <a:rPr lang="en-US" sz="3200" i="1">
                            <a:latin typeface="Cambria Math" panose="02040503050406030204" pitchFamily="18" charset="0"/>
                            <a:ea typeface="Calibri" panose="020F0502020204030204" pitchFamily="34" charset="0"/>
                            <a:cs typeface="Times New Roman" panose="02020603050405020304" pitchFamily="18" charset="0"/>
                          </a:rPr>
                          <m:t>𝑡</m:t>
                        </m:r>
                      </m:sub>
                    </m:sSub>
                  </m:oMath>
                </a14:m>
                <a:r>
                  <a:rPr lang="en-US" sz="3200" i="1" dirty="0" smtClean="0">
                    <a:latin typeface="Cambria Math" panose="02040503050406030204" pitchFamily="18" charset="0"/>
                    <a:ea typeface="Calibri" panose="020F0502020204030204" pitchFamily="34" charset="0"/>
                    <a:cs typeface="Times New Roman" panose="02020603050405020304" pitchFamily="18" charset="0"/>
                  </a:rPr>
                  <a:t>^</a:t>
                </a:r>
                <a:r>
                  <a:rPr lang="en-US" sz="3200" dirty="0" smtClean="0">
                    <a:latin typeface="Cambria Math" panose="02040503050406030204" pitchFamily="18" charset="0"/>
                    <a:ea typeface="Calibri" panose="020F0502020204030204" pitchFamily="34" charset="0"/>
                    <a:cs typeface="Times New Roman" panose="02020603050405020304" pitchFamily="18" charset="0"/>
                  </a:rPr>
                  <a:t>2</a:t>
                </a:r>
                <a:r>
                  <a:rPr lang="en-US" sz="3200" i="1" dirty="0" smtClean="0">
                    <a:latin typeface="Cambria Math" panose="02040503050406030204" pitchFamily="18" charset="0"/>
                    <a:ea typeface="Calibri" panose="020F0502020204030204" pitchFamily="34" charset="0"/>
                    <a:cs typeface="Times New Roman" panose="02020603050405020304" pitchFamily="18" charset="0"/>
                  </a:rPr>
                  <a:t> </a:t>
                </a:r>
                <a:r>
                  <a:rPr lang="en-US" sz="3200" i="1" dirty="0">
                    <a:latin typeface="Cambria Math" panose="02040503050406030204" pitchFamily="18" charset="0"/>
                    <a:ea typeface="Calibri" panose="020F0502020204030204" pitchFamily="34" charset="0"/>
                    <a:cs typeface="Times New Roman" panose="02020603050405020304" pitchFamily="18" charset="0"/>
                  </a:rPr>
                  <a:t>-0.70977*</a:t>
                </a:r>
                <a14:m>
                  <m:oMath xmlns:m="http://schemas.openxmlformats.org/officeDocument/2006/math">
                    <m:sSub>
                      <m:sSubPr>
                        <m:ctrlPr>
                          <a:rPr lang="en-US" sz="3200" i="1">
                            <a:latin typeface="Cambria Math" panose="02040503050406030204" pitchFamily="18" charset="0"/>
                            <a:ea typeface="Calibri" panose="020F0502020204030204" pitchFamily="34" charset="0"/>
                            <a:cs typeface="Times New Roman" panose="02020603050405020304" pitchFamily="18" charset="0"/>
                          </a:rPr>
                        </m:ctrlPr>
                      </m:sSubPr>
                      <m:e>
                        <m:r>
                          <a:rPr lang="en-US" sz="3200" i="1">
                            <a:latin typeface="Cambria Math" panose="02040503050406030204" pitchFamily="18" charset="0"/>
                            <a:ea typeface="Calibri" panose="020F0502020204030204" pitchFamily="34" charset="0"/>
                            <a:cs typeface="Times New Roman" panose="02020603050405020304" pitchFamily="18" charset="0"/>
                          </a:rPr>
                          <m:t>𝐿𝐾</m:t>
                        </m:r>
                      </m:e>
                      <m:sub>
                        <m:r>
                          <a:rPr lang="en-US" sz="3200" i="1">
                            <a:latin typeface="Cambria Math" panose="02040503050406030204" pitchFamily="18" charset="0"/>
                            <a:ea typeface="Calibri" panose="020F0502020204030204" pitchFamily="34" charset="0"/>
                            <a:cs typeface="Times New Roman" panose="02020603050405020304" pitchFamily="18" charset="0"/>
                          </a:rPr>
                          <m:t>𝑡</m:t>
                        </m:r>
                      </m:sub>
                    </m:sSub>
                  </m:oMath>
                </a14:m>
                <a:r>
                  <a:rPr lang="en-US" sz="3200" i="1" dirty="0">
                    <a:latin typeface="Cambria Math" panose="02040503050406030204" pitchFamily="18" charset="0"/>
                    <a:ea typeface="Calibri" panose="020F0502020204030204" pitchFamily="34" charset="0"/>
                    <a:cs typeface="Times New Roman" panose="02020603050405020304" pitchFamily="18" charset="0"/>
                  </a:rPr>
                  <a:t> -0.26808*</a:t>
                </a:r>
                <a14:m>
                  <m:oMath xmlns:m="http://schemas.openxmlformats.org/officeDocument/2006/math">
                    <m:sSub>
                      <m:sSubPr>
                        <m:ctrlPr>
                          <a:rPr lang="en-US" sz="3200" i="1">
                            <a:latin typeface="Cambria Math" panose="02040503050406030204" pitchFamily="18" charset="0"/>
                            <a:ea typeface="Calibri" panose="020F0502020204030204" pitchFamily="34" charset="0"/>
                            <a:cs typeface="Times New Roman" panose="02020603050405020304" pitchFamily="18" charset="0"/>
                          </a:rPr>
                        </m:ctrlPr>
                      </m:sSubPr>
                      <m:e>
                        <m:r>
                          <a:rPr lang="en-US" sz="3200" i="1">
                            <a:latin typeface="Cambria Math" panose="02040503050406030204" pitchFamily="18" charset="0"/>
                            <a:ea typeface="Calibri" panose="020F0502020204030204" pitchFamily="34" charset="0"/>
                            <a:cs typeface="Times New Roman" panose="02020603050405020304" pitchFamily="18" charset="0"/>
                          </a:rPr>
                          <m:t>𝐿𝐾</m:t>
                        </m:r>
                      </m:e>
                      <m:sub>
                        <m:r>
                          <a:rPr lang="en-US" sz="3200" i="1">
                            <a:latin typeface="Cambria Math" panose="02040503050406030204" pitchFamily="18" charset="0"/>
                            <a:ea typeface="Calibri" panose="020F0502020204030204" pitchFamily="34" charset="0"/>
                            <a:cs typeface="Times New Roman" panose="02020603050405020304" pitchFamily="18" charset="0"/>
                          </a:rPr>
                          <m:t>𝑡</m:t>
                        </m:r>
                      </m:sub>
                    </m:sSub>
                  </m:oMath>
                </a14:m>
                <a:r>
                  <a:rPr lang="en-US" sz="3200" i="1" dirty="0" smtClean="0">
                    <a:latin typeface="Cambria Math" panose="02040503050406030204" pitchFamily="18" charset="0"/>
                    <a:ea typeface="Calibri" panose="020F0502020204030204" pitchFamily="34" charset="0"/>
                    <a:cs typeface="Times New Roman" panose="02020603050405020304" pitchFamily="18" charset="0"/>
                  </a:rPr>
                  <a:t>^</a:t>
                </a:r>
                <a:r>
                  <a:rPr lang="en-US" sz="3200" dirty="0" smtClean="0">
                    <a:latin typeface="Cambria Math" panose="02040503050406030204" pitchFamily="18" charset="0"/>
                    <a:ea typeface="Calibri" panose="020F0502020204030204" pitchFamily="34" charset="0"/>
                    <a:cs typeface="Times New Roman" panose="02020603050405020304" pitchFamily="18" charset="0"/>
                  </a:rPr>
                  <a:t>2</a:t>
                </a:r>
                <a:r>
                  <a:rPr lang="en-US" sz="3200" i="1" dirty="0" smtClean="0">
                    <a:latin typeface="Cambria Math" panose="02040503050406030204" pitchFamily="18" charset="0"/>
                    <a:ea typeface="Calibri" panose="020F0502020204030204" pitchFamily="34" charset="0"/>
                    <a:cs typeface="Times New Roman" panose="02020603050405020304" pitchFamily="18" charset="0"/>
                  </a:rPr>
                  <a:t>+ </a:t>
                </a:r>
                <a:r>
                  <a:rPr lang="en-US" sz="3200" i="1" dirty="0">
                    <a:latin typeface="Cambria Math" panose="02040503050406030204" pitchFamily="18" charset="0"/>
                    <a:ea typeface="Calibri" panose="020F0502020204030204" pitchFamily="34" charset="0"/>
                    <a:cs typeface="Times New Roman" panose="02020603050405020304" pitchFamily="18" charset="0"/>
                  </a:rPr>
                  <a:t>0.013958*</a:t>
                </a:r>
                <a14:m>
                  <m:oMath xmlns:m="http://schemas.openxmlformats.org/officeDocument/2006/math">
                    <m:sSub>
                      <m:sSubPr>
                        <m:ctrlPr>
                          <a:rPr lang="en-US" sz="3200" i="1">
                            <a:latin typeface="Cambria Math" panose="02040503050406030204" pitchFamily="18" charset="0"/>
                            <a:ea typeface="Calibri" panose="020F0502020204030204" pitchFamily="34" charset="0"/>
                            <a:cs typeface="Times New Roman" panose="02020603050405020304" pitchFamily="18" charset="0"/>
                          </a:rPr>
                        </m:ctrlPr>
                      </m:sSubPr>
                      <m:e>
                        <m:r>
                          <a:rPr lang="en-US" sz="3200" i="1">
                            <a:latin typeface="Cambria Math" panose="02040503050406030204" pitchFamily="18" charset="0"/>
                            <a:ea typeface="Calibri" panose="020F0502020204030204" pitchFamily="34" charset="0"/>
                            <a:cs typeface="Times New Roman" panose="02020603050405020304" pitchFamily="18" charset="0"/>
                          </a:rPr>
                          <m:t>𝐿𝐶𝐼</m:t>
                        </m:r>
                      </m:e>
                      <m:sub>
                        <m:r>
                          <a:rPr lang="en-US" sz="3200" i="1">
                            <a:latin typeface="Cambria Math" panose="02040503050406030204" pitchFamily="18" charset="0"/>
                            <a:ea typeface="Calibri" panose="020F0502020204030204" pitchFamily="34" charset="0"/>
                            <a:cs typeface="Times New Roman" panose="02020603050405020304" pitchFamily="18" charset="0"/>
                          </a:rPr>
                          <m:t>𝑡</m:t>
                        </m:r>
                      </m:sub>
                    </m:sSub>
                  </m:oMath>
                </a14:m>
                <a:r>
                  <a:rPr lang="en-US" sz="3200" i="1" dirty="0">
                    <a:latin typeface="Cambria Math" panose="02040503050406030204" pitchFamily="18" charset="0"/>
                    <a:ea typeface="Calibri" panose="020F0502020204030204" pitchFamily="34" charset="0"/>
                    <a:cs typeface="Times New Roman" panose="02020603050405020304" pitchFamily="18" charset="0"/>
                  </a:rPr>
                  <a:t> +0.003752 *</a:t>
                </a:r>
                <a14:m>
                  <m:oMath xmlns:m="http://schemas.openxmlformats.org/officeDocument/2006/math">
                    <m:sSub>
                      <m:sSubPr>
                        <m:ctrlPr>
                          <a:rPr lang="en-US" sz="3200" i="1">
                            <a:latin typeface="Cambria Math" panose="02040503050406030204" pitchFamily="18" charset="0"/>
                            <a:ea typeface="Calibri" panose="020F0502020204030204" pitchFamily="34" charset="0"/>
                            <a:cs typeface="Times New Roman" panose="02020603050405020304" pitchFamily="18" charset="0"/>
                          </a:rPr>
                        </m:ctrlPr>
                      </m:sSubPr>
                      <m:e>
                        <m:r>
                          <a:rPr lang="en-US" sz="3200" i="1">
                            <a:latin typeface="Cambria Math" panose="02040503050406030204" pitchFamily="18" charset="0"/>
                            <a:ea typeface="Calibri" panose="020F0502020204030204" pitchFamily="34" charset="0"/>
                            <a:cs typeface="Times New Roman" panose="02020603050405020304" pitchFamily="18" charset="0"/>
                          </a:rPr>
                          <m:t>𝐿𝐶𝐼</m:t>
                        </m:r>
                      </m:e>
                      <m:sub>
                        <m:r>
                          <a:rPr lang="en-US" sz="3200" i="1">
                            <a:latin typeface="Cambria Math" panose="02040503050406030204" pitchFamily="18" charset="0"/>
                            <a:ea typeface="Calibri" panose="020F0502020204030204" pitchFamily="34" charset="0"/>
                            <a:cs typeface="Times New Roman" panose="02020603050405020304" pitchFamily="18" charset="0"/>
                          </a:rPr>
                          <m:t>𝑡</m:t>
                        </m:r>
                      </m:sub>
                    </m:sSub>
                  </m:oMath>
                </a14:m>
                <a:r>
                  <a:rPr lang="en-US" sz="3200" i="1" dirty="0" smtClean="0">
                    <a:latin typeface="Cambria Math" panose="02040503050406030204" pitchFamily="18" charset="0"/>
                    <a:ea typeface="Calibri" panose="020F0502020204030204" pitchFamily="34" charset="0"/>
                    <a:cs typeface="Times New Roman" panose="02020603050405020304" pitchFamily="18" charset="0"/>
                  </a:rPr>
                  <a:t>^</a:t>
                </a:r>
                <a:r>
                  <a:rPr lang="en-US" sz="3200" dirty="0" smtClean="0">
                    <a:latin typeface="Cambria Math" panose="02040503050406030204" pitchFamily="18" charset="0"/>
                    <a:ea typeface="Calibri" panose="020F0502020204030204" pitchFamily="34" charset="0"/>
                    <a:cs typeface="Times New Roman" panose="02020603050405020304" pitchFamily="18" charset="0"/>
                  </a:rPr>
                  <a:t>2</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28600" y="1713705"/>
                <a:ext cx="11838597" cy="1921039"/>
              </a:xfrm>
              <a:prstGeom prst="rect">
                <a:avLst/>
              </a:prstGeom>
              <a:blipFill rotWithShape="0">
                <a:blip r:embed="rId2"/>
                <a:stretch>
                  <a:fillRect r="-926" b="-8517"/>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28599" y="4094085"/>
                <a:ext cx="11838597" cy="192103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16510" indent="269875" algn="ctr" rtl="0">
                  <a:lnSpc>
                    <a:spcPct val="200000"/>
                  </a:lnSpc>
                </a:pPr>
                <a:r>
                  <a:rPr lang="fa-IR" sz="3200" dirty="0">
                    <a:latin typeface="Calibri" panose="020F0502020204030204" pitchFamily="34" charset="0"/>
                    <a:ea typeface="Calibri" panose="020F0502020204030204" pitchFamily="34" charset="0"/>
                    <a:cs typeface="B Nazanin" panose="00000400000000000000" pitchFamily="2" charset="-78"/>
                  </a:rPr>
                  <a:t> </a:t>
                </a:r>
                <a14:m>
                  <m:oMath xmlns:m="http://schemas.openxmlformats.org/officeDocument/2006/math">
                    <m:sSub>
                      <m:sSub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b="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𝐿𝐸𝑀</m:t>
                        </m:r>
                      </m:e>
                      <m:sub>
                        <m:r>
                          <a:rPr lang="en-US" sz="3200" b="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𝑡</m:t>
                        </m:r>
                      </m:sub>
                    </m:sSub>
                  </m:oMath>
                </a14:m>
                <a:r>
                  <a:rPr lang="en-US" sz="3200" dirty="0" smtClean="0">
                    <a:solidFill>
                      <a:srgbClr val="000000"/>
                    </a:solidFill>
                    <a:latin typeface="Times New Roman" panose="02020603050405020304" pitchFamily="18" charset="0"/>
                    <a:ea typeface="Times New Roman" panose="02020603050405020304" pitchFamily="18" charset="0"/>
                    <a:cs typeface="Arial" panose="020B0604020202020204" pitchFamily="34" charset="0"/>
                  </a:rPr>
                  <a:t>=0.539973+0.024236</a:t>
                </a:r>
                <a:r>
                  <a:rPr lang="en-US" sz="32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a:t>
                </a:r>
                <a14:m>
                  <m:oMath xmlns:m="http://schemas.openxmlformats.org/officeDocument/2006/math">
                    <m:sSub>
                      <m:sSub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b="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𝐿𝑌</m:t>
                        </m:r>
                      </m:e>
                      <m:sub>
                        <m:r>
                          <a:rPr lang="en-US" sz="3200" b="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𝑡</m:t>
                        </m:r>
                      </m:sub>
                    </m:sSub>
                  </m:oMath>
                </a14:m>
                <a:r>
                  <a:rPr lang="en-US" sz="32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+0.665155*</a:t>
                </a:r>
                <a14:m>
                  <m:oMath xmlns:m="http://schemas.openxmlformats.org/officeDocument/2006/math">
                    <m:sSub>
                      <m:sSub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b="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𝐿𝑌</m:t>
                        </m:r>
                      </m:e>
                      <m:sub>
                        <m:r>
                          <a:rPr lang="en-US" sz="3200" b="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𝑡</m:t>
                        </m:r>
                      </m:sub>
                    </m:sSub>
                  </m:oMath>
                </a14:m>
                <a:r>
                  <a:rPr lang="en-US" sz="3200" dirty="0" smtClean="0">
                    <a:solidFill>
                      <a:srgbClr val="000000"/>
                    </a:solidFill>
                    <a:latin typeface="Times New Roman" panose="02020603050405020304" pitchFamily="18" charset="0"/>
                    <a:ea typeface="Times New Roman" panose="02020603050405020304" pitchFamily="18" charset="0"/>
                    <a:cs typeface="Arial" panose="020B0604020202020204" pitchFamily="34" charset="0"/>
                  </a:rPr>
                  <a:t>^</a:t>
                </a:r>
                <a:r>
                  <a:rPr lang="en-US" sz="3200" dirty="0" smtClean="0">
                    <a:solidFill>
                      <a:srgbClr val="000000"/>
                    </a:solidFill>
                    <a:latin typeface="Times New Roman" panose="02020603050405020304" pitchFamily="18" charset="0"/>
                    <a:ea typeface="Times New Roman" panose="02020603050405020304" pitchFamily="18" charset="0"/>
                  </a:rPr>
                  <a:t>2</a:t>
                </a:r>
                <a:r>
                  <a:rPr lang="en-US" sz="3200" dirty="0" smtClean="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r>
                  <a:rPr lang="en-US" sz="32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-0.19133*</a:t>
                </a:r>
                <a14:m>
                  <m:oMath xmlns:m="http://schemas.openxmlformats.org/officeDocument/2006/math">
                    <m:sSub>
                      <m:sSub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b="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𝐿𝐾</m:t>
                        </m:r>
                      </m:e>
                      <m:sub>
                        <m:r>
                          <a:rPr lang="en-US" sz="3200" b="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𝑡</m:t>
                        </m:r>
                      </m:sub>
                    </m:sSub>
                  </m:oMath>
                </a14:m>
                <a:r>
                  <a:rPr lang="en-US" sz="32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-0.04957*</a:t>
                </a:r>
                <a14:m>
                  <m:oMath xmlns:m="http://schemas.openxmlformats.org/officeDocument/2006/math">
                    <m:sSub>
                      <m:sSub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b="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𝐿𝐾</m:t>
                        </m:r>
                      </m:e>
                      <m:sub>
                        <m:r>
                          <a:rPr lang="en-US" sz="3200" b="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𝑡</m:t>
                        </m:r>
                      </m:sub>
                    </m:sSub>
                  </m:oMath>
                </a14:m>
                <a:r>
                  <a:rPr lang="en-US" sz="3200" dirty="0" smtClean="0">
                    <a:solidFill>
                      <a:srgbClr val="000000"/>
                    </a:solidFill>
                    <a:latin typeface="Times New Roman" panose="02020603050405020304" pitchFamily="18" charset="0"/>
                    <a:ea typeface="Times New Roman" panose="02020603050405020304" pitchFamily="18" charset="0"/>
                    <a:cs typeface="Arial" panose="020B0604020202020204" pitchFamily="34" charset="0"/>
                  </a:rPr>
                  <a:t>^</a:t>
                </a:r>
                <a:r>
                  <a:rPr lang="en-US" sz="3200" dirty="0" smtClean="0">
                    <a:solidFill>
                      <a:srgbClr val="000000"/>
                    </a:solidFill>
                    <a:latin typeface="Times New Roman" panose="02020603050405020304" pitchFamily="18" charset="0"/>
                    <a:ea typeface="Times New Roman" panose="02020603050405020304" pitchFamily="18" charset="0"/>
                  </a:rPr>
                  <a:t>2</a:t>
                </a:r>
                <a:r>
                  <a:rPr lang="en-US" sz="3200" dirty="0" smtClean="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r>
                  <a:rPr lang="en-US" sz="32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0.514048*</a:t>
                </a:r>
                <a14:m>
                  <m:oMath xmlns:m="http://schemas.openxmlformats.org/officeDocument/2006/math">
                    <m:sSub>
                      <m:sSub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b="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𝐿𝐶𝐼</m:t>
                        </m:r>
                      </m:e>
                      <m:sub>
                        <m:r>
                          <a:rPr lang="en-US" sz="3200" b="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𝑡</m:t>
                        </m:r>
                      </m:sub>
                    </m:sSub>
                  </m:oMath>
                </a14:m>
                <a:r>
                  <a:rPr lang="en-US" sz="32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+0.163273*</a:t>
                </a:r>
                <a14:m>
                  <m:oMath xmlns:m="http://schemas.openxmlformats.org/officeDocument/2006/math">
                    <m:sSub>
                      <m:sSub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b="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𝐿𝐶𝐼</m:t>
                        </m:r>
                      </m:e>
                      <m:sub>
                        <m:r>
                          <a:rPr lang="en-US" sz="3200" b="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𝑡</m:t>
                        </m:r>
                      </m:sub>
                    </m:sSub>
                  </m:oMath>
                </a14:m>
                <a:r>
                  <a:rPr lang="en-US" sz="3200" dirty="0" smtClean="0">
                    <a:solidFill>
                      <a:srgbClr val="000000"/>
                    </a:solidFill>
                    <a:latin typeface="Times New Roman" panose="02020603050405020304" pitchFamily="18" charset="0"/>
                    <a:ea typeface="Times New Roman" panose="02020603050405020304" pitchFamily="18" charset="0"/>
                    <a:cs typeface="Arial" panose="020B0604020202020204" pitchFamily="34" charset="0"/>
                  </a:rPr>
                  <a:t>^</a:t>
                </a:r>
                <a:r>
                  <a:rPr lang="en-US" sz="3200" dirty="0" smtClean="0">
                    <a:solidFill>
                      <a:srgbClr val="000000"/>
                    </a:solidFill>
                    <a:latin typeface="Times New Roman" panose="02020603050405020304" pitchFamily="18" charset="0"/>
                    <a:ea typeface="Times New Roman" panose="02020603050405020304" pitchFamily="18" charset="0"/>
                  </a:rPr>
                  <a:t>2</a:t>
                </a:r>
                <a:r>
                  <a:rPr lang="fa-IR" sz="3200" dirty="0" smtClean="0">
                    <a:solidFill>
                      <a:srgbClr val="000000"/>
                    </a:solidFill>
                    <a:latin typeface="Times New Roman" panose="02020603050405020304" pitchFamily="18" charset="0"/>
                    <a:ea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28599" y="4094085"/>
                <a:ext cx="11838597" cy="1921039"/>
              </a:xfrm>
              <a:prstGeom prst="rect">
                <a:avLst/>
              </a:prstGeom>
              <a:blipFill rotWithShape="0">
                <a:blip r:embed="rId3"/>
                <a:stretch>
                  <a:fillRect b="-8517"/>
                </a:stretch>
              </a:blipFill>
            </p:spPr>
            <p:txBody>
              <a:bodyPr/>
              <a:lstStyle/>
              <a:p>
                <a:r>
                  <a:rPr lang="fa-IR">
                    <a:noFill/>
                  </a:rPr>
                  <a:t> </a:t>
                </a:r>
              </a:p>
            </p:txBody>
          </p:sp>
        </mc:Fallback>
      </mc:AlternateContent>
      <p:sp>
        <p:nvSpPr>
          <p:cNvPr id="7" name="Rectangle 6"/>
          <p:cNvSpPr/>
          <p:nvPr/>
        </p:nvSpPr>
        <p:spPr>
          <a:xfrm>
            <a:off x="304521" y="1247629"/>
            <a:ext cx="1197708" cy="553357"/>
          </a:xfrm>
          <a:prstGeom prst="rect">
            <a:avLst/>
          </a:prstGeom>
        </p:spPr>
        <p:txBody>
          <a:bodyPr wrap="square">
            <a:spAutoFit/>
          </a:bodyPr>
          <a:lstStyle/>
          <a:p>
            <a:pPr algn="ctr">
              <a:lnSpc>
                <a:spcPct val="107000"/>
              </a:lnSpc>
            </a:pPr>
            <a:r>
              <a:rPr lang="en-US" sz="2800" dirty="0">
                <a:solidFill>
                  <a:srgbClr val="0070C0"/>
                </a:solidFill>
                <a:latin typeface="Times New Roman_332_0_02181148"/>
                <a:ea typeface="Times New Roman" panose="02020603050405020304" pitchFamily="18" charset="0"/>
                <a:cs typeface="B Nazanin" panose="00000400000000000000" pitchFamily="2" charset="-78"/>
              </a:rPr>
              <a:t>Total</a:t>
            </a:r>
            <a:endParaRPr lang="en-US" sz="2000" dirty="0">
              <a:solidFill>
                <a:srgbClr val="0070C0"/>
              </a:solidFill>
              <a:latin typeface="Times New Roman_332_0_02181148"/>
              <a:ea typeface="Times New Roman" panose="02020603050405020304" pitchFamily="18" charset="0"/>
              <a:cs typeface="B Nazanin" panose="00000400000000000000" pitchFamily="2" charset="-78"/>
            </a:endParaRPr>
          </a:p>
        </p:txBody>
      </p:sp>
      <p:sp>
        <p:nvSpPr>
          <p:cNvPr id="8" name="Rectangle 7"/>
          <p:cNvSpPr/>
          <p:nvPr/>
        </p:nvSpPr>
        <p:spPr>
          <a:xfrm>
            <a:off x="359375" y="3582293"/>
            <a:ext cx="2873682" cy="519886"/>
          </a:xfrm>
          <a:prstGeom prst="rect">
            <a:avLst/>
          </a:prstGeom>
        </p:spPr>
        <p:txBody>
          <a:bodyPr wrap="square">
            <a:spAutoFit/>
          </a:bodyPr>
          <a:lstStyle/>
          <a:p>
            <a:pPr algn="ctr">
              <a:lnSpc>
                <a:spcPct val="107000"/>
              </a:lnSpc>
            </a:pPr>
            <a:r>
              <a:rPr lang="en-US" sz="2800" dirty="0" smtClean="0">
                <a:solidFill>
                  <a:srgbClr val="0070C0"/>
                </a:solidFill>
                <a:latin typeface="Times New Roman_332_0_02181148"/>
                <a:ea typeface="Times New Roman" panose="02020603050405020304" pitchFamily="18" charset="0"/>
                <a:cs typeface="B Nazanin" panose="00000400000000000000" pitchFamily="2" charset="-78"/>
              </a:rPr>
              <a:t>Total</a:t>
            </a:r>
            <a:r>
              <a:rPr lang="en-US" dirty="0" smtClean="0">
                <a:solidFill>
                  <a:srgbClr val="0070C0"/>
                </a:solidFill>
                <a:latin typeface="Times New Roman_332_0_02181148"/>
                <a:cs typeface="B Nazanin" panose="00000400000000000000" pitchFamily="2" charset="-78"/>
              </a:rPr>
              <a:t>(without </a:t>
            </a:r>
            <a:r>
              <a:rPr lang="en-US" dirty="0">
                <a:solidFill>
                  <a:srgbClr val="0070C0"/>
                </a:solidFill>
                <a:latin typeface="Times New Roman_332_0_02181148"/>
                <a:cs typeface="B Nazanin" panose="00000400000000000000" pitchFamily="2" charset="-78"/>
              </a:rPr>
              <a:t>Oil sector)</a:t>
            </a:r>
            <a:endParaRPr lang="en-US" sz="3200" dirty="0">
              <a:solidFill>
                <a:srgbClr val="0070C0"/>
              </a:solidFill>
              <a:latin typeface="Calibri" panose="020F0502020204030204" pitchFamily="34" charset="0"/>
              <a:cs typeface="Arial" panose="020B0604020202020204" pitchFamily="34" charset="0"/>
            </a:endParaRPr>
          </a:p>
        </p:txBody>
      </p:sp>
      <p:sp>
        <p:nvSpPr>
          <p:cNvPr id="9" name="Rectangle 8"/>
          <p:cNvSpPr/>
          <p:nvPr/>
        </p:nvSpPr>
        <p:spPr>
          <a:xfrm>
            <a:off x="2094140" y="6217458"/>
            <a:ext cx="1943100" cy="2775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rPr>
              <a:t>Source: Authors</a:t>
            </a:r>
            <a:endParaRPr lang="en-US" sz="2000" dirty="0">
              <a:solidFill>
                <a:srgbClr val="002060"/>
              </a:solidFill>
            </a:endParaRPr>
          </a:p>
        </p:txBody>
      </p:sp>
    </p:spTree>
    <p:extLst>
      <p:ext uri="{BB962C8B-B14F-4D97-AF65-F5344CB8AC3E}">
        <p14:creationId xmlns:p14="http://schemas.microsoft.com/office/powerpoint/2010/main" val="23747128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20"/>
          </p:nvPr>
        </p:nvSpPr>
        <p:spPr/>
        <p:txBody>
          <a:bodyPr/>
          <a:lstStyle/>
          <a:p>
            <a:fld id="{6004038C-790E-4E1F-AFA3-7A2D322ABF52}" type="slidenum">
              <a:rPr lang="fa-IR" smtClean="0"/>
              <a:pPr/>
              <a:t>27</a:t>
            </a:fld>
            <a:endParaRPr lang="fa-IR" dirty="0"/>
          </a:p>
        </p:txBody>
      </p:sp>
      <p:graphicFrame>
        <p:nvGraphicFramePr>
          <p:cNvPr id="4" name="Table 3"/>
          <p:cNvGraphicFramePr>
            <a:graphicFrameLocks noGrp="1"/>
          </p:cNvGraphicFramePr>
          <p:nvPr>
            <p:extLst>
              <p:ext uri="{D42A27DB-BD31-4B8C-83A1-F6EECF244321}">
                <p14:modId xmlns:p14="http://schemas.microsoft.com/office/powerpoint/2010/main" val="1265707745"/>
              </p:ext>
            </p:extLst>
          </p:nvPr>
        </p:nvGraphicFramePr>
        <p:xfrm>
          <a:off x="271760" y="1632857"/>
          <a:ext cx="11740626" cy="4506686"/>
        </p:xfrm>
        <a:graphic>
          <a:graphicData uri="http://schemas.openxmlformats.org/drawingml/2006/table">
            <a:tbl>
              <a:tblPr rtl="1" firstRow="1" firstCol="1" bandRow="1"/>
              <a:tblGrid>
                <a:gridCol w="955475">
                  <a:extLst>
                    <a:ext uri="{9D8B030D-6E8A-4147-A177-3AD203B41FA5}">
                      <a16:colId xmlns:a16="http://schemas.microsoft.com/office/drawing/2014/main" xmlns="" val="3758179453"/>
                    </a:ext>
                  </a:extLst>
                </a:gridCol>
                <a:gridCol w="974342">
                  <a:extLst>
                    <a:ext uri="{9D8B030D-6E8A-4147-A177-3AD203B41FA5}">
                      <a16:colId xmlns:a16="http://schemas.microsoft.com/office/drawing/2014/main" xmlns="" val="883116180"/>
                    </a:ext>
                  </a:extLst>
                </a:gridCol>
                <a:gridCol w="964911">
                  <a:extLst>
                    <a:ext uri="{9D8B030D-6E8A-4147-A177-3AD203B41FA5}">
                      <a16:colId xmlns:a16="http://schemas.microsoft.com/office/drawing/2014/main" xmlns="" val="59217760"/>
                    </a:ext>
                  </a:extLst>
                </a:gridCol>
                <a:gridCol w="964911">
                  <a:extLst>
                    <a:ext uri="{9D8B030D-6E8A-4147-A177-3AD203B41FA5}">
                      <a16:colId xmlns:a16="http://schemas.microsoft.com/office/drawing/2014/main" xmlns="" val="1335465298"/>
                    </a:ext>
                  </a:extLst>
                </a:gridCol>
                <a:gridCol w="1157621">
                  <a:extLst>
                    <a:ext uri="{9D8B030D-6E8A-4147-A177-3AD203B41FA5}">
                      <a16:colId xmlns:a16="http://schemas.microsoft.com/office/drawing/2014/main" xmlns="" val="3150162406"/>
                    </a:ext>
                  </a:extLst>
                </a:gridCol>
                <a:gridCol w="1158969">
                  <a:extLst>
                    <a:ext uri="{9D8B030D-6E8A-4147-A177-3AD203B41FA5}">
                      <a16:colId xmlns:a16="http://schemas.microsoft.com/office/drawing/2014/main" xmlns="" val="550045080"/>
                    </a:ext>
                  </a:extLst>
                </a:gridCol>
                <a:gridCol w="1157621">
                  <a:extLst>
                    <a:ext uri="{9D8B030D-6E8A-4147-A177-3AD203B41FA5}">
                      <a16:colId xmlns:a16="http://schemas.microsoft.com/office/drawing/2014/main" xmlns="" val="3254946650"/>
                    </a:ext>
                  </a:extLst>
                </a:gridCol>
                <a:gridCol w="1030944">
                  <a:extLst>
                    <a:ext uri="{9D8B030D-6E8A-4147-A177-3AD203B41FA5}">
                      <a16:colId xmlns:a16="http://schemas.microsoft.com/office/drawing/2014/main" xmlns="" val="2940879370"/>
                    </a:ext>
                  </a:extLst>
                </a:gridCol>
                <a:gridCol w="1094282">
                  <a:extLst>
                    <a:ext uri="{9D8B030D-6E8A-4147-A177-3AD203B41FA5}">
                      <a16:colId xmlns:a16="http://schemas.microsoft.com/office/drawing/2014/main" xmlns="" val="1414250410"/>
                    </a:ext>
                  </a:extLst>
                </a:gridCol>
                <a:gridCol w="1326075">
                  <a:extLst>
                    <a:ext uri="{9D8B030D-6E8A-4147-A177-3AD203B41FA5}">
                      <a16:colId xmlns:a16="http://schemas.microsoft.com/office/drawing/2014/main" xmlns="" val="372714679"/>
                    </a:ext>
                  </a:extLst>
                </a:gridCol>
                <a:gridCol w="955475">
                  <a:extLst>
                    <a:ext uri="{9D8B030D-6E8A-4147-A177-3AD203B41FA5}">
                      <a16:colId xmlns:a16="http://schemas.microsoft.com/office/drawing/2014/main" xmlns="" val="3029419337"/>
                    </a:ext>
                  </a:extLst>
                </a:gridCol>
              </a:tblGrid>
              <a:tr h="2392428">
                <a:tc>
                  <a:txBody>
                    <a:bodyPr/>
                    <a:lstStyle/>
                    <a:p>
                      <a:pPr algn="ctr" rtl="1">
                        <a:lnSpc>
                          <a:spcPct val="115000"/>
                        </a:lnSpc>
                      </a:pPr>
                      <a:r>
                        <a:rPr lang="en-US" sz="2400" b="1" dirty="0" smtClean="0">
                          <a:effectLst/>
                          <a:latin typeface="Times New Roman_332_0_02181148"/>
                          <a:ea typeface="Times New Roman" panose="02020603050405020304" pitchFamily="18" charset="0"/>
                          <a:cs typeface="B Nazanin" panose="00000400000000000000" pitchFamily="2" charset="-78"/>
                        </a:rPr>
                        <a:t>variable</a:t>
                      </a:r>
                      <a:endParaRPr lang="en-US" sz="3200" dirty="0">
                        <a:effectLst/>
                        <a:latin typeface="Calibri" panose="020F0502020204030204" pitchFamily="34" charset="0"/>
                        <a:cs typeface="Arial" panose="020B0604020202020204" pitchFamily="34" charset="0"/>
                      </a:endParaRP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1">
                        <a:lnSpc>
                          <a:spcPct val="115000"/>
                        </a:lnSpc>
                        <a:spcAft>
                          <a:spcPts val="800"/>
                        </a:spcAft>
                      </a:pPr>
                      <a:r>
                        <a:rPr lang="en-US" sz="2000" dirty="0" smtClean="0">
                          <a:effectLst/>
                          <a:latin typeface="Times New Roman_332_0_02181148"/>
                          <a:ea typeface="Calibri" panose="020F0502020204030204" pitchFamily="34" charset="0"/>
                          <a:cs typeface="B Nazanin" panose="00000400000000000000" pitchFamily="2" charset="-78"/>
                        </a:rPr>
                        <a:t>Agriculture</a:t>
                      </a:r>
                      <a:endParaRPr lang="en-US" sz="3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rtl="1">
                        <a:lnSpc>
                          <a:spcPct val="115000"/>
                        </a:lnSpc>
                        <a:spcAft>
                          <a:spcPts val="800"/>
                        </a:spcAft>
                      </a:pPr>
                      <a:r>
                        <a:rPr lang="en-US" sz="2000" dirty="0" smtClean="0">
                          <a:effectLst/>
                          <a:latin typeface="Times New Roman_332_0_02181148"/>
                          <a:ea typeface="Times New Roman" panose="02020603050405020304" pitchFamily="18" charset="0"/>
                          <a:cs typeface="B Nazanin" panose="00000400000000000000" pitchFamily="2" charset="-78"/>
                        </a:rPr>
                        <a:t>Oil</a:t>
                      </a:r>
                      <a:endParaRPr lang="en-US" sz="4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rtl="1">
                        <a:lnSpc>
                          <a:spcPct val="115000"/>
                        </a:lnSpc>
                        <a:spcAft>
                          <a:spcPts val="800"/>
                        </a:spcAft>
                      </a:pPr>
                      <a:r>
                        <a:rPr lang="en-US" sz="2400" dirty="0" smtClean="0">
                          <a:effectLst/>
                          <a:latin typeface="Times New Roman_332_0_02181148"/>
                          <a:ea typeface="Times New Roman" panose="02020603050405020304" pitchFamily="18" charset="0"/>
                          <a:cs typeface="B Nazanin" panose="00000400000000000000" pitchFamily="2" charset="-78"/>
                        </a:rPr>
                        <a:t>Mines</a:t>
                      </a:r>
                      <a:endParaRPr lang="en-US" sz="3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rtl="1">
                        <a:lnSpc>
                          <a:spcPct val="115000"/>
                        </a:lnSpc>
                        <a:spcAft>
                          <a:spcPts val="800"/>
                        </a:spcAft>
                      </a:pPr>
                      <a:r>
                        <a:rPr lang="en-US" sz="2000" dirty="0" smtClean="0">
                          <a:effectLst/>
                          <a:latin typeface="Times New Roman_332_0_02181148"/>
                          <a:ea typeface="Times New Roman" panose="02020603050405020304" pitchFamily="18" charset="0"/>
                          <a:cs typeface="B Nazanin" panose="00000400000000000000" pitchFamily="2" charset="-78"/>
                        </a:rPr>
                        <a:t>Manufacturing</a:t>
                      </a:r>
                      <a:endParaRPr lang="en-US" sz="3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rtl="1">
                        <a:lnSpc>
                          <a:spcPct val="115000"/>
                        </a:lnSpc>
                        <a:spcAft>
                          <a:spcPts val="800"/>
                        </a:spcAft>
                      </a:pPr>
                      <a:r>
                        <a:rPr lang="en-US" sz="2000" dirty="0" smtClean="0">
                          <a:effectLst/>
                          <a:latin typeface="Times New Roman_332_0_02181148"/>
                          <a:ea typeface="Times New Roman" panose="02020603050405020304" pitchFamily="18" charset="0"/>
                          <a:cs typeface="B Nazanin" panose="00000400000000000000" pitchFamily="2" charset="-78"/>
                        </a:rPr>
                        <a:t>Electricity, Gas and Water</a:t>
                      </a: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rtl="1">
                        <a:lnSpc>
                          <a:spcPct val="115000"/>
                        </a:lnSpc>
                        <a:spcAft>
                          <a:spcPts val="800"/>
                        </a:spcAft>
                      </a:pPr>
                      <a:r>
                        <a:rPr lang="en-US" sz="2400" dirty="0" smtClean="0">
                          <a:effectLst/>
                          <a:latin typeface="Times New Roman_332_0_02181148"/>
                          <a:ea typeface="Times New Roman" panose="02020603050405020304" pitchFamily="18" charset="0"/>
                          <a:cs typeface="B Nazanin" panose="00000400000000000000" pitchFamily="2" charset="-78"/>
                        </a:rPr>
                        <a:t>Construction</a:t>
                      </a:r>
                      <a:endParaRPr lang="en-US" sz="3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rtl="1">
                        <a:lnSpc>
                          <a:spcPct val="107000"/>
                        </a:lnSpc>
                        <a:spcAft>
                          <a:spcPts val="0"/>
                        </a:spcAft>
                      </a:pPr>
                      <a:r>
                        <a:rPr lang="en-US" sz="2000" dirty="0" smtClean="0">
                          <a:effectLst/>
                          <a:latin typeface="Times New Roman_332_0_02181148"/>
                          <a:ea typeface="Times New Roman" panose="02020603050405020304" pitchFamily="18" charset="0"/>
                          <a:cs typeface="B Nazanin" panose="00000400000000000000" pitchFamily="2" charset="-78"/>
                        </a:rPr>
                        <a:t>Transportation</a:t>
                      </a:r>
                      <a:r>
                        <a:rPr lang="en-US" sz="2000" baseline="0" dirty="0" smtClean="0">
                          <a:effectLst/>
                          <a:latin typeface="Times New Roman_332_0_02181148"/>
                          <a:ea typeface="Times New Roman" panose="02020603050405020304" pitchFamily="18" charset="0"/>
                          <a:cs typeface="B Nazanin" panose="00000400000000000000" pitchFamily="2" charset="-78"/>
                        </a:rPr>
                        <a:t> and Communication </a:t>
                      </a:r>
                      <a:endParaRPr lang="en-US" sz="3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rtl="1">
                        <a:lnSpc>
                          <a:spcPct val="107000"/>
                        </a:lnSpc>
                        <a:spcAft>
                          <a:spcPts val="0"/>
                        </a:spcAft>
                      </a:pPr>
                      <a:r>
                        <a:rPr lang="en-US" sz="2000" dirty="0" smtClean="0">
                          <a:effectLst/>
                          <a:latin typeface="Times New Roman_332_0_02181148"/>
                          <a:ea typeface="Times New Roman" panose="02020603050405020304" pitchFamily="18" charset="0"/>
                          <a:cs typeface="B Nazanin" panose="00000400000000000000" pitchFamily="2" charset="-78"/>
                        </a:rPr>
                        <a:t>Real</a:t>
                      </a:r>
                      <a:r>
                        <a:rPr lang="en-US" sz="2000" baseline="0" dirty="0" smtClean="0">
                          <a:effectLst/>
                          <a:latin typeface="Times New Roman_332_0_02181148"/>
                          <a:ea typeface="Times New Roman" panose="02020603050405020304" pitchFamily="18" charset="0"/>
                          <a:cs typeface="B Nazanin" panose="00000400000000000000" pitchFamily="2" charset="-78"/>
                        </a:rPr>
                        <a:t> Estate and Business Activities</a:t>
                      </a:r>
                      <a:endParaRPr lang="en-US" sz="2000" dirty="0" smtClean="0">
                        <a:effectLst/>
                        <a:latin typeface="Times New Roman_332_0_02181148"/>
                        <a:ea typeface="Times New Roman" panose="02020603050405020304" pitchFamily="18" charset="0"/>
                        <a:cs typeface="B Nazanin" panose="00000400000000000000" pitchFamily="2" charset="-78"/>
                      </a:endParaRP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rtl="1">
                        <a:lnSpc>
                          <a:spcPct val="107000"/>
                        </a:lnSpc>
                        <a:spcAft>
                          <a:spcPts val="0"/>
                        </a:spcAft>
                      </a:pPr>
                      <a:r>
                        <a:rPr lang="en-US" sz="2000" dirty="0" smtClean="0">
                          <a:effectLst/>
                          <a:latin typeface="Times New Roman_332_0_02181148"/>
                          <a:ea typeface="Times New Roman" panose="02020603050405020304" pitchFamily="18" charset="0"/>
                          <a:cs typeface="B Nazanin" panose="00000400000000000000" pitchFamily="2" charset="-78"/>
                        </a:rPr>
                        <a:t>Others Services</a:t>
                      </a: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rtl="1">
                        <a:lnSpc>
                          <a:spcPct val="107000"/>
                        </a:lnSpc>
                        <a:spcAft>
                          <a:spcPts val="0"/>
                        </a:spcAft>
                      </a:pPr>
                      <a:r>
                        <a:rPr lang="en-US" sz="2800" dirty="0" smtClean="0">
                          <a:effectLst/>
                          <a:latin typeface="Times New Roman_332_0_02181148"/>
                          <a:ea typeface="Times New Roman" panose="02020603050405020304" pitchFamily="18" charset="0"/>
                          <a:cs typeface="B Nazanin" panose="00000400000000000000" pitchFamily="2" charset="-78"/>
                        </a:rPr>
                        <a:t>Total</a:t>
                      </a:r>
                      <a:endParaRPr lang="en-US" sz="2000" dirty="0" smtClean="0">
                        <a:effectLst/>
                        <a:latin typeface="Times New Roman_332_0_02181148"/>
                        <a:ea typeface="Times New Roman" panose="02020603050405020304" pitchFamily="18" charset="0"/>
                        <a:cs typeface="B Nazanin" panose="00000400000000000000" pitchFamily="2" charset="-78"/>
                      </a:endParaRP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426051222"/>
                  </a:ext>
                </a:extLst>
              </a:tr>
              <a:tr h="2114258">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en-US" sz="2000" b="1" kern="1200" dirty="0" smtClean="0">
                          <a:solidFill>
                            <a:schemeClr val="tx1"/>
                          </a:solidFill>
                          <a:effectLst/>
                          <a:latin typeface="+mn-lt"/>
                          <a:ea typeface="+mn-ea"/>
                          <a:cs typeface="+mn-cs"/>
                        </a:rPr>
                        <a:t>Optimal Rate of Employment Growth</a:t>
                      </a: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a:lnSpc>
                          <a:spcPct val="115000"/>
                        </a:lnSpc>
                        <a:spcAft>
                          <a:spcPts val="0"/>
                        </a:spcAft>
                      </a:pPr>
                      <a:r>
                        <a:rPr lang="en-US" sz="2800" dirty="0">
                          <a:solidFill>
                            <a:srgbClr val="000000"/>
                          </a:solidFill>
                          <a:effectLst/>
                          <a:latin typeface="Tahoma" panose="020B0604030504040204" pitchFamily="34" charset="0"/>
                          <a:ea typeface="Times New Roman" panose="02020603050405020304" pitchFamily="18" charset="0"/>
                          <a:cs typeface="Arial" panose="020B0604020202020204" pitchFamily="34" charset="0"/>
                        </a:rPr>
                        <a:t>3.6</a:t>
                      </a:r>
                      <a:endParaRPr lang="en-US" sz="4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800" dirty="0">
                          <a:solidFill>
                            <a:srgbClr val="000000"/>
                          </a:solidFill>
                          <a:effectLst/>
                          <a:latin typeface="Tahoma" panose="020B0604030504040204" pitchFamily="34" charset="0"/>
                          <a:ea typeface="Times New Roman" panose="02020603050405020304" pitchFamily="18" charset="0"/>
                          <a:cs typeface="Arial" panose="020B0604020202020204" pitchFamily="34" charset="0"/>
                        </a:rPr>
                        <a:t>2.6</a:t>
                      </a:r>
                      <a:endParaRPr lang="en-US" sz="4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800" dirty="0">
                          <a:solidFill>
                            <a:srgbClr val="000000"/>
                          </a:solidFill>
                          <a:effectLst/>
                          <a:latin typeface="Tahoma" panose="020B0604030504040204" pitchFamily="34" charset="0"/>
                          <a:ea typeface="Times New Roman" panose="02020603050405020304" pitchFamily="18" charset="0"/>
                          <a:cs typeface="Arial" panose="020B0604020202020204" pitchFamily="34" charset="0"/>
                        </a:rPr>
                        <a:t>4.1</a:t>
                      </a:r>
                      <a:endParaRPr lang="en-US" sz="4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800" dirty="0" smtClean="0">
                          <a:solidFill>
                            <a:srgbClr val="000000"/>
                          </a:solidFill>
                          <a:effectLst/>
                          <a:latin typeface="Tahoma" panose="020B0604030504040204" pitchFamily="34" charset="0"/>
                          <a:ea typeface="Times New Roman" panose="02020603050405020304" pitchFamily="18" charset="0"/>
                          <a:cs typeface="Arial" panose="020B0604020202020204" pitchFamily="34" charset="0"/>
                        </a:rPr>
                        <a:t>3.2</a:t>
                      </a:r>
                      <a:endParaRPr lang="en-US" sz="4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800" dirty="0">
                          <a:solidFill>
                            <a:srgbClr val="000000"/>
                          </a:solidFill>
                          <a:effectLst/>
                          <a:latin typeface="Tahoma" panose="020B0604030504040204" pitchFamily="34" charset="0"/>
                          <a:ea typeface="Times New Roman" panose="02020603050405020304" pitchFamily="18" charset="0"/>
                          <a:cs typeface="Arial" panose="020B0604020202020204" pitchFamily="34" charset="0"/>
                        </a:rPr>
                        <a:t>6.9</a:t>
                      </a:r>
                      <a:endParaRPr lang="en-US" sz="4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800" dirty="0">
                          <a:solidFill>
                            <a:srgbClr val="000000"/>
                          </a:solidFill>
                          <a:effectLst/>
                          <a:latin typeface="Tahoma" panose="020B0604030504040204" pitchFamily="34" charset="0"/>
                          <a:ea typeface="Times New Roman" panose="02020603050405020304" pitchFamily="18" charset="0"/>
                          <a:cs typeface="Arial" panose="020B0604020202020204" pitchFamily="34" charset="0"/>
                        </a:rPr>
                        <a:t>3.2</a:t>
                      </a:r>
                      <a:endParaRPr lang="en-US" sz="4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800" dirty="0">
                          <a:solidFill>
                            <a:srgbClr val="000000"/>
                          </a:solidFill>
                          <a:effectLst/>
                          <a:latin typeface="Tahoma" panose="020B0604030504040204" pitchFamily="34" charset="0"/>
                          <a:ea typeface="Times New Roman" panose="02020603050405020304" pitchFamily="18" charset="0"/>
                          <a:cs typeface="Arial" panose="020B0604020202020204" pitchFamily="34" charset="0"/>
                        </a:rPr>
                        <a:t>5.1</a:t>
                      </a:r>
                      <a:endParaRPr lang="en-US" sz="4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800" dirty="0">
                          <a:solidFill>
                            <a:srgbClr val="000000"/>
                          </a:solidFill>
                          <a:effectLst/>
                          <a:latin typeface="Tahoma" panose="020B0604030504040204" pitchFamily="34" charset="0"/>
                          <a:ea typeface="Times New Roman" panose="02020603050405020304" pitchFamily="18" charset="0"/>
                          <a:cs typeface="Arial" panose="020B0604020202020204" pitchFamily="34" charset="0"/>
                        </a:rPr>
                        <a:t>3.9</a:t>
                      </a:r>
                      <a:endParaRPr lang="en-US" sz="4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800" dirty="0">
                          <a:solidFill>
                            <a:srgbClr val="000000"/>
                          </a:solidFill>
                          <a:effectLst/>
                          <a:latin typeface="Tahoma" panose="020B0604030504040204" pitchFamily="34" charset="0"/>
                          <a:ea typeface="Times New Roman" panose="02020603050405020304" pitchFamily="18" charset="0"/>
                          <a:cs typeface="Arial" panose="020B0604020202020204" pitchFamily="34" charset="0"/>
                        </a:rPr>
                        <a:t>3.8</a:t>
                      </a:r>
                      <a:endParaRPr lang="en-US" sz="4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800"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3.7</a:t>
                      </a:r>
                      <a:endParaRPr lang="en-US" sz="4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90767318"/>
                  </a:ext>
                </a:extLst>
              </a:tr>
            </a:tbl>
          </a:graphicData>
        </a:graphic>
      </p:graphicFrame>
      <p:sp>
        <p:nvSpPr>
          <p:cNvPr id="5" name="Rectangle 4"/>
          <p:cNvSpPr/>
          <p:nvPr/>
        </p:nvSpPr>
        <p:spPr>
          <a:xfrm>
            <a:off x="1681842" y="152235"/>
            <a:ext cx="6939642" cy="1200329"/>
          </a:xfrm>
          <a:prstGeom prst="rect">
            <a:avLst/>
          </a:prstGeom>
        </p:spPr>
        <p:txBody>
          <a:bodyPr wrap="square">
            <a:spAutoFit/>
          </a:bodyPr>
          <a:lstStyle/>
          <a:p>
            <a:pPr algn="ctr" rtl="0"/>
            <a:r>
              <a:rPr lang="en-US" sz="3600" dirty="0" smtClean="0">
                <a:solidFill>
                  <a:schemeClr val="bg1"/>
                </a:solidFill>
              </a:rPr>
              <a:t> </a:t>
            </a:r>
            <a:r>
              <a:rPr lang="en-US" sz="3600" b="1" dirty="0">
                <a:solidFill>
                  <a:schemeClr val="accent4">
                    <a:lumMod val="60000"/>
                    <a:lumOff val="40000"/>
                  </a:schemeClr>
                </a:solidFill>
                <a:latin typeface="+mj-lt"/>
                <a:ea typeface="A Hayat" panose="020B0800040000020004" pitchFamily="34" charset="-78"/>
              </a:rPr>
              <a:t>Estimation Results …</a:t>
            </a:r>
          </a:p>
          <a:p>
            <a:pPr algn="ctr" rtl="0"/>
            <a:r>
              <a:rPr lang="en-US" sz="3600" dirty="0" smtClean="0">
                <a:solidFill>
                  <a:srgbClr val="002060"/>
                </a:solidFill>
              </a:rPr>
              <a:t>Total and sectors</a:t>
            </a:r>
            <a:endParaRPr lang="fa-IR" sz="3600" dirty="0">
              <a:solidFill>
                <a:schemeClr val="bg1"/>
              </a:solidFill>
            </a:endParaRPr>
          </a:p>
        </p:txBody>
      </p:sp>
    </p:spTree>
    <p:extLst>
      <p:ext uri="{BB962C8B-B14F-4D97-AF65-F5344CB8AC3E}">
        <p14:creationId xmlns:p14="http://schemas.microsoft.com/office/powerpoint/2010/main" val="25284211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ln/>
        </p:spPr>
        <p:style>
          <a:lnRef idx="2">
            <a:schemeClr val="accent4"/>
          </a:lnRef>
          <a:fillRef idx="1">
            <a:schemeClr val="lt1"/>
          </a:fillRef>
          <a:effectRef idx="0">
            <a:schemeClr val="accent4"/>
          </a:effectRef>
          <a:fontRef idx="minor">
            <a:schemeClr val="dk1"/>
          </a:fontRef>
        </p:style>
        <p:txBody>
          <a:bodyPr>
            <a:normAutofit/>
          </a:bodyPr>
          <a:lstStyle/>
          <a:p>
            <a:pPr marL="457200" indent="-457200" algn="just">
              <a:buFont typeface="Wingdings" panose="05000000000000000000" pitchFamily="2" charset="2"/>
              <a:buChar char="q"/>
            </a:pPr>
            <a:r>
              <a:rPr lang="en-US" sz="3200" dirty="0"/>
              <a:t>The results show that at the level of </a:t>
            </a:r>
            <a:r>
              <a:rPr lang="en-US" sz="3200" dirty="0" smtClean="0"/>
              <a:t>macroeconomic, </a:t>
            </a:r>
            <a:r>
              <a:rPr lang="en-US" sz="3200" dirty="0"/>
              <a:t>the optimal rate of employment growth is </a:t>
            </a:r>
            <a:r>
              <a:rPr lang="en-US" sz="3200" dirty="0" smtClean="0"/>
              <a:t>3.7%.(3.2% without Oil sector).</a:t>
            </a:r>
          </a:p>
          <a:p>
            <a:pPr marL="457200" indent="-457200" algn="just">
              <a:buFont typeface="Wingdings" panose="05000000000000000000" pitchFamily="2" charset="2"/>
              <a:buChar char="q"/>
            </a:pPr>
            <a:r>
              <a:rPr lang="en-US" sz="3200" dirty="0"/>
              <a:t>In the services, industry and agriculture sectors, the optimal rate of employment growth was 3.8, 3.2 and 3.6 percent, respectively</a:t>
            </a:r>
            <a:r>
              <a:rPr lang="en-US" sz="3200" dirty="0" smtClean="0"/>
              <a:t>.</a:t>
            </a:r>
          </a:p>
          <a:p>
            <a:pPr marL="457200" indent="-457200" algn="just">
              <a:buFont typeface="Wingdings" panose="05000000000000000000" pitchFamily="2" charset="2"/>
              <a:buChar char="q"/>
            </a:pPr>
            <a:r>
              <a:rPr lang="en-US" sz="3200" dirty="0"/>
              <a:t>The relationship between employment growth and the optimal rate of employment growth among economic </a:t>
            </a:r>
            <a:r>
              <a:rPr lang="en-US" sz="3200" dirty="0" smtClean="0"/>
              <a:t>sectors.</a:t>
            </a:r>
          </a:p>
        </p:txBody>
      </p:sp>
      <p:sp>
        <p:nvSpPr>
          <p:cNvPr id="3" name="Slide Number Placeholder 2"/>
          <p:cNvSpPr>
            <a:spLocks noGrp="1"/>
          </p:cNvSpPr>
          <p:nvPr>
            <p:ph type="sldNum" sz="quarter" idx="20"/>
          </p:nvPr>
        </p:nvSpPr>
        <p:spPr/>
        <p:txBody>
          <a:bodyPr/>
          <a:lstStyle/>
          <a:p>
            <a:fld id="{6004038C-790E-4E1F-AFA3-7A2D322ABF52}" type="slidenum">
              <a:rPr lang="fa-IR" smtClean="0"/>
              <a:pPr/>
              <a:t>28</a:t>
            </a:fld>
            <a:endParaRPr lang="fa-IR" dirty="0"/>
          </a:p>
        </p:txBody>
      </p:sp>
      <p:sp>
        <p:nvSpPr>
          <p:cNvPr id="4" name="Rectangle 3"/>
          <p:cNvSpPr/>
          <p:nvPr/>
        </p:nvSpPr>
        <p:spPr>
          <a:xfrm>
            <a:off x="1681842" y="152235"/>
            <a:ext cx="6939642" cy="1200329"/>
          </a:xfrm>
          <a:prstGeom prst="rect">
            <a:avLst/>
          </a:prstGeom>
        </p:spPr>
        <p:txBody>
          <a:bodyPr wrap="square">
            <a:spAutoFit/>
          </a:bodyPr>
          <a:lstStyle/>
          <a:p>
            <a:pPr algn="ctr" rtl="0"/>
            <a:r>
              <a:rPr lang="en-US" sz="3600" dirty="0" smtClean="0">
                <a:solidFill>
                  <a:schemeClr val="bg1"/>
                </a:solidFill>
              </a:rPr>
              <a:t> </a:t>
            </a:r>
            <a:r>
              <a:rPr lang="en-US" sz="3600" b="1" dirty="0">
                <a:solidFill>
                  <a:schemeClr val="accent4">
                    <a:lumMod val="60000"/>
                    <a:lumOff val="40000"/>
                  </a:schemeClr>
                </a:solidFill>
                <a:latin typeface="+mj-lt"/>
                <a:ea typeface="A Hayat" panose="020B0800040000020004" pitchFamily="34" charset="-78"/>
              </a:rPr>
              <a:t>Analysis …</a:t>
            </a:r>
          </a:p>
          <a:p>
            <a:pPr algn="ctr" rtl="0"/>
            <a:r>
              <a:rPr lang="en-US" sz="3600" dirty="0" smtClean="0">
                <a:solidFill>
                  <a:srgbClr val="002060"/>
                </a:solidFill>
              </a:rPr>
              <a:t>Total and sectors</a:t>
            </a:r>
            <a:endParaRPr lang="fa-IR" sz="3600" dirty="0">
              <a:solidFill>
                <a:schemeClr val="bg1"/>
              </a:solidFill>
            </a:endParaRPr>
          </a:p>
        </p:txBody>
      </p:sp>
    </p:spTree>
    <p:extLst>
      <p:ext uri="{BB962C8B-B14F-4D97-AF65-F5344CB8AC3E}">
        <p14:creationId xmlns:p14="http://schemas.microsoft.com/office/powerpoint/2010/main" val="35303939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00554" y="1481959"/>
            <a:ext cx="11654371" cy="4660657"/>
          </a:xfrm>
        </p:spPr>
        <p:style>
          <a:lnRef idx="2">
            <a:schemeClr val="accent4"/>
          </a:lnRef>
          <a:fillRef idx="1">
            <a:schemeClr val="lt1"/>
          </a:fillRef>
          <a:effectRef idx="0">
            <a:schemeClr val="accent4"/>
          </a:effectRef>
          <a:fontRef idx="minor">
            <a:schemeClr val="dk1"/>
          </a:fontRef>
        </p:style>
        <p:txBody>
          <a:bodyPr>
            <a:normAutofit/>
          </a:bodyPr>
          <a:lstStyle/>
          <a:p>
            <a:pPr marL="457200" indent="-457200">
              <a:buFont typeface="Wingdings" panose="05000000000000000000" pitchFamily="2" charset="2"/>
              <a:buChar char="q"/>
            </a:pPr>
            <a:r>
              <a:rPr lang="en-US" dirty="0" smtClean="0">
                <a:cs typeface="+mj-cs"/>
              </a:rPr>
              <a:t>Aggregate(macroeconomic) level</a:t>
            </a:r>
          </a:p>
          <a:p>
            <a:pPr marL="1876425" indent="-173038">
              <a:buFontTx/>
              <a:buChar char="-"/>
            </a:pPr>
            <a:r>
              <a:rPr lang="en-US" dirty="0" smtClean="0">
                <a:cs typeface="+mj-cs"/>
              </a:rPr>
              <a:t>with Oil sector</a:t>
            </a:r>
          </a:p>
          <a:p>
            <a:pPr marL="1876425" indent="-173038">
              <a:buFontTx/>
              <a:buChar char="-"/>
            </a:pPr>
            <a:r>
              <a:rPr lang="en-US" dirty="0" smtClean="0">
                <a:cs typeface="+mj-cs"/>
              </a:rPr>
              <a:t>without </a:t>
            </a:r>
            <a:r>
              <a:rPr lang="en-US" dirty="0"/>
              <a:t>Oil sector</a:t>
            </a:r>
            <a:r>
              <a:rPr lang="en-US" dirty="0" smtClean="0">
                <a:cs typeface="+mj-cs"/>
              </a:rPr>
              <a:t> </a:t>
            </a:r>
          </a:p>
          <a:p>
            <a:pPr marL="457200" indent="-457200">
              <a:buFont typeface="Wingdings" panose="05000000000000000000" pitchFamily="2" charset="2"/>
              <a:buChar char="q"/>
            </a:pPr>
            <a:r>
              <a:rPr lang="en-US" dirty="0" smtClean="0">
                <a:cs typeface="+mj-cs"/>
              </a:rPr>
              <a:t>Sector level</a:t>
            </a:r>
          </a:p>
          <a:p>
            <a:pPr marL="1876425" indent="-268288" algn="just">
              <a:buFontTx/>
              <a:buChar char="-"/>
            </a:pPr>
            <a:r>
              <a:rPr lang="en-US" dirty="0">
                <a:cs typeface="+mj-cs"/>
              </a:rPr>
              <a:t>The gap between the real and desirable employment in the service sector will be completed earlier than the </a:t>
            </a:r>
            <a:r>
              <a:rPr lang="en-US" dirty="0" smtClean="0">
                <a:cs typeface="+mj-cs"/>
              </a:rPr>
              <a:t>agriculture </a:t>
            </a:r>
            <a:r>
              <a:rPr lang="en-US" dirty="0">
                <a:cs typeface="+mj-cs"/>
              </a:rPr>
              <a:t>and industrial sectors and will lead to decent employment</a:t>
            </a:r>
            <a:r>
              <a:rPr lang="en-US" dirty="0" smtClean="0">
                <a:cs typeface="+mj-cs"/>
              </a:rPr>
              <a:t>.</a:t>
            </a:r>
          </a:p>
          <a:p>
            <a:pPr marL="1876425" indent="-268288" algn="just">
              <a:buFontTx/>
              <a:buChar char="-"/>
            </a:pPr>
            <a:r>
              <a:rPr lang="en-US" dirty="0">
                <a:cs typeface="+mj-cs"/>
              </a:rPr>
              <a:t>There is more available capacity and higher degrees of flexibility in the service sector than other sectors of the economy, including industry and </a:t>
            </a:r>
            <a:r>
              <a:rPr lang="en-US" dirty="0" smtClean="0">
                <a:cs typeface="+mj-cs"/>
              </a:rPr>
              <a:t>agriculture.</a:t>
            </a:r>
            <a:endParaRPr lang="en-US" dirty="0">
              <a:cs typeface="+mj-cs"/>
            </a:endParaRPr>
          </a:p>
          <a:p>
            <a:pPr marL="457200" indent="-457200">
              <a:buFontTx/>
              <a:buChar char="-"/>
            </a:pPr>
            <a:endParaRPr lang="en-US" dirty="0">
              <a:cs typeface="+mj-cs"/>
            </a:endParaRPr>
          </a:p>
          <a:p>
            <a:pPr marL="457200" indent="-457200">
              <a:buFontTx/>
              <a:buChar char="-"/>
            </a:pPr>
            <a:endParaRPr lang="en-US" dirty="0" smtClean="0">
              <a:cs typeface="+mj-cs"/>
            </a:endParaRPr>
          </a:p>
          <a:p>
            <a:pPr marL="457200" indent="-457200">
              <a:buFontTx/>
              <a:buChar char="-"/>
            </a:pPr>
            <a:endParaRPr lang="en-US" dirty="0">
              <a:cs typeface="+mj-cs"/>
            </a:endParaRPr>
          </a:p>
        </p:txBody>
      </p:sp>
      <p:sp>
        <p:nvSpPr>
          <p:cNvPr id="3" name="Slide Number Placeholder 2"/>
          <p:cNvSpPr>
            <a:spLocks noGrp="1"/>
          </p:cNvSpPr>
          <p:nvPr>
            <p:ph type="sldNum" sz="quarter" idx="20"/>
          </p:nvPr>
        </p:nvSpPr>
        <p:spPr/>
        <p:txBody>
          <a:bodyPr/>
          <a:lstStyle/>
          <a:p>
            <a:fld id="{6004038C-790E-4E1F-AFA3-7A2D322ABF52}" type="slidenum">
              <a:rPr lang="fa-IR" smtClean="0"/>
              <a:pPr/>
              <a:t>29</a:t>
            </a:fld>
            <a:endParaRPr lang="fa-IR" dirty="0"/>
          </a:p>
        </p:txBody>
      </p:sp>
      <p:sp>
        <p:nvSpPr>
          <p:cNvPr id="4" name="Rectangle 3"/>
          <p:cNvSpPr/>
          <p:nvPr/>
        </p:nvSpPr>
        <p:spPr>
          <a:xfrm>
            <a:off x="1289955" y="57731"/>
            <a:ext cx="6939642" cy="646331"/>
          </a:xfrm>
          <a:prstGeom prst="rect">
            <a:avLst/>
          </a:prstGeom>
        </p:spPr>
        <p:txBody>
          <a:bodyPr wrap="square">
            <a:spAutoFit/>
          </a:bodyPr>
          <a:lstStyle/>
          <a:p>
            <a:pPr algn="ctr" rtl="0"/>
            <a:r>
              <a:rPr lang="en-US" sz="3600" dirty="0" smtClean="0">
                <a:solidFill>
                  <a:schemeClr val="bg1"/>
                </a:solidFill>
              </a:rPr>
              <a:t> </a:t>
            </a:r>
            <a:r>
              <a:rPr lang="en-US" sz="3600" b="1" dirty="0">
                <a:solidFill>
                  <a:schemeClr val="accent4">
                    <a:lumMod val="60000"/>
                    <a:lumOff val="40000"/>
                  </a:schemeClr>
                </a:solidFill>
                <a:latin typeface="+mj-lt"/>
                <a:ea typeface="A Hayat" panose="020B0800040000020004" pitchFamily="34" charset="-78"/>
              </a:rPr>
              <a:t>Conclusion and Recommendations </a:t>
            </a:r>
            <a:endParaRPr lang="fa-IR" sz="3600" b="1" dirty="0">
              <a:solidFill>
                <a:schemeClr val="accent4">
                  <a:lumMod val="60000"/>
                  <a:lumOff val="40000"/>
                </a:schemeClr>
              </a:solidFill>
              <a:latin typeface="+mj-lt"/>
              <a:ea typeface="A Hayat" panose="020B0800040000020004" pitchFamily="34" charset="-78"/>
            </a:endParaRPr>
          </a:p>
        </p:txBody>
      </p:sp>
      <p:sp>
        <p:nvSpPr>
          <p:cNvPr id="5" name="Rectangle 4"/>
          <p:cNvSpPr/>
          <p:nvPr/>
        </p:nvSpPr>
        <p:spPr>
          <a:xfrm>
            <a:off x="2092058" y="704062"/>
            <a:ext cx="2667718" cy="646331"/>
          </a:xfrm>
          <a:prstGeom prst="rect">
            <a:avLst/>
          </a:prstGeom>
        </p:spPr>
        <p:txBody>
          <a:bodyPr wrap="none">
            <a:spAutoFit/>
          </a:bodyPr>
          <a:lstStyle/>
          <a:p>
            <a:pPr algn="ctr" rtl="0"/>
            <a:r>
              <a:rPr lang="en-US" sz="3600" b="1" dirty="0">
                <a:solidFill>
                  <a:schemeClr val="accent4">
                    <a:lumMod val="60000"/>
                    <a:lumOff val="40000"/>
                  </a:schemeClr>
                </a:solidFill>
                <a:latin typeface="+mj-lt"/>
                <a:ea typeface="A Hayat" panose="020B0800040000020004" pitchFamily="34" charset="-78"/>
              </a:rPr>
              <a:t>A- Conclusion</a:t>
            </a:r>
          </a:p>
        </p:txBody>
      </p:sp>
    </p:spTree>
    <p:extLst>
      <p:ext uri="{BB962C8B-B14F-4D97-AF65-F5344CB8AC3E}">
        <p14:creationId xmlns:p14="http://schemas.microsoft.com/office/powerpoint/2010/main" val="907076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585913" y="285885"/>
            <a:ext cx="7279870" cy="817562"/>
          </a:xfrm>
        </p:spPr>
        <p:txBody>
          <a:bodyPr>
            <a:noAutofit/>
          </a:bodyPr>
          <a:lstStyle/>
          <a:p>
            <a:r>
              <a:rPr lang="en-US" sz="3600" dirty="0"/>
              <a:t>Inclusive Growth and Employment</a:t>
            </a:r>
          </a:p>
        </p:txBody>
      </p:sp>
      <p:sp>
        <p:nvSpPr>
          <p:cNvPr id="4" name="Slide Number Placeholder 3"/>
          <p:cNvSpPr>
            <a:spLocks noGrp="1"/>
          </p:cNvSpPr>
          <p:nvPr>
            <p:ph type="sldNum" sz="quarter" idx="20"/>
          </p:nvPr>
        </p:nvSpPr>
        <p:spPr/>
        <p:txBody>
          <a:bodyPr/>
          <a:lstStyle/>
          <a:p>
            <a:fld id="{6004038C-790E-4E1F-AFA3-7A2D322ABF52}" type="slidenum">
              <a:rPr lang="fa-IR" smtClean="0"/>
              <a:pPr/>
              <a:t>3</a:t>
            </a:fld>
            <a:endParaRPr lang="fa-IR" dirty="0"/>
          </a:p>
        </p:txBody>
      </p:sp>
      <p:sp>
        <p:nvSpPr>
          <p:cNvPr id="5" name="Isosceles Triangle 4"/>
          <p:cNvSpPr/>
          <p:nvPr/>
        </p:nvSpPr>
        <p:spPr>
          <a:xfrm>
            <a:off x="3479885" y="1763486"/>
            <a:ext cx="5176157" cy="336368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278915" y="4327071"/>
            <a:ext cx="2514600" cy="127363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smtClean="0"/>
              <a:t>Employment</a:t>
            </a:r>
            <a:endParaRPr lang="en-US" sz="2400" dirty="0"/>
          </a:p>
        </p:txBody>
      </p:sp>
      <p:sp>
        <p:nvSpPr>
          <p:cNvPr id="7" name="Oval 6"/>
          <p:cNvSpPr/>
          <p:nvPr/>
        </p:nvSpPr>
        <p:spPr>
          <a:xfrm>
            <a:off x="2310493" y="4392386"/>
            <a:ext cx="2514600" cy="127363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smtClean="0"/>
              <a:t>Growth</a:t>
            </a:r>
            <a:endParaRPr lang="en-US" sz="2400" dirty="0"/>
          </a:p>
        </p:txBody>
      </p:sp>
      <p:sp>
        <p:nvSpPr>
          <p:cNvPr id="8" name="Oval 7"/>
          <p:cNvSpPr/>
          <p:nvPr/>
        </p:nvSpPr>
        <p:spPr>
          <a:xfrm>
            <a:off x="4898571" y="1433466"/>
            <a:ext cx="2514600" cy="127363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smtClean="0"/>
              <a:t>Productivity</a:t>
            </a:r>
            <a:endParaRPr lang="en-US" sz="2400" dirty="0"/>
          </a:p>
        </p:txBody>
      </p:sp>
      <p:sp>
        <p:nvSpPr>
          <p:cNvPr id="10" name="Striped Right Arrow 9"/>
          <p:cNvSpPr/>
          <p:nvPr/>
        </p:nvSpPr>
        <p:spPr>
          <a:xfrm rot="16200000">
            <a:off x="5347606" y="3518810"/>
            <a:ext cx="1616529" cy="653141"/>
          </a:xfrm>
          <a:prstGeom prst="striped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20288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0"/>
          </p:nvPr>
        </p:nvSpPr>
        <p:spPr/>
        <p:txBody>
          <a:bodyPr/>
          <a:lstStyle/>
          <a:p>
            <a:fld id="{6004038C-790E-4E1F-AFA3-7A2D322ABF52}" type="slidenum">
              <a:rPr lang="fa-IR" smtClean="0"/>
              <a:pPr/>
              <a:t>30</a:t>
            </a:fld>
            <a:endParaRPr lang="fa-IR" dirty="0"/>
          </a:p>
        </p:txBody>
      </p:sp>
      <p:graphicFrame>
        <p:nvGraphicFramePr>
          <p:cNvPr id="4" name="Table 3"/>
          <p:cNvGraphicFramePr>
            <a:graphicFrameLocks noGrp="1"/>
          </p:cNvGraphicFramePr>
          <p:nvPr>
            <p:extLst>
              <p:ext uri="{D42A27DB-BD31-4B8C-83A1-F6EECF244321}">
                <p14:modId xmlns:p14="http://schemas.microsoft.com/office/powerpoint/2010/main" val="1173141473"/>
              </p:ext>
            </p:extLst>
          </p:nvPr>
        </p:nvGraphicFramePr>
        <p:xfrm>
          <a:off x="38485" y="1407451"/>
          <a:ext cx="12077700" cy="5391085"/>
        </p:xfrm>
        <a:graphic>
          <a:graphicData uri="http://schemas.openxmlformats.org/drawingml/2006/table">
            <a:tbl>
              <a:tblPr rtl="1" firstRow="1" firstCol="1" bandRow="1"/>
              <a:tblGrid>
                <a:gridCol w="2547642">
                  <a:extLst>
                    <a:ext uri="{9D8B030D-6E8A-4147-A177-3AD203B41FA5}">
                      <a16:colId xmlns:a16="http://schemas.microsoft.com/office/drawing/2014/main" xmlns="" val="3758179453"/>
                    </a:ext>
                  </a:extLst>
                </a:gridCol>
                <a:gridCol w="963386">
                  <a:extLst>
                    <a:ext uri="{9D8B030D-6E8A-4147-A177-3AD203B41FA5}">
                      <a16:colId xmlns:a16="http://schemas.microsoft.com/office/drawing/2014/main" xmlns="" val="883116180"/>
                    </a:ext>
                  </a:extLst>
                </a:gridCol>
                <a:gridCol w="947057">
                  <a:extLst>
                    <a:ext uri="{9D8B030D-6E8A-4147-A177-3AD203B41FA5}">
                      <a16:colId xmlns:a16="http://schemas.microsoft.com/office/drawing/2014/main" xmlns="" val="59217760"/>
                    </a:ext>
                  </a:extLst>
                </a:gridCol>
                <a:gridCol w="947057">
                  <a:extLst>
                    <a:ext uri="{9D8B030D-6E8A-4147-A177-3AD203B41FA5}">
                      <a16:colId xmlns:a16="http://schemas.microsoft.com/office/drawing/2014/main" xmlns="" val="1335465298"/>
                    </a:ext>
                  </a:extLst>
                </a:gridCol>
                <a:gridCol w="849086">
                  <a:extLst>
                    <a:ext uri="{9D8B030D-6E8A-4147-A177-3AD203B41FA5}">
                      <a16:colId xmlns:a16="http://schemas.microsoft.com/office/drawing/2014/main" xmlns="" val="3150162406"/>
                    </a:ext>
                  </a:extLst>
                </a:gridCol>
                <a:gridCol w="963386">
                  <a:extLst>
                    <a:ext uri="{9D8B030D-6E8A-4147-A177-3AD203B41FA5}">
                      <a16:colId xmlns:a16="http://schemas.microsoft.com/office/drawing/2014/main" xmlns="" val="550045080"/>
                    </a:ext>
                  </a:extLst>
                </a:gridCol>
                <a:gridCol w="800100">
                  <a:extLst>
                    <a:ext uri="{9D8B030D-6E8A-4147-A177-3AD203B41FA5}">
                      <a16:colId xmlns:a16="http://schemas.microsoft.com/office/drawing/2014/main" xmlns="" val="3254946650"/>
                    </a:ext>
                  </a:extLst>
                </a:gridCol>
                <a:gridCol w="1126671">
                  <a:extLst>
                    <a:ext uri="{9D8B030D-6E8A-4147-A177-3AD203B41FA5}">
                      <a16:colId xmlns:a16="http://schemas.microsoft.com/office/drawing/2014/main" xmlns="" val="2940879370"/>
                    </a:ext>
                  </a:extLst>
                </a:gridCol>
                <a:gridCol w="1143000">
                  <a:extLst>
                    <a:ext uri="{9D8B030D-6E8A-4147-A177-3AD203B41FA5}">
                      <a16:colId xmlns:a16="http://schemas.microsoft.com/office/drawing/2014/main" xmlns="" val="1414250410"/>
                    </a:ext>
                  </a:extLst>
                </a:gridCol>
                <a:gridCol w="914400">
                  <a:extLst>
                    <a:ext uri="{9D8B030D-6E8A-4147-A177-3AD203B41FA5}">
                      <a16:colId xmlns:a16="http://schemas.microsoft.com/office/drawing/2014/main" xmlns="" val="372714679"/>
                    </a:ext>
                  </a:extLst>
                </a:gridCol>
                <a:gridCol w="875915">
                  <a:extLst>
                    <a:ext uri="{9D8B030D-6E8A-4147-A177-3AD203B41FA5}">
                      <a16:colId xmlns:a16="http://schemas.microsoft.com/office/drawing/2014/main" xmlns="" val="3029419337"/>
                    </a:ext>
                  </a:extLst>
                </a:gridCol>
              </a:tblGrid>
              <a:tr h="1650073">
                <a:tc>
                  <a:txBody>
                    <a:bodyPr/>
                    <a:lstStyle/>
                    <a:p>
                      <a:pPr algn="ctr" rtl="1">
                        <a:lnSpc>
                          <a:spcPct val="115000"/>
                        </a:lnSpc>
                      </a:pPr>
                      <a:r>
                        <a:rPr lang="en-US" sz="2400" b="0" dirty="0" smtClean="0">
                          <a:effectLst/>
                          <a:latin typeface="Times New Roman_332_0_02181148"/>
                          <a:cs typeface="B Nazanin" panose="00000400000000000000" pitchFamily="2" charset="-78"/>
                        </a:rPr>
                        <a:t>index</a:t>
                      </a:r>
                      <a:endParaRPr lang="en-US" sz="3200" b="0" dirty="0">
                        <a:effectLst/>
                        <a:latin typeface="Calibri" panose="020F0502020204030204" pitchFamily="34" charset="0"/>
                        <a:cs typeface="Arial" panose="020B0604020202020204" pitchFamily="34" charset="0"/>
                      </a:endParaRP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1">
                        <a:lnSpc>
                          <a:spcPct val="115000"/>
                        </a:lnSpc>
                        <a:spcAft>
                          <a:spcPts val="800"/>
                        </a:spcAft>
                      </a:pPr>
                      <a:r>
                        <a:rPr lang="en-US" sz="2000" dirty="0" smtClean="0">
                          <a:effectLst/>
                          <a:latin typeface="Times New Roman_332_0_02181148"/>
                          <a:ea typeface="Calibri" panose="020F0502020204030204" pitchFamily="34" charset="0"/>
                          <a:cs typeface="B Nazanin" panose="00000400000000000000" pitchFamily="2" charset="-78"/>
                        </a:rPr>
                        <a:t>Agriculture</a:t>
                      </a:r>
                      <a:endParaRPr lang="en-US" sz="3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rtl="1">
                        <a:lnSpc>
                          <a:spcPct val="115000"/>
                        </a:lnSpc>
                        <a:spcAft>
                          <a:spcPts val="800"/>
                        </a:spcAft>
                      </a:pPr>
                      <a:r>
                        <a:rPr lang="en-US" sz="2000" dirty="0" smtClean="0">
                          <a:effectLst/>
                          <a:latin typeface="Times New Roman_332_0_02181148"/>
                          <a:ea typeface="Times New Roman" panose="02020603050405020304" pitchFamily="18" charset="0"/>
                          <a:cs typeface="B Nazanin" panose="00000400000000000000" pitchFamily="2" charset="-78"/>
                        </a:rPr>
                        <a:t>Oil</a:t>
                      </a:r>
                      <a:endParaRPr lang="en-US" sz="4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rtl="1">
                        <a:lnSpc>
                          <a:spcPct val="115000"/>
                        </a:lnSpc>
                        <a:spcAft>
                          <a:spcPts val="800"/>
                        </a:spcAft>
                      </a:pPr>
                      <a:r>
                        <a:rPr lang="en-US" sz="2400" dirty="0" smtClean="0">
                          <a:effectLst/>
                          <a:latin typeface="Times New Roman_332_0_02181148"/>
                          <a:ea typeface="Times New Roman" panose="02020603050405020304" pitchFamily="18" charset="0"/>
                          <a:cs typeface="B Nazanin" panose="00000400000000000000" pitchFamily="2" charset="-78"/>
                        </a:rPr>
                        <a:t>Mines</a:t>
                      </a:r>
                      <a:endParaRPr lang="en-US" sz="3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rtl="1">
                        <a:lnSpc>
                          <a:spcPct val="115000"/>
                        </a:lnSpc>
                        <a:spcAft>
                          <a:spcPts val="800"/>
                        </a:spcAft>
                      </a:pPr>
                      <a:r>
                        <a:rPr lang="en-US" sz="1800" dirty="0" smtClean="0">
                          <a:effectLst/>
                          <a:latin typeface="Times New Roman_332_0_02181148"/>
                          <a:ea typeface="Times New Roman" panose="02020603050405020304" pitchFamily="18" charset="0"/>
                          <a:cs typeface="B Nazanin" panose="00000400000000000000" pitchFamily="2" charset="-78"/>
                        </a:rPr>
                        <a:t>Manufacturing</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rtl="1">
                        <a:lnSpc>
                          <a:spcPct val="115000"/>
                        </a:lnSpc>
                        <a:spcAft>
                          <a:spcPts val="800"/>
                        </a:spcAft>
                      </a:pPr>
                      <a:r>
                        <a:rPr lang="en-US" sz="1800" dirty="0" smtClean="0">
                          <a:effectLst/>
                          <a:latin typeface="Times New Roman_332_0_02181148"/>
                          <a:ea typeface="Times New Roman" panose="02020603050405020304" pitchFamily="18" charset="0"/>
                          <a:cs typeface="B Nazanin" panose="00000400000000000000" pitchFamily="2" charset="-78"/>
                        </a:rPr>
                        <a:t>Electricity, Gas and Water</a:t>
                      </a: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rtl="1">
                        <a:lnSpc>
                          <a:spcPct val="115000"/>
                        </a:lnSpc>
                        <a:spcAft>
                          <a:spcPts val="800"/>
                        </a:spcAft>
                      </a:pPr>
                      <a:r>
                        <a:rPr lang="en-US" sz="2000" dirty="0" smtClean="0">
                          <a:effectLst/>
                          <a:latin typeface="Times New Roman_332_0_02181148"/>
                          <a:ea typeface="Times New Roman" panose="02020603050405020304" pitchFamily="18" charset="0"/>
                          <a:cs typeface="B Nazanin" panose="00000400000000000000" pitchFamily="2" charset="-78"/>
                        </a:rPr>
                        <a:t>Construction</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rtl="1">
                        <a:lnSpc>
                          <a:spcPct val="107000"/>
                        </a:lnSpc>
                        <a:spcAft>
                          <a:spcPts val="0"/>
                        </a:spcAft>
                      </a:pPr>
                      <a:r>
                        <a:rPr lang="en-US" sz="1800" dirty="0" smtClean="0">
                          <a:effectLst/>
                          <a:latin typeface="Times New Roman_332_0_02181148"/>
                          <a:ea typeface="Times New Roman" panose="02020603050405020304" pitchFamily="18" charset="0"/>
                          <a:cs typeface="B Nazanin" panose="00000400000000000000" pitchFamily="2" charset="-78"/>
                        </a:rPr>
                        <a:t>Transportation</a:t>
                      </a:r>
                      <a:r>
                        <a:rPr lang="en-US" sz="1800" baseline="0" dirty="0" smtClean="0">
                          <a:effectLst/>
                          <a:latin typeface="Times New Roman_332_0_02181148"/>
                          <a:ea typeface="Times New Roman" panose="02020603050405020304" pitchFamily="18" charset="0"/>
                          <a:cs typeface="B Nazanin" panose="00000400000000000000" pitchFamily="2" charset="-78"/>
                        </a:rPr>
                        <a:t> and Communication</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rtl="1">
                        <a:lnSpc>
                          <a:spcPct val="107000"/>
                        </a:lnSpc>
                        <a:spcAft>
                          <a:spcPts val="0"/>
                        </a:spcAft>
                      </a:pPr>
                      <a:r>
                        <a:rPr lang="en-US" sz="1800" dirty="0" smtClean="0">
                          <a:effectLst/>
                          <a:latin typeface="Times New Roman_332_0_02181148"/>
                          <a:ea typeface="Times New Roman" panose="02020603050405020304" pitchFamily="18" charset="0"/>
                          <a:cs typeface="B Nazanin" panose="00000400000000000000" pitchFamily="2" charset="-78"/>
                        </a:rPr>
                        <a:t>Real</a:t>
                      </a:r>
                      <a:r>
                        <a:rPr lang="en-US" sz="1800" baseline="0" dirty="0" smtClean="0">
                          <a:effectLst/>
                          <a:latin typeface="Times New Roman_332_0_02181148"/>
                          <a:ea typeface="Times New Roman" panose="02020603050405020304" pitchFamily="18" charset="0"/>
                          <a:cs typeface="B Nazanin" panose="00000400000000000000" pitchFamily="2" charset="-78"/>
                        </a:rPr>
                        <a:t> Estate and Business Activities</a:t>
                      </a:r>
                      <a:endParaRPr lang="en-US" sz="1800" dirty="0" smtClean="0">
                        <a:effectLst/>
                        <a:latin typeface="Times New Roman_332_0_02181148"/>
                        <a:ea typeface="Times New Roman" panose="02020603050405020304" pitchFamily="18" charset="0"/>
                        <a:cs typeface="B Nazanin" panose="00000400000000000000" pitchFamily="2" charset="-78"/>
                      </a:endParaRP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rtl="1">
                        <a:lnSpc>
                          <a:spcPct val="107000"/>
                        </a:lnSpc>
                        <a:spcAft>
                          <a:spcPts val="0"/>
                        </a:spcAft>
                      </a:pPr>
                      <a:r>
                        <a:rPr lang="en-US" sz="1800" dirty="0" smtClean="0">
                          <a:effectLst/>
                          <a:latin typeface="Times New Roman_332_0_02181148"/>
                          <a:ea typeface="Times New Roman" panose="02020603050405020304" pitchFamily="18" charset="0"/>
                          <a:cs typeface="B Nazanin" panose="00000400000000000000" pitchFamily="2" charset="-78"/>
                        </a:rPr>
                        <a:t>Others Services</a:t>
                      </a: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rtl="1">
                        <a:lnSpc>
                          <a:spcPct val="107000"/>
                        </a:lnSpc>
                        <a:spcAft>
                          <a:spcPts val="0"/>
                        </a:spcAft>
                      </a:pPr>
                      <a:r>
                        <a:rPr lang="en-US" sz="2800" dirty="0" smtClean="0">
                          <a:effectLst/>
                          <a:latin typeface="Times New Roman_332_0_02181148"/>
                          <a:ea typeface="Times New Roman" panose="02020603050405020304" pitchFamily="18" charset="0"/>
                          <a:cs typeface="B Nazanin" panose="00000400000000000000" pitchFamily="2" charset="-78"/>
                        </a:rPr>
                        <a:t>Total</a:t>
                      </a:r>
                      <a:endParaRPr lang="en-US" sz="2000" dirty="0" smtClean="0">
                        <a:effectLst/>
                        <a:latin typeface="Times New Roman_332_0_02181148"/>
                        <a:ea typeface="Times New Roman" panose="02020603050405020304" pitchFamily="18" charset="0"/>
                        <a:cs typeface="B Nazanin" panose="00000400000000000000" pitchFamily="2" charset="-78"/>
                      </a:endParaRP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426051222"/>
                  </a:ext>
                </a:extLst>
              </a:tr>
              <a:tr h="697558">
                <a:tc>
                  <a:txBody>
                    <a:bodyPr/>
                    <a:lstStyle/>
                    <a:p>
                      <a:pPr algn="ctr" rtl="1">
                        <a:lnSpc>
                          <a:spcPct val="100000"/>
                        </a:lnSpc>
                        <a:spcAft>
                          <a:spcPts val="0"/>
                        </a:spcAft>
                      </a:pPr>
                      <a:r>
                        <a:rPr lang="en-US" sz="1800" b="0" dirty="0" smtClean="0">
                          <a:effectLst/>
                          <a:latin typeface="Calibri" panose="020F0502020204030204" pitchFamily="34" charset="0"/>
                          <a:cs typeface="Arial" panose="020B0604020202020204" pitchFamily="34" charset="0"/>
                        </a:rPr>
                        <a:t>Number</a:t>
                      </a:r>
                      <a:r>
                        <a:rPr lang="en-US" sz="1800" b="0" baseline="0" dirty="0" smtClean="0">
                          <a:effectLst/>
                          <a:latin typeface="Calibri" panose="020F0502020204030204" pitchFamily="34" charset="0"/>
                          <a:cs typeface="Arial" panose="020B0604020202020204" pitchFamily="34" charset="0"/>
                        </a:rPr>
                        <a:t> </a:t>
                      </a:r>
                      <a:r>
                        <a:rPr lang="en-US" sz="1800" b="0" kern="1200" baseline="0" dirty="0" smtClean="0">
                          <a:solidFill>
                            <a:schemeClr val="tx1"/>
                          </a:solidFill>
                          <a:effectLst/>
                          <a:latin typeface="Calibri" panose="020F0502020204030204" pitchFamily="34" charset="0"/>
                          <a:ea typeface="+mn-ea"/>
                          <a:cs typeface="Arial" panose="020B0604020202020204" pitchFamily="34" charset="0"/>
                        </a:rPr>
                        <a:t>Employment(2015</a:t>
                      </a:r>
                      <a:r>
                        <a:rPr lang="en-US" sz="1800" b="0" baseline="0" dirty="0" smtClean="0">
                          <a:effectLst/>
                          <a:latin typeface="Calibri" panose="020F0502020204030204" pitchFamily="34" charset="0"/>
                          <a:cs typeface="Arial" panose="020B0604020202020204" pitchFamily="34" charset="0"/>
                        </a:rPr>
                        <a:t>)</a:t>
                      </a:r>
                      <a:endParaRPr lang="en-US" sz="1800" b="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a:lnSpc>
                          <a:spcPct val="115000"/>
                        </a:lnSpc>
                        <a:spcAft>
                          <a:spcPts val="0"/>
                        </a:spcAft>
                      </a:pPr>
                      <a:r>
                        <a:rPr lang="en-US" sz="1800" kern="1200" dirty="0">
                          <a:solidFill>
                            <a:schemeClr val="tx1"/>
                          </a:solidFill>
                          <a:effectLst/>
                          <a:latin typeface="Times New Roman_332_0_02181148"/>
                          <a:ea typeface="Times New Roman" panose="02020603050405020304" pitchFamily="18" charset="0"/>
                          <a:cs typeface="B Nazanin" panose="00000400000000000000" pitchFamily="2" charset="-78"/>
                        </a:rPr>
                        <a:t>3,961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kern="1200" dirty="0">
                          <a:solidFill>
                            <a:schemeClr val="tx1"/>
                          </a:solidFill>
                          <a:effectLst/>
                          <a:latin typeface="Times New Roman_332_0_02181148"/>
                          <a:ea typeface="Times New Roman" panose="02020603050405020304" pitchFamily="18" charset="0"/>
                          <a:cs typeface="B Nazanin" panose="00000400000000000000" pitchFamily="2" charset="-78"/>
                        </a:rPr>
                        <a:t>160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kern="1200" dirty="0">
                          <a:solidFill>
                            <a:schemeClr val="tx1"/>
                          </a:solidFill>
                          <a:effectLst/>
                          <a:latin typeface="Times New Roman_332_0_02181148"/>
                          <a:ea typeface="Times New Roman" panose="02020603050405020304" pitchFamily="18" charset="0"/>
                          <a:cs typeface="B Nazanin" panose="00000400000000000000" pitchFamily="2" charset="-78"/>
                        </a:rPr>
                        <a:t>107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kern="1200" dirty="0">
                          <a:solidFill>
                            <a:schemeClr val="tx1"/>
                          </a:solidFill>
                          <a:effectLst/>
                          <a:latin typeface="Times New Roman_332_0_02181148"/>
                          <a:ea typeface="Times New Roman" panose="02020603050405020304" pitchFamily="18" charset="0"/>
                          <a:cs typeface="B Nazanin" panose="00000400000000000000" pitchFamily="2" charset="-78"/>
                        </a:rPr>
                        <a:t>3,697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kern="1200">
                          <a:solidFill>
                            <a:schemeClr val="tx1"/>
                          </a:solidFill>
                          <a:effectLst/>
                          <a:latin typeface="Times New Roman_332_0_02181148"/>
                          <a:ea typeface="Times New Roman" panose="02020603050405020304" pitchFamily="18" charset="0"/>
                          <a:cs typeface="B Nazanin" panose="00000400000000000000" pitchFamily="2" charset="-78"/>
                        </a:rPr>
                        <a:t>153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kern="1200">
                          <a:solidFill>
                            <a:schemeClr val="tx1"/>
                          </a:solidFill>
                          <a:effectLst/>
                          <a:latin typeface="Times New Roman_332_0_02181148"/>
                          <a:ea typeface="Times New Roman" panose="02020603050405020304" pitchFamily="18" charset="0"/>
                          <a:cs typeface="B Nazanin" panose="00000400000000000000" pitchFamily="2" charset="-78"/>
                        </a:rPr>
                        <a:t>3,047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kern="1200">
                          <a:solidFill>
                            <a:schemeClr val="tx1"/>
                          </a:solidFill>
                          <a:effectLst/>
                          <a:latin typeface="Times New Roman_332_0_02181148"/>
                          <a:ea typeface="Times New Roman" panose="02020603050405020304" pitchFamily="18" charset="0"/>
                          <a:cs typeface="B Nazanin" panose="00000400000000000000" pitchFamily="2" charset="-78"/>
                        </a:rPr>
                        <a:t>2,391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kern="1200">
                          <a:solidFill>
                            <a:schemeClr val="tx1"/>
                          </a:solidFill>
                          <a:effectLst/>
                          <a:latin typeface="Times New Roman_332_0_02181148"/>
                          <a:ea typeface="Times New Roman" panose="02020603050405020304" pitchFamily="18" charset="0"/>
                          <a:cs typeface="B Nazanin" panose="00000400000000000000" pitchFamily="2" charset="-78"/>
                        </a:rPr>
                        <a:t>648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kern="1200">
                          <a:solidFill>
                            <a:schemeClr val="tx1"/>
                          </a:solidFill>
                          <a:effectLst/>
                          <a:latin typeface="Times New Roman_332_0_02181148"/>
                          <a:ea typeface="Times New Roman" panose="02020603050405020304" pitchFamily="18" charset="0"/>
                          <a:cs typeface="B Nazanin" panose="00000400000000000000" pitchFamily="2" charset="-78"/>
                        </a:rPr>
                        <a:t>7,809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kern="1200" dirty="0">
                          <a:solidFill>
                            <a:schemeClr val="tx1"/>
                          </a:solidFill>
                          <a:effectLst/>
                          <a:latin typeface="Times New Roman_332_0_02181148"/>
                          <a:ea typeface="Times New Roman" panose="02020603050405020304" pitchFamily="18" charset="0"/>
                          <a:cs typeface="B Nazanin" panose="00000400000000000000" pitchFamily="2" charset="-78"/>
                        </a:rPr>
                        <a:t>21,972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90767318"/>
                  </a:ext>
                </a:extLst>
              </a:tr>
              <a:tr h="1113123">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b="0" kern="1200" dirty="0" smtClean="0">
                          <a:solidFill>
                            <a:schemeClr val="tx1"/>
                          </a:solidFill>
                          <a:effectLst/>
                          <a:latin typeface="+mn-lt"/>
                          <a:ea typeface="+mn-ea"/>
                          <a:cs typeface="+mn-cs"/>
                        </a:rPr>
                        <a:t>Optimal Rate of Employment Growth</a:t>
                      </a: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a:lnSpc>
                          <a:spcPct val="115000"/>
                        </a:lnSpc>
                        <a:spcAft>
                          <a:spcPts val="0"/>
                        </a:spcAft>
                      </a:pPr>
                      <a:r>
                        <a:rPr lang="en-US" sz="1800" kern="1200" dirty="0">
                          <a:solidFill>
                            <a:schemeClr val="tx1"/>
                          </a:solidFill>
                          <a:effectLst/>
                          <a:latin typeface="Times New Roman_332_0_02181148"/>
                          <a:ea typeface="Times New Roman" panose="02020603050405020304" pitchFamily="18" charset="0"/>
                          <a:cs typeface="B Nazanin" panose="00000400000000000000" pitchFamily="2" charset="-78"/>
                        </a:rPr>
                        <a:t>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kern="1200" dirty="0">
                          <a:solidFill>
                            <a:schemeClr val="tx1"/>
                          </a:solidFill>
                          <a:effectLst/>
                          <a:latin typeface="Times New Roman_332_0_02181148"/>
                          <a:ea typeface="Times New Roman" panose="02020603050405020304" pitchFamily="18" charset="0"/>
                          <a:cs typeface="B Nazanin" panose="00000400000000000000" pitchFamily="2" charset="-78"/>
                        </a:rPr>
                        <a:t>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kern="1200" dirty="0">
                          <a:solidFill>
                            <a:schemeClr val="tx1"/>
                          </a:solidFill>
                          <a:effectLst/>
                          <a:latin typeface="Times New Roman_332_0_02181148"/>
                          <a:ea typeface="Times New Roman" panose="02020603050405020304" pitchFamily="18" charset="0"/>
                          <a:cs typeface="B Nazanin" panose="00000400000000000000" pitchFamily="2" charset="-78"/>
                        </a:rPr>
                        <a:t>4.1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kern="1200" dirty="0" smtClean="0">
                          <a:solidFill>
                            <a:schemeClr val="tx1"/>
                          </a:solidFill>
                          <a:effectLst/>
                          <a:latin typeface="Times New Roman_332_0_02181148"/>
                          <a:ea typeface="Times New Roman" panose="02020603050405020304" pitchFamily="18" charset="0"/>
                          <a:cs typeface="B Nazanin" panose="00000400000000000000" pitchFamily="2" charset="-78"/>
                        </a:rPr>
                        <a:t>3.2</a:t>
                      </a:r>
                      <a:endParaRPr lang="en-US" sz="1800" kern="1200" dirty="0">
                        <a:solidFill>
                          <a:schemeClr val="tx1"/>
                        </a:solidFill>
                        <a:effectLst/>
                        <a:latin typeface="Times New Roman_332_0_02181148"/>
                        <a:ea typeface="Times New Roman" panose="02020603050405020304" pitchFamily="18"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kern="1200" dirty="0">
                          <a:solidFill>
                            <a:schemeClr val="tx1"/>
                          </a:solidFill>
                          <a:effectLst/>
                          <a:latin typeface="Times New Roman_332_0_02181148"/>
                          <a:ea typeface="Times New Roman" panose="02020603050405020304" pitchFamily="18" charset="0"/>
                          <a:cs typeface="B Nazanin" panose="00000400000000000000" pitchFamily="2" charset="-78"/>
                        </a:rPr>
                        <a:t>6.9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kern="1200" dirty="0">
                          <a:solidFill>
                            <a:schemeClr val="tx1"/>
                          </a:solidFill>
                          <a:effectLst/>
                          <a:latin typeface="Times New Roman_332_0_02181148"/>
                          <a:ea typeface="Times New Roman" panose="02020603050405020304" pitchFamily="18" charset="0"/>
                          <a:cs typeface="B Nazanin" panose="00000400000000000000" pitchFamily="2" charset="-78"/>
                        </a:rPr>
                        <a:t>3.2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kern="1200" dirty="0">
                          <a:solidFill>
                            <a:schemeClr val="tx1"/>
                          </a:solidFill>
                          <a:effectLst/>
                          <a:latin typeface="Times New Roman_332_0_02181148"/>
                          <a:ea typeface="Times New Roman" panose="02020603050405020304" pitchFamily="18" charset="0"/>
                          <a:cs typeface="B Nazanin" panose="00000400000000000000" pitchFamily="2" charset="-78"/>
                        </a:rPr>
                        <a:t>5.1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kern="1200" dirty="0">
                          <a:solidFill>
                            <a:schemeClr val="tx1"/>
                          </a:solidFill>
                          <a:effectLst/>
                          <a:latin typeface="Times New Roman_332_0_02181148"/>
                          <a:ea typeface="Times New Roman" panose="02020603050405020304" pitchFamily="18" charset="0"/>
                          <a:cs typeface="B Nazanin" panose="00000400000000000000" pitchFamily="2" charset="-78"/>
                        </a:rPr>
                        <a:t>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kern="1200" dirty="0">
                          <a:solidFill>
                            <a:schemeClr val="tx1"/>
                          </a:solidFill>
                          <a:effectLst/>
                          <a:latin typeface="Times New Roman_332_0_02181148"/>
                          <a:ea typeface="Times New Roman" panose="02020603050405020304" pitchFamily="18" charset="0"/>
                          <a:cs typeface="B Nazanin" panose="00000400000000000000" pitchFamily="2" charset="-78"/>
                        </a:rPr>
                        <a:t>3.8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kern="1200" dirty="0">
                          <a:solidFill>
                            <a:schemeClr val="tx1"/>
                          </a:solidFill>
                          <a:effectLst/>
                          <a:latin typeface="Times New Roman_332_0_02181148"/>
                          <a:ea typeface="Times New Roman" panose="02020603050405020304" pitchFamily="18" charset="0"/>
                          <a:cs typeface="B Nazanin" panose="00000400000000000000" pitchFamily="2" charset="-78"/>
                        </a:rPr>
                        <a:t>3.7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61384174"/>
                  </a:ext>
                </a:extLst>
              </a:tr>
              <a:tr h="742083">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b="0" kern="1200" baseline="0" dirty="0" smtClean="0">
                          <a:solidFill>
                            <a:schemeClr val="tx1"/>
                          </a:solidFill>
                          <a:effectLst/>
                          <a:latin typeface="Calibri" panose="020F0502020204030204" pitchFamily="34" charset="0"/>
                          <a:ea typeface="+mn-ea"/>
                          <a:cs typeface="Arial" panose="020B0604020202020204" pitchFamily="34" charset="0"/>
                        </a:rPr>
                        <a:t>Number Employment(2021)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a:lnSpc>
                          <a:spcPct val="115000"/>
                        </a:lnSpc>
                        <a:spcAft>
                          <a:spcPts val="0"/>
                        </a:spcAft>
                      </a:pPr>
                      <a:r>
                        <a:rPr lang="en-US" sz="1800" kern="1200">
                          <a:solidFill>
                            <a:schemeClr val="tx1"/>
                          </a:solidFill>
                          <a:effectLst/>
                          <a:latin typeface="Times New Roman_332_0_02181148"/>
                          <a:ea typeface="Times New Roman" panose="02020603050405020304" pitchFamily="18" charset="0"/>
                          <a:cs typeface="B Nazanin" panose="00000400000000000000" pitchFamily="2" charset="-78"/>
                        </a:rPr>
                        <a:t>4,906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kern="1200" dirty="0">
                          <a:solidFill>
                            <a:schemeClr val="tx1"/>
                          </a:solidFill>
                          <a:effectLst/>
                          <a:latin typeface="Times New Roman_332_0_02181148"/>
                          <a:ea typeface="Times New Roman" panose="02020603050405020304" pitchFamily="18" charset="0"/>
                          <a:cs typeface="B Nazanin" panose="00000400000000000000" pitchFamily="2" charset="-78"/>
                        </a:rPr>
                        <a:t>186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kern="1200">
                          <a:solidFill>
                            <a:schemeClr val="tx1"/>
                          </a:solidFill>
                          <a:effectLst/>
                          <a:latin typeface="Times New Roman_332_0_02181148"/>
                          <a:ea typeface="Times New Roman" panose="02020603050405020304" pitchFamily="18" charset="0"/>
                          <a:cs typeface="B Nazanin" panose="00000400000000000000" pitchFamily="2" charset="-78"/>
                        </a:rPr>
                        <a:t>135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kern="1200">
                          <a:solidFill>
                            <a:schemeClr val="tx1"/>
                          </a:solidFill>
                          <a:effectLst/>
                          <a:latin typeface="Times New Roman_332_0_02181148"/>
                          <a:ea typeface="Times New Roman" panose="02020603050405020304" pitchFamily="18" charset="0"/>
                          <a:cs typeface="B Nazanin" panose="00000400000000000000" pitchFamily="2" charset="-78"/>
                        </a:rPr>
                        <a:t>4,453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kern="1200">
                          <a:solidFill>
                            <a:schemeClr val="tx1"/>
                          </a:solidFill>
                          <a:effectLst/>
                          <a:latin typeface="Times New Roman_332_0_02181148"/>
                          <a:ea typeface="Times New Roman" panose="02020603050405020304" pitchFamily="18" charset="0"/>
                          <a:cs typeface="B Nazanin" panose="00000400000000000000" pitchFamily="2" charset="-78"/>
                        </a:rPr>
                        <a:t>227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kern="1200">
                          <a:solidFill>
                            <a:schemeClr val="tx1"/>
                          </a:solidFill>
                          <a:effectLst/>
                          <a:latin typeface="Times New Roman_332_0_02181148"/>
                          <a:ea typeface="Times New Roman" panose="02020603050405020304" pitchFamily="18" charset="0"/>
                          <a:cs typeface="B Nazanin" panose="00000400000000000000" pitchFamily="2" charset="-78"/>
                        </a:rPr>
                        <a:t>3,671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kern="1200">
                          <a:solidFill>
                            <a:schemeClr val="tx1"/>
                          </a:solidFill>
                          <a:effectLst/>
                          <a:latin typeface="Times New Roman_332_0_02181148"/>
                          <a:ea typeface="Times New Roman" panose="02020603050405020304" pitchFamily="18" charset="0"/>
                          <a:cs typeface="B Nazanin" panose="00000400000000000000" pitchFamily="2" charset="-78"/>
                        </a:rPr>
                        <a:t>3,215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kern="1200">
                          <a:solidFill>
                            <a:schemeClr val="tx1"/>
                          </a:solidFill>
                          <a:effectLst/>
                          <a:latin typeface="Times New Roman_332_0_02181148"/>
                          <a:ea typeface="Times New Roman" panose="02020603050405020304" pitchFamily="18" charset="0"/>
                          <a:cs typeface="B Nazanin" panose="00000400000000000000" pitchFamily="2" charset="-78"/>
                        </a:rPr>
                        <a:t>815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kern="1200">
                          <a:solidFill>
                            <a:schemeClr val="tx1"/>
                          </a:solidFill>
                          <a:effectLst/>
                          <a:latin typeface="Times New Roman_332_0_02181148"/>
                          <a:ea typeface="Times New Roman" panose="02020603050405020304" pitchFamily="18" charset="0"/>
                          <a:cs typeface="B Nazanin" panose="00000400000000000000" pitchFamily="2" charset="-78"/>
                        </a:rPr>
                        <a:t>9,756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kern="1200" dirty="0">
                          <a:solidFill>
                            <a:schemeClr val="tx1"/>
                          </a:solidFill>
                          <a:effectLst/>
                          <a:latin typeface="Times New Roman_332_0_02181148"/>
                          <a:ea typeface="Times New Roman" panose="02020603050405020304" pitchFamily="18" charset="0"/>
                          <a:cs typeface="B Nazanin" panose="00000400000000000000" pitchFamily="2" charset="-78"/>
                        </a:rPr>
                        <a:t>27,364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88000394"/>
                  </a:ext>
                </a:extLst>
              </a:tr>
              <a:tr h="594124">
                <a:tc rowSpan="2">
                  <a:txBody>
                    <a:bodyPr/>
                    <a:lstStyle/>
                    <a:p>
                      <a:pPr algn="ctr" rtl="1">
                        <a:lnSpc>
                          <a:spcPct val="100000"/>
                        </a:lnSpc>
                        <a:spcAft>
                          <a:spcPts val="0"/>
                        </a:spcAft>
                      </a:pPr>
                      <a:r>
                        <a:rPr lang="en-US" sz="1800" b="0" kern="1200" baseline="0" dirty="0" smtClean="0">
                          <a:solidFill>
                            <a:schemeClr val="tx1"/>
                          </a:solidFill>
                          <a:effectLst/>
                          <a:latin typeface="Calibri" panose="020F0502020204030204" pitchFamily="34" charset="0"/>
                          <a:ea typeface="+mn-ea"/>
                          <a:cs typeface="Arial" panose="020B0604020202020204" pitchFamily="34" charset="0"/>
                        </a:rPr>
                        <a:t>Potential of Job Create</a:t>
                      </a:r>
                    </a:p>
                    <a:p>
                      <a:pPr algn="ctr" rtl="1">
                        <a:lnSpc>
                          <a:spcPct val="100000"/>
                        </a:lnSpc>
                        <a:spcAft>
                          <a:spcPts val="0"/>
                        </a:spcAft>
                      </a:pPr>
                      <a:r>
                        <a:rPr lang="en-US" sz="1800" b="0" kern="1200" baseline="0" dirty="0" smtClean="0">
                          <a:solidFill>
                            <a:schemeClr val="tx1"/>
                          </a:solidFill>
                          <a:effectLst/>
                          <a:latin typeface="Calibri" panose="020F0502020204030204" pitchFamily="34" charset="0"/>
                          <a:ea typeface="+mn-ea"/>
                          <a:cs typeface="Arial" panose="020B0604020202020204" pitchFamily="34" charset="0"/>
                        </a:rPr>
                        <a:t>(Annual)</a:t>
                      </a:r>
                      <a:endParaRPr lang="en-US" sz="1800" b="0" kern="1200" baseline="0" dirty="0">
                        <a:solidFill>
                          <a:schemeClr val="tx1"/>
                        </a:solidFill>
                        <a:effectLst/>
                        <a:latin typeface="Calibri" panose="020F0502020204030204" pitchFamily="34" charset="0"/>
                        <a:ea typeface="+mn-ea"/>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a:lnSpc>
                          <a:spcPct val="115000"/>
                        </a:lnSpc>
                        <a:spcAft>
                          <a:spcPts val="0"/>
                        </a:spcAft>
                      </a:pPr>
                      <a:r>
                        <a:rPr lang="en-US" sz="1800" kern="1200">
                          <a:solidFill>
                            <a:schemeClr val="tx1"/>
                          </a:solidFill>
                          <a:effectLst/>
                          <a:latin typeface="Times New Roman_332_0_02181148"/>
                          <a:ea typeface="Times New Roman" panose="02020603050405020304" pitchFamily="18" charset="0"/>
                          <a:cs typeface="B Nazanin" panose="00000400000000000000" pitchFamily="2" charset="-78"/>
                        </a:rPr>
                        <a:t>157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kern="1200">
                          <a:solidFill>
                            <a:schemeClr val="tx1"/>
                          </a:solidFill>
                          <a:effectLst/>
                          <a:latin typeface="Times New Roman_332_0_02181148"/>
                          <a:ea typeface="Times New Roman" panose="02020603050405020304" pitchFamily="18" charset="0"/>
                          <a:cs typeface="B Nazanin" panose="00000400000000000000" pitchFamily="2" charset="-78"/>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kern="1200">
                          <a:solidFill>
                            <a:schemeClr val="tx1"/>
                          </a:solidFill>
                          <a:effectLst/>
                          <a:latin typeface="Times New Roman_332_0_02181148"/>
                          <a:ea typeface="Times New Roman" panose="02020603050405020304" pitchFamily="18" charset="0"/>
                          <a:cs typeface="B Nazanin" panose="00000400000000000000" pitchFamily="2" charset="-78"/>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kern="1200">
                          <a:solidFill>
                            <a:schemeClr val="tx1"/>
                          </a:solidFill>
                          <a:effectLst/>
                          <a:latin typeface="Times New Roman_332_0_02181148"/>
                          <a:ea typeface="Times New Roman" panose="02020603050405020304" pitchFamily="18" charset="0"/>
                          <a:cs typeface="B Nazanin" panose="00000400000000000000" pitchFamily="2" charset="-78"/>
                        </a:rPr>
                        <a:t>126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kern="1200">
                          <a:solidFill>
                            <a:schemeClr val="tx1"/>
                          </a:solidFill>
                          <a:effectLst/>
                          <a:latin typeface="Times New Roman_332_0_02181148"/>
                          <a:ea typeface="Times New Roman" panose="02020603050405020304" pitchFamily="18" charset="0"/>
                          <a:cs typeface="B Nazanin" panose="00000400000000000000" pitchFamily="2" charset="-78"/>
                        </a:rPr>
                        <a:t>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kern="1200">
                          <a:solidFill>
                            <a:schemeClr val="tx1"/>
                          </a:solidFill>
                          <a:effectLst/>
                          <a:latin typeface="Times New Roman_332_0_02181148"/>
                          <a:ea typeface="Times New Roman" panose="02020603050405020304" pitchFamily="18" charset="0"/>
                          <a:cs typeface="B Nazanin" panose="00000400000000000000" pitchFamily="2" charset="-78"/>
                        </a:rPr>
                        <a:t>104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kern="1200">
                          <a:solidFill>
                            <a:schemeClr val="tx1"/>
                          </a:solidFill>
                          <a:effectLst/>
                          <a:latin typeface="Times New Roman_332_0_02181148"/>
                          <a:ea typeface="Times New Roman" panose="02020603050405020304" pitchFamily="18" charset="0"/>
                          <a:cs typeface="B Nazanin" panose="00000400000000000000" pitchFamily="2" charset="-78"/>
                        </a:rPr>
                        <a:t>137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kern="1200" dirty="0">
                          <a:solidFill>
                            <a:schemeClr val="tx1"/>
                          </a:solidFill>
                          <a:effectLst/>
                          <a:latin typeface="Times New Roman_332_0_02181148"/>
                          <a:ea typeface="Times New Roman" panose="02020603050405020304" pitchFamily="18" charset="0"/>
                          <a:cs typeface="B Nazanin" panose="00000400000000000000" pitchFamily="2" charset="-78"/>
                        </a:rPr>
                        <a:t>28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kern="1200">
                          <a:solidFill>
                            <a:schemeClr val="tx1"/>
                          </a:solidFill>
                          <a:effectLst/>
                          <a:latin typeface="Times New Roman_332_0_02181148"/>
                          <a:ea typeface="Times New Roman" panose="02020603050405020304" pitchFamily="18" charset="0"/>
                          <a:cs typeface="B Nazanin" panose="00000400000000000000" pitchFamily="2" charset="-78"/>
                        </a:rPr>
                        <a:t>326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kern="1200" dirty="0">
                          <a:solidFill>
                            <a:schemeClr val="tx1"/>
                          </a:solidFill>
                          <a:effectLst/>
                          <a:latin typeface="Times New Roman_332_0_02181148"/>
                          <a:ea typeface="Times New Roman" panose="02020603050405020304" pitchFamily="18" charset="0"/>
                          <a:cs typeface="B Nazanin" panose="00000400000000000000" pitchFamily="2" charset="-78"/>
                        </a:rPr>
                        <a:t>899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66258100"/>
                  </a:ext>
                </a:extLst>
              </a:tr>
              <a:tr h="594124">
                <a:tc vMerge="1">
                  <a:txBody>
                    <a:bodyPr/>
                    <a:lstStyle/>
                    <a:p>
                      <a:pPr algn="ctr" rtl="1">
                        <a:lnSpc>
                          <a:spcPct val="100000"/>
                        </a:lnSpc>
                        <a:spcAft>
                          <a:spcPts val="0"/>
                        </a:spcAft>
                      </a:pPr>
                      <a:endParaRPr lang="en-US" sz="4000" b="1"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kern="1200" dirty="0">
                          <a:solidFill>
                            <a:schemeClr val="tx1"/>
                          </a:solidFill>
                          <a:effectLst/>
                          <a:latin typeface="Times New Roman_332_0_02181148"/>
                          <a:ea typeface="Times New Roman" panose="02020603050405020304" pitchFamily="18" charset="0"/>
                          <a:cs typeface="B Nazanin" panose="00000400000000000000" pitchFamily="2" charset="-78"/>
                        </a:rPr>
                        <a:t>157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kern="1200" dirty="0">
                          <a:solidFill>
                            <a:schemeClr val="tx1"/>
                          </a:solidFill>
                          <a:effectLst/>
                          <a:latin typeface="Times New Roman_332_0_02181148"/>
                          <a:ea typeface="Times New Roman" panose="02020603050405020304" pitchFamily="18" charset="0"/>
                          <a:cs typeface="B Nazanin" panose="00000400000000000000" pitchFamily="2" charset="-78"/>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ctr"/>
                      <a:r>
                        <a:rPr lang="en-US" sz="1800" kern="1200" dirty="0">
                          <a:solidFill>
                            <a:schemeClr val="tx1"/>
                          </a:solidFill>
                          <a:effectLst/>
                          <a:latin typeface="Times New Roman_332_0_02181148"/>
                          <a:ea typeface="Times New Roman" panose="02020603050405020304" pitchFamily="18" charset="0"/>
                          <a:cs typeface="B Nazanin" panose="00000400000000000000" pitchFamily="2" charset="-78"/>
                        </a:rPr>
                        <a:t>247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en-US" sz="1800" kern="1200" dirty="0">
                          <a:solidFill>
                            <a:schemeClr val="tx1"/>
                          </a:solidFill>
                          <a:effectLst/>
                          <a:latin typeface="Times New Roman_332_0_02181148"/>
                          <a:ea typeface="Times New Roman" panose="02020603050405020304" pitchFamily="18" charset="0"/>
                          <a:cs typeface="B Nazanin" panose="00000400000000000000" pitchFamily="2" charset="-78"/>
                        </a:rPr>
                        <a:t>491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kern="1200" dirty="0" smtClean="0">
                          <a:solidFill>
                            <a:schemeClr val="tx1"/>
                          </a:solidFill>
                          <a:effectLst/>
                          <a:latin typeface="Times New Roman_332_0_02181148"/>
                          <a:ea typeface="Times New Roman" panose="02020603050405020304" pitchFamily="18" charset="0"/>
                          <a:cs typeface="B Nazanin" panose="00000400000000000000" pitchFamily="2" charset="-78"/>
                        </a:rPr>
                        <a:t>899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87659616"/>
                  </a:ext>
                </a:extLst>
              </a:tr>
            </a:tbl>
          </a:graphicData>
        </a:graphic>
      </p:graphicFrame>
      <p:sp>
        <p:nvSpPr>
          <p:cNvPr id="6" name="Rectangle 5"/>
          <p:cNvSpPr/>
          <p:nvPr/>
        </p:nvSpPr>
        <p:spPr>
          <a:xfrm>
            <a:off x="9218462" y="6598132"/>
            <a:ext cx="678391" cy="369332"/>
          </a:xfrm>
          <a:prstGeom prst="rect">
            <a:avLst/>
          </a:prstGeom>
        </p:spPr>
        <p:txBody>
          <a:bodyPr wrap="none">
            <a:spAutoFit/>
          </a:bodyPr>
          <a:lstStyle/>
          <a:p>
            <a:r>
              <a:rPr lang="en-US" dirty="0">
                <a:solidFill>
                  <a:srgbClr val="0070C0"/>
                </a:solidFill>
                <a:latin typeface="Calibri" panose="020F0502020204030204" pitchFamily="34" charset="0"/>
              </a:rPr>
              <a:t>17/5</a:t>
            </a:r>
            <a:r>
              <a:rPr lang="en-US" dirty="0">
                <a:solidFill>
                  <a:srgbClr val="0070C0"/>
                </a:solidFill>
              </a:rPr>
              <a:t> </a:t>
            </a:r>
          </a:p>
        </p:txBody>
      </p:sp>
      <p:sp>
        <p:nvSpPr>
          <p:cNvPr id="7" name="Rectangle 6"/>
          <p:cNvSpPr/>
          <p:nvPr/>
        </p:nvSpPr>
        <p:spPr>
          <a:xfrm>
            <a:off x="8206614" y="6598132"/>
            <a:ext cx="561371" cy="369332"/>
          </a:xfrm>
          <a:prstGeom prst="rect">
            <a:avLst/>
          </a:prstGeom>
        </p:spPr>
        <p:txBody>
          <a:bodyPr wrap="none">
            <a:spAutoFit/>
          </a:bodyPr>
          <a:lstStyle/>
          <a:p>
            <a:r>
              <a:rPr lang="en-US" dirty="0">
                <a:solidFill>
                  <a:srgbClr val="0070C0"/>
                </a:solidFill>
                <a:latin typeface="Calibri" panose="020F0502020204030204" pitchFamily="34" charset="0"/>
              </a:rPr>
              <a:t>0/4</a:t>
            </a:r>
            <a:r>
              <a:rPr lang="en-US" dirty="0">
                <a:solidFill>
                  <a:srgbClr val="0070C0"/>
                </a:solidFill>
              </a:rPr>
              <a:t> </a:t>
            </a:r>
          </a:p>
        </p:txBody>
      </p:sp>
      <p:sp>
        <p:nvSpPr>
          <p:cNvPr id="8" name="Rectangle 7"/>
          <p:cNvSpPr/>
          <p:nvPr/>
        </p:nvSpPr>
        <p:spPr>
          <a:xfrm>
            <a:off x="4123948" y="6538813"/>
            <a:ext cx="678391" cy="369332"/>
          </a:xfrm>
          <a:prstGeom prst="rect">
            <a:avLst/>
          </a:prstGeom>
        </p:spPr>
        <p:txBody>
          <a:bodyPr wrap="none">
            <a:spAutoFit/>
          </a:bodyPr>
          <a:lstStyle/>
          <a:p>
            <a:r>
              <a:rPr lang="en-US" dirty="0">
                <a:solidFill>
                  <a:srgbClr val="0070C0"/>
                </a:solidFill>
                <a:latin typeface="Calibri" panose="020F0502020204030204" pitchFamily="34" charset="0"/>
              </a:rPr>
              <a:t>27/5</a:t>
            </a:r>
            <a:r>
              <a:rPr lang="en-US" dirty="0">
                <a:solidFill>
                  <a:srgbClr val="0070C0"/>
                </a:solidFill>
              </a:rPr>
              <a:t> </a:t>
            </a:r>
          </a:p>
        </p:txBody>
      </p:sp>
      <p:sp>
        <p:nvSpPr>
          <p:cNvPr id="9" name="Rectangle 8"/>
          <p:cNvSpPr/>
          <p:nvPr/>
        </p:nvSpPr>
        <p:spPr>
          <a:xfrm>
            <a:off x="907219" y="6527956"/>
            <a:ext cx="678391" cy="369332"/>
          </a:xfrm>
          <a:prstGeom prst="rect">
            <a:avLst/>
          </a:prstGeom>
        </p:spPr>
        <p:txBody>
          <a:bodyPr wrap="none">
            <a:spAutoFit/>
          </a:bodyPr>
          <a:lstStyle/>
          <a:p>
            <a:r>
              <a:rPr lang="en-US" dirty="0">
                <a:solidFill>
                  <a:srgbClr val="0070C0"/>
                </a:solidFill>
                <a:latin typeface="Calibri" panose="020F0502020204030204" pitchFamily="34" charset="0"/>
              </a:rPr>
              <a:t>54/6</a:t>
            </a:r>
            <a:r>
              <a:rPr lang="en-US" dirty="0">
                <a:solidFill>
                  <a:srgbClr val="0070C0"/>
                </a:solidFill>
              </a:rPr>
              <a:t> </a:t>
            </a:r>
          </a:p>
        </p:txBody>
      </p:sp>
      <p:sp>
        <p:nvSpPr>
          <p:cNvPr id="5" name="Rectangle 4"/>
          <p:cNvSpPr/>
          <p:nvPr/>
        </p:nvSpPr>
        <p:spPr>
          <a:xfrm>
            <a:off x="907219" y="157168"/>
            <a:ext cx="8989634" cy="1077218"/>
          </a:xfrm>
          <a:prstGeom prst="rect">
            <a:avLst/>
          </a:prstGeom>
        </p:spPr>
        <p:txBody>
          <a:bodyPr wrap="square">
            <a:spAutoFit/>
          </a:bodyPr>
          <a:lstStyle/>
          <a:p>
            <a:pPr algn="ctr"/>
            <a:r>
              <a:rPr lang="en-US" sz="3200" b="1" dirty="0">
                <a:solidFill>
                  <a:schemeClr val="accent4">
                    <a:lumMod val="60000"/>
                    <a:lumOff val="40000"/>
                  </a:schemeClr>
                </a:solidFill>
                <a:latin typeface="+mj-lt"/>
                <a:ea typeface="A Hayat" panose="020B0800040000020004" pitchFamily="34" charset="-78"/>
              </a:rPr>
              <a:t>Estimating the Potential of Employment in Iran's Economic Sectors</a:t>
            </a:r>
            <a:endParaRPr lang="fa-IR" sz="3200" b="1" dirty="0">
              <a:solidFill>
                <a:schemeClr val="accent4">
                  <a:lumMod val="60000"/>
                  <a:lumOff val="40000"/>
                </a:schemeClr>
              </a:solidFill>
              <a:latin typeface="+mj-lt"/>
              <a:ea typeface="A Hayat" panose="020B0800040000020004" pitchFamily="34" charset="-78"/>
            </a:endParaRPr>
          </a:p>
        </p:txBody>
      </p:sp>
    </p:spTree>
    <p:extLst>
      <p:ext uri="{BB962C8B-B14F-4D97-AF65-F5344CB8AC3E}">
        <p14:creationId xmlns:p14="http://schemas.microsoft.com/office/powerpoint/2010/main" val="38686698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83779" y="1481959"/>
            <a:ext cx="11713780" cy="4587765"/>
          </a:xfrm>
        </p:spPr>
        <p:style>
          <a:lnRef idx="2">
            <a:schemeClr val="accent4"/>
          </a:lnRef>
          <a:fillRef idx="1">
            <a:schemeClr val="lt1"/>
          </a:fillRef>
          <a:effectRef idx="0">
            <a:schemeClr val="accent4"/>
          </a:effectRef>
          <a:fontRef idx="minor">
            <a:schemeClr val="dk1"/>
          </a:fontRef>
        </p:style>
        <p:txBody>
          <a:bodyPr>
            <a:noAutofit/>
          </a:bodyPr>
          <a:lstStyle/>
          <a:p>
            <a:pPr marL="457200" indent="-457200" algn="just">
              <a:buFont typeface="Wingdings" panose="05000000000000000000" pitchFamily="2" charset="2"/>
              <a:buChar char="q"/>
            </a:pPr>
            <a:r>
              <a:rPr lang="en-US" dirty="0"/>
              <a:t>The effect of the growth of production on employment growth and some kind of confirmation of compatibility between growth of production and employment </a:t>
            </a:r>
            <a:r>
              <a:rPr lang="en-US" dirty="0" smtClean="0"/>
              <a:t>growth.</a:t>
            </a:r>
          </a:p>
          <a:p>
            <a:pPr marL="457200" indent="-457200" algn="just">
              <a:buFont typeface="Wingdings" panose="05000000000000000000" pitchFamily="2" charset="2"/>
              <a:buChar char="q"/>
            </a:pPr>
            <a:r>
              <a:rPr lang="en-US" dirty="0" smtClean="0"/>
              <a:t>The </a:t>
            </a:r>
            <a:r>
              <a:rPr lang="en-US" dirty="0"/>
              <a:t>degree of greater flexibility of wages in the service sector than in other sectors, the relative price correction of policy makers aimed at encouraging firms to </a:t>
            </a:r>
            <a:r>
              <a:rPr lang="en-US" dirty="0" smtClean="0"/>
              <a:t>employ labor </a:t>
            </a:r>
            <a:r>
              <a:rPr lang="en-US" dirty="0"/>
              <a:t>force to replace capital and </a:t>
            </a:r>
            <a:r>
              <a:rPr lang="en-US" dirty="0" smtClean="0"/>
              <a:t>equipment.</a:t>
            </a:r>
          </a:p>
          <a:p>
            <a:pPr marL="457200" indent="-457200" algn="just">
              <a:buFont typeface="Wingdings" panose="05000000000000000000" pitchFamily="2" charset="2"/>
              <a:buChar char="q"/>
            </a:pPr>
            <a:r>
              <a:rPr lang="en-US" dirty="0"/>
              <a:t>Basic and structural reforms for the development of new businesses as well as the importance of using existing capacities with a view of the overall economy's </a:t>
            </a:r>
            <a:r>
              <a:rPr lang="en-US" dirty="0" smtClean="0"/>
              <a:t>productivity.</a:t>
            </a:r>
          </a:p>
          <a:p>
            <a:pPr marL="457200" indent="-457200" algn="just">
              <a:buFont typeface="Wingdings" panose="05000000000000000000" pitchFamily="2" charset="2"/>
              <a:buChar char="q"/>
            </a:pPr>
            <a:r>
              <a:rPr lang="en-US" dirty="0"/>
              <a:t>The desire for graduate </a:t>
            </a:r>
            <a:r>
              <a:rPr lang="en-US" dirty="0" smtClean="0"/>
              <a:t>education </a:t>
            </a:r>
            <a:r>
              <a:rPr lang="en-US" dirty="0"/>
              <a:t>in the service </a:t>
            </a:r>
            <a:r>
              <a:rPr lang="en-US" dirty="0" smtClean="0"/>
              <a:t>sector.</a:t>
            </a:r>
            <a:endParaRPr lang="en-US" dirty="0"/>
          </a:p>
        </p:txBody>
      </p:sp>
      <p:sp>
        <p:nvSpPr>
          <p:cNvPr id="3" name="Slide Number Placeholder 2"/>
          <p:cNvSpPr>
            <a:spLocks noGrp="1"/>
          </p:cNvSpPr>
          <p:nvPr>
            <p:ph type="sldNum" sz="quarter" idx="20"/>
          </p:nvPr>
        </p:nvSpPr>
        <p:spPr/>
        <p:txBody>
          <a:bodyPr/>
          <a:lstStyle/>
          <a:p>
            <a:fld id="{6004038C-790E-4E1F-AFA3-7A2D322ABF52}" type="slidenum">
              <a:rPr lang="fa-IR" smtClean="0"/>
              <a:pPr/>
              <a:t>31</a:t>
            </a:fld>
            <a:endParaRPr lang="fa-IR" dirty="0"/>
          </a:p>
        </p:txBody>
      </p:sp>
      <p:sp>
        <p:nvSpPr>
          <p:cNvPr id="4" name="Rectangle 3"/>
          <p:cNvSpPr/>
          <p:nvPr/>
        </p:nvSpPr>
        <p:spPr>
          <a:xfrm>
            <a:off x="1525050" y="355927"/>
            <a:ext cx="4164538" cy="646331"/>
          </a:xfrm>
          <a:prstGeom prst="rect">
            <a:avLst/>
          </a:prstGeom>
        </p:spPr>
        <p:txBody>
          <a:bodyPr wrap="none">
            <a:spAutoFit/>
          </a:bodyPr>
          <a:lstStyle/>
          <a:p>
            <a:pPr algn="ctr" rtl="0"/>
            <a:r>
              <a:rPr lang="en-US" sz="3600" b="1" dirty="0">
                <a:solidFill>
                  <a:schemeClr val="accent4">
                    <a:lumMod val="60000"/>
                    <a:lumOff val="40000"/>
                  </a:schemeClr>
                </a:solidFill>
                <a:latin typeface="+mj-lt"/>
                <a:ea typeface="A Hayat" panose="020B0800040000020004" pitchFamily="34" charset="-78"/>
              </a:rPr>
              <a:t>B- Recommendations </a:t>
            </a:r>
            <a:endParaRPr lang="fa-IR" sz="3600" b="1" dirty="0">
              <a:solidFill>
                <a:schemeClr val="accent4">
                  <a:lumMod val="60000"/>
                  <a:lumOff val="40000"/>
                </a:schemeClr>
              </a:solidFill>
              <a:latin typeface="+mj-lt"/>
              <a:ea typeface="A Hayat" panose="020B0800040000020004" pitchFamily="34" charset="-78"/>
            </a:endParaRPr>
          </a:p>
        </p:txBody>
      </p:sp>
    </p:spTree>
    <p:extLst>
      <p:ext uri="{BB962C8B-B14F-4D97-AF65-F5344CB8AC3E}">
        <p14:creationId xmlns:p14="http://schemas.microsoft.com/office/powerpoint/2010/main" val="37943994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a:xfrm>
            <a:off x="5486965" y="0"/>
            <a:ext cx="4563718" cy="1027574"/>
          </a:xfrm>
          <a:prstGeom prst="rect">
            <a:avLst/>
          </a:prstGeom>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minor">
            <a:schemeClr val="accent1"/>
          </a:fontRef>
        </p:style>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9pPr>
          </a:lstStyle>
          <a:p>
            <a:pPr marL="0" indent="0" algn="ctr" rtl="0">
              <a:buNone/>
            </a:pPr>
            <a:r>
              <a:rPr lang="en-US" sz="6600" b="1" dirty="0" smtClean="0">
                <a:solidFill>
                  <a:schemeClr val="bg1"/>
                </a:solidFill>
              </a:rPr>
              <a:t>Tank You</a:t>
            </a:r>
            <a:endParaRPr lang="en-US" sz="6600" b="1" dirty="0">
              <a:solidFill>
                <a:schemeClr val="bg1"/>
              </a:solidFill>
            </a:endParaRPr>
          </a:p>
        </p:txBody>
      </p:sp>
    </p:spTree>
    <p:extLst>
      <p:ext uri="{BB962C8B-B14F-4D97-AF65-F5344CB8AC3E}">
        <p14:creationId xmlns:p14="http://schemas.microsoft.com/office/powerpoint/2010/main" val="32822524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0"/>
          </p:nvPr>
        </p:nvSpPr>
        <p:spPr/>
        <p:txBody>
          <a:bodyPr/>
          <a:lstStyle/>
          <a:p>
            <a:fld id="{6004038C-790E-4E1F-AFA3-7A2D322ABF52}" type="slidenum">
              <a:rPr lang="fa-IR" smtClean="0"/>
              <a:pPr/>
              <a:t>33</a:t>
            </a:fld>
            <a:endParaRPr lang="fa-IR" dirty="0"/>
          </a:p>
        </p:txBody>
      </p:sp>
      <p:graphicFrame>
        <p:nvGraphicFramePr>
          <p:cNvPr id="4" name="Chart 3"/>
          <p:cNvGraphicFramePr>
            <a:graphicFrameLocks/>
          </p:cNvGraphicFramePr>
          <p:nvPr>
            <p:extLst/>
          </p:nvPr>
        </p:nvGraphicFramePr>
        <p:xfrm>
          <a:off x="217899" y="334457"/>
          <a:ext cx="4992412" cy="28693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nvPr>
        </p:nvGraphicFramePr>
        <p:xfrm>
          <a:off x="217899" y="3251078"/>
          <a:ext cx="4992412" cy="27747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nvPr>
        </p:nvGraphicFramePr>
        <p:xfrm>
          <a:off x="5310162" y="357677"/>
          <a:ext cx="5122312" cy="28145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nvPr>
        </p:nvGraphicFramePr>
        <p:xfrm>
          <a:off x="5325927" y="3227180"/>
          <a:ext cx="5108026" cy="28380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97370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Combination of Output and Employment Growth</a:t>
            </a:r>
            <a:endParaRPr lang="fa-IR" dirty="0"/>
          </a:p>
        </p:txBody>
      </p:sp>
      <p:sp>
        <p:nvSpPr>
          <p:cNvPr id="4" name="Slide Number Placeholder 3"/>
          <p:cNvSpPr>
            <a:spLocks noGrp="1"/>
          </p:cNvSpPr>
          <p:nvPr>
            <p:ph type="sldNum" sz="quarter" idx="20"/>
          </p:nvPr>
        </p:nvSpPr>
        <p:spPr/>
        <p:txBody>
          <a:bodyPr/>
          <a:lstStyle/>
          <a:p>
            <a:fld id="{6004038C-790E-4E1F-AFA3-7A2D322ABF52}" type="slidenum">
              <a:rPr lang="fa-IR" smtClean="0"/>
              <a:pPr/>
              <a:t>4</a:t>
            </a:fld>
            <a:endParaRPr lang="fa-IR" dirty="0"/>
          </a:p>
        </p:txBody>
      </p:sp>
      <p:graphicFrame>
        <p:nvGraphicFramePr>
          <p:cNvPr id="7" name="Table 6"/>
          <p:cNvGraphicFramePr>
            <a:graphicFrameLocks noGrp="1"/>
          </p:cNvGraphicFramePr>
          <p:nvPr>
            <p:extLst>
              <p:ext uri="{D42A27DB-BD31-4B8C-83A1-F6EECF244321}">
                <p14:modId xmlns:p14="http://schemas.microsoft.com/office/powerpoint/2010/main" val="855582298"/>
              </p:ext>
            </p:extLst>
          </p:nvPr>
        </p:nvGraphicFramePr>
        <p:xfrm>
          <a:off x="1243013" y="1628778"/>
          <a:ext cx="9144000" cy="3991040"/>
        </p:xfrm>
        <a:graphic>
          <a:graphicData uri="http://schemas.openxmlformats.org/drawingml/2006/table">
            <a:tbl>
              <a:tblPr rtl="1" firstRow="1" firstCol="1" bandRow="1"/>
              <a:tblGrid>
                <a:gridCol w="4919529">
                  <a:extLst>
                    <a:ext uri="{9D8B030D-6E8A-4147-A177-3AD203B41FA5}">
                      <a16:colId xmlns:a16="http://schemas.microsoft.com/office/drawing/2014/main" xmlns="" val="20000"/>
                    </a:ext>
                  </a:extLst>
                </a:gridCol>
                <a:gridCol w="4224471">
                  <a:extLst>
                    <a:ext uri="{9D8B030D-6E8A-4147-A177-3AD203B41FA5}">
                      <a16:colId xmlns:a16="http://schemas.microsoft.com/office/drawing/2014/main" xmlns="" val="20001"/>
                    </a:ext>
                  </a:extLst>
                </a:gridCol>
              </a:tblGrid>
              <a:tr h="2130994">
                <a:tc>
                  <a:txBody>
                    <a:bodyPr/>
                    <a:lstStyle/>
                    <a:p>
                      <a:pPr algn="ctr" rtl="0">
                        <a:lnSpc>
                          <a:spcPct val="107000"/>
                        </a:lnSpc>
                        <a:spcAft>
                          <a:spcPts val="0"/>
                        </a:spcAft>
                      </a:pPr>
                      <a:r>
                        <a:rPr lang="en-US" sz="3200" b="1"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IV</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07000"/>
                        </a:lnSpc>
                        <a:spcAft>
                          <a:spcPts val="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High growth of output and of employment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07000"/>
                        </a:lnSpc>
                        <a:spcAft>
                          <a:spcPts val="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(employment-intensive growth)</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a:lnSpc>
                          <a:spcPct val="107000"/>
                        </a:lnSpc>
                        <a:spcAft>
                          <a:spcPts val="0"/>
                        </a:spcAft>
                      </a:pPr>
                      <a:r>
                        <a:rPr lang="en-US" sz="3200" b="1"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I</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07000"/>
                        </a:lnSpc>
                        <a:spcAft>
                          <a:spcPts val="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High growth of employment and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07000"/>
                        </a:lnSpc>
                        <a:spcAft>
                          <a:spcPts val="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low growth of output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07000"/>
                        </a:lnSpc>
                        <a:spcAft>
                          <a:spcPts val="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(growth-less jobs</a:t>
                      </a:r>
                      <a:r>
                        <a:rPr lang="en-US" sz="2400" dirty="0" smtClean="0">
                          <a:effectLst/>
                          <a:latin typeface="Times New Roman" panose="02020603050405020304" pitchFamily="18" charset="0"/>
                          <a:ea typeface="Calibri" panose="020F0502020204030204" pitchFamily="34" charset="0"/>
                          <a:cs typeface="Arial" panose="020B0604020202020204" pitchFamily="34" charset="0"/>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860046">
                <a:tc>
                  <a:txBody>
                    <a:bodyPr/>
                    <a:lstStyle/>
                    <a:p>
                      <a:pPr algn="ctr" rtl="0">
                        <a:lnSpc>
                          <a:spcPct val="107000"/>
                        </a:lnSpc>
                        <a:spcAft>
                          <a:spcPts val="0"/>
                        </a:spcAft>
                      </a:pPr>
                      <a:r>
                        <a:rPr lang="en-US" sz="3200" b="1"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III</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07000"/>
                        </a:lnSpc>
                        <a:spcAft>
                          <a:spcPts val="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High growth of output and with low growth of employment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07000"/>
                        </a:lnSpc>
                        <a:spcAft>
                          <a:spcPts val="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(Jobless growth)</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3200" b="1"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II</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07000"/>
                        </a:lnSpc>
                        <a:spcAft>
                          <a:spcPts val="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Low growth of output and of employment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07000"/>
                        </a:lnSpc>
                        <a:spcAft>
                          <a:spcPts val="0"/>
                        </a:spcAft>
                      </a:pPr>
                      <a:r>
                        <a:rPr lang="fa-IR" sz="2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1"/>
                  </a:ext>
                </a:extLst>
              </a:tr>
            </a:tbl>
          </a:graphicData>
        </a:graphic>
      </p:graphicFrame>
      <p:sp>
        <p:nvSpPr>
          <p:cNvPr id="8" name="Rectangle 7"/>
          <p:cNvSpPr/>
          <p:nvPr/>
        </p:nvSpPr>
        <p:spPr>
          <a:xfrm>
            <a:off x="8115300" y="5619818"/>
            <a:ext cx="2222306" cy="366645"/>
          </a:xfrm>
          <a:prstGeom prst="rect">
            <a:avLst/>
          </a:prstGeom>
          <a:no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dirty="0" smtClean="0">
                <a:solidFill>
                  <a:schemeClr val="tx1"/>
                </a:solidFill>
                <a:cs typeface="+mj-cs"/>
              </a:rPr>
              <a:t>Output Growth</a:t>
            </a:r>
            <a:endParaRPr lang="en-US" sz="2400" dirty="0">
              <a:solidFill>
                <a:schemeClr val="tx1"/>
              </a:solidFill>
              <a:cs typeface="+mj-cs"/>
            </a:endParaRPr>
          </a:p>
        </p:txBody>
      </p:sp>
      <p:sp>
        <p:nvSpPr>
          <p:cNvPr id="9" name="Rectangle 8"/>
          <p:cNvSpPr/>
          <p:nvPr/>
        </p:nvSpPr>
        <p:spPr>
          <a:xfrm rot="16200000">
            <a:off x="-385760" y="2788476"/>
            <a:ext cx="2846194" cy="366645"/>
          </a:xfrm>
          <a:prstGeom prst="rect">
            <a:avLst/>
          </a:prstGeom>
          <a:no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dirty="0" smtClean="0">
                <a:solidFill>
                  <a:schemeClr val="tx1"/>
                </a:solidFill>
                <a:cs typeface="+mj-cs"/>
              </a:rPr>
              <a:t>Employment Growth</a:t>
            </a:r>
            <a:endParaRPr lang="en-US" sz="2400" dirty="0">
              <a:solidFill>
                <a:schemeClr val="tx1"/>
              </a:solidFill>
              <a:cs typeface="+mj-cs"/>
            </a:endParaRPr>
          </a:p>
        </p:txBody>
      </p:sp>
      <p:cxnSp>
        <p:nvCxnSpPr>
          <p:cNvPr id="5" name="Straight Arrow Connector 4"/>
          <p:cNvCxnSpPr/>
          <p:nvPr/>
        </p:nvCxnSpPr>
        <p:spPr>
          <a:xfrm>
            <a:off x="2914650" y="5986463"/>
            <a:ext cx="448627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749177" y="1914528"/>
            <a:ext cx="0" cy="3486150"/>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167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20"/>
          </p:nvPr>
        </p:nvSpPr>
        <p:spPr/>
        <p:txBody>
          <a:bodyPr/>
          <a:lstStyle/>
          <a:p>
            <a:fld id="{6004038C-790E-4E1F-AFA3-7A2D322ABF52}" type="slidenum">
              <a:rPr lang="fa-IR" smtClean="0"/>
              <a:pPr/>
              <a:t>5</a:t>
            </a:fld>
            <a:endParaRPr lang="fa-IR" dirty="0"/>
          </a:p>
        </p:txBody>
      </p:sp>
      <p:sp>
        <p:nvSpPr>
          <p:cNvPr id="5" name="Title 1"/>
          <p:cNvSpPr>
            <a:spLocks noGrp="1"/>
          </p:cNvSpPr>
          <p:nvPr/>
        </p:nvSpPr>
        <p:spPr>
          <a:xfrm>
            <a:off x="1497725" y="216262"/>
            <a:ext cx="7535916" cy="7254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accent4">
                    <a:lumMod val="60000"/>
                    <a:lumOff val="40000"/>
                  </a:schemeClr>
                </a:solidFill>
                <a:ea typeface="A Hayat" panose="020B0800040000020004" pitchFamily="34" charset="-78"/>
                <a:cs typeface="+mn-cs"/>
              </a:rPr>
              <a:t>Interpreting employment elasticity</a:t>
            </a:r>
          </a:p>
        </p:txBody>
      </p:sp>
      <p:pic>
        <p:nvPicPr>
          <p:cNvPr id="6" name="table"/>
          <p:cNvPicPr>
            <a:picLocks noChangeAspect="1"/>
          </p:cNvPicPr>
          <p:nvPr/>
        </p:nvPicPr>
        <p:blipFill>
          <a:blip r:embed="rId2"/>
          <a:stretch>
            <a:fillRect/>
          </a:stretch>
        </p:blipFill>
        <p:spPr>
          <a:xfrm>
            <a:off x="1008993" y="1357298"/>
            <a:ext cx="9734445" cy="5364078"/>
          </a:xfrm>
          <a:prstGeom prst="rect">
            <a:avLst/>
          </a:prstGeom>
        </p:spPr>
      </p:pic>
      <p:sp>
        <p:nvSpPr>
          <p:cNvPr id="8" name="Oval 24"/>
          <p:cNvSpPr>
            <a:spLocks noChangeArrowheads="1"/>
          </p:cNvSpPr>
          <p:nvPr/>
        </p:nvSpPr>
        <p:spPr bwMode="auto">
          <a:xfrm>
            <a:off x="3531475" y="4196993"/>
            <a:ext cx="3783725" cy="1336675"/>
          </a:xfrm>
          <a:prstGeom prst="ellipse">
            <a:avLst/>
          </a:prstGeom>
          <a:noFill/>
          <a:ln w="38100">
            <a:solidFill>
              <a:srgbClr val="00B050"/>
            </a:solidFill>
            <a:prstDash val="sysDash"/>
            <a:round/>
            <a:headEnd/>
            <a:tailEnd/>
          </a:ln>
          <a:effectLst>
            <a:prstShdw prst="shdw13" dist="53882" dir="13500000">
              <a:schemeClr val="bg2">
                <a:alpha val="50000"/>
              </a:schemeClr>
            </a:prstShdw>
          </a:effectLst>
        </p:spPr>
        <p:txBody>
          <a:bodyPr wrap="none" anchor="ctr"/>
          <a:lstStyle/>
          <a:p>
            <a:pPr algn="ctr"/>
            <a:endParaRPr lang="en-US" sz="2400" b="1" dirty="0"/>
          </a:p>
        </p:txBody>
      </p:sp>
      <p:sp>
        <p:nvSpPr>
          <p:cNvPr id="9" name="Oval 24"/>
          <p:cNvSpPr>
            <a:spLocks noChangeArrowheads="1"/>
          </p:cNvSpPr>
          <p:nvPr/>
        </p:nvSpPr>
        <p:spPr bwMode="auto">
          <a:xfrm>
            <a:off x="3468412" y="2860318"/>
            <a:ext cx="3783725" cy="1336675"/>
          </a:xfrm>
          <a:prstGeom prst="ellipse">
            <a:avLst/>
          </a:prstGeom>
          <a:noFill/>
          <a:ln w="38100">
            <a:solidFill>
              <a:srgbClr val="FF0000"/>
            </a:solidFill>
            <a:prstDash val="sysDash"/>
            <a:round/>
            <a:headEnd/>
            <a:tailEnd/>
          </a:ln>
          <a:effectLst>
            <a:prstShdw prst="shdw13" dist="53882" dir="13500000">
              <a:schemeClr val="bg2">
                <a:alpha val="50000"/>
              </a:schemeClr>
            </a:prstShdw>
          </a:effectLst>
        </p:spPr>
        <p:txBody>
          <a:bodyPr wrap="none" anchor="ctr"/>
          <a:lstStyle/>
          <a:p>
            <a:pPr algn="ctr"/>
            <a:endParaRPr lang="en-US" sz="2400" b="1" dirty="0"/>
          </a:p>
        </p:txBody>
      </p:sp>
    </p:spTree>
    <p:extLst>
      <p:ext uri="{BB962C8B-B14F-4D97-AF65-F5344CB8AC3E}">
        <p14:creationId xmlns:p14="http://schemas.microsoft.com/office/powerpoint/2010/main" val="3616176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0"/>
          </p:nvPr>
        </p:nvSpPr>
        <p:spPr/>
        <p:txBody>
          <a:bodyPr/>
          <a:lstStyle/>
          <a:p>
            <a:fld id="{6004038C-790E-4E1F-AFA3-7A2D322ABF52}" type="slidenum">
              <a:rPr lang="fa-IR" smtClean="0"/>
              <a:pPr/>
              <a:t>6</a:t>
            </a:fld>
            <a:endParaRPr lang="fa-IR" dirty="0"/>
          </a:p>
        </p:txBody>
      </p:sp>
      <p:graphicFrame>
        <p:nvGraphicFramePr>
          <p:cNvPr id="5" name="Content Placeholder 3"/>
          <p:cNvGraphicFramePr>
            <a:graphicFrameLocks/>
          </p:cNvGraphicFramePr>
          <p:nvPr>
            <p:extLst>
              <p:ext uri="{D42A27DB-BD31-4B8C-83A1-F6EECF244321}">
                <p14:modId xmlns:p14="http://schemas.microsoft.com/office/powerpoint/2010/main" val="4291174450"/>
              </p:ext>
            </p:extLst>
          </p:nvPr>
        </p:nvGraphicFramePr>
        <p:xfrm>
          <a:off x="1103585" y="1734199"/>
          <a:ext cx="9443547" cy="3957144"/>
        </p:xfrm>
        <a:graphic>
          <a:graphicData uri="http://schemas.openxmlformats.org/drawingml/2006/table">
            <a:tbl>
              <a:tblPr firstRow="1" bandRow="1">
                <a:tableStyleId>{5C22544A-7EE6-4342-B048-85BDC9FD1C3A}</a:tableStyleId>
              </a:tblPr>
              <a:tblGrid>
                <a:gridCol w="2555690">
                  <a:extLst>
                    <a:ext uri="{9D8B030D-6E8A-4147-A177-3AD203B41FA5}">
                      <a16:colId xmlns:a16="http://schemas.microsoft.com/office/drawing/2014/main" xmlns="" val="20000"/>
                    </a:ext>
                  </a:extLst>
                </a:gridCol>
                <a:gridCol w="2166083">
                  <a:extLst>
                    <a:ext uri="{9D8B030D-6E8A-4147-A177-3AD203B41FA5}">
                      <a16:colId xmlns:a16="http://schemas.microsoft.com/office/drawing/2014/main" xmlns="" val="20001"/>
                    </a:ext>
                  </a:extLst>
                </a:gridCol>
                <a:gridCol w="2360887">
                  <a:extLst>
                    <a:ext uri="{9D8B030D-6E8A-4147-A177-3AD203B41FA5}">
                      <a16:colId xmlns:a16="http://schemas.microsoft.com/office/drawing/2014/main" xmlns="" val="20002"/>
                    </a:ext>
                  </a:extLst>
                </a:gridCol>
                <a:gridCol w="2360887">
                  <a:extLst>
                    <a:ext uri="{9D8B030D-6E8A-4147-A177-3AD203B41FA5}">
                      <a16:colId xmlns:a16="http://schemas.microsoft.com/office/drawing/2014/main" xmlns="" val="20003"/>
                    </a:ext>
                  </a:extLst>
                </a:gridCol>
              </a:tblGrid>
              <a:tr h="659524">
                <a:tc>
                  <a:txBody>
                    <a:bodyPr/>
                    <a:lstStyle/>
                    <a:p>
                      <a:pPr algn="ctr"/>
                      <a:endParaRPr lang="en-US" sz="2800" dirty="0"/>
                    </a:p>
                  </a:txBody>
                  <a:tcPr/>
                </a:tc>
                <a:tc>
                  <a:txBody>
                    <a:bodyPr/>
                    <a:lstStyle/>
                    <a:p>
                      <a:pPr algn="ctr"/>
                      <a:r>
                        <a:rPr lang="en-US" sz="2800" dirty="0" smtClean="0"/>
                        <a:t>1991-1995</a:t>
                      </a:r>
                      <a:endParaRPr lang="en-US" sz="2800" dirty="0"/>
                    </a:p>
                  </a:txBody>
                  <a:tcPr/>
                </a:tc>
                <a:tc>
                  <a:txBody>
                    <a:bodyPr/>
                    <a:lstStyle/>
                    <a:p>
                      <a:pPr algn="ctr"/>
                      <a:r>
                        <a:rPr lang="en-US" sz="2800" dirty="0" smtClean="0"/>
                        <a:t>1995-1999</a:t>
                      </a:r>
                      <a:endParaRPr lang="en-US" sz="2800" dirty="0"/>
                    </a:p>
                  </a:txBody>
                  <a:tcPr/>
                </a:tc>
                <a:tc>
                  <a:txBody>
                    <a:bodyPr/>
                    <a:lstStyle/>
                    <a:p>
                      <a:pPr algn="ctr"/>
                      <a:r>
                        <a:rPr lang="en-US" sz="2800" dirty="0" smtClean="0"/>
                        <a:t>1999-2003</a:t>
                      </a:r>
                      <a:endParaRPr lang="en-US" sz="2800" dirty="0"/>
                    </a:p>
                  </a:txBody>
                  <a:tcPr/>
                </a:tc>
                <a:extLst>
                  <a:ext uri="{0D108BD9-81ED-4DB2-BD59-A6C34878D82A}">
                    <a16:rowId xmlns:a16="http://schemas.microsoft.com/office/drawing/2014/main" xmlns="" val="10000"/>
                  </a:ext>
                </a:extLst>
              </a:tr>
              <a:tr h="659524">
                <a:tc>
                  <a:txBody>
                    <a:bodyPr/>
                    <a:lstStyle/>
                    <a:p>
                      <a:pPr algn="ctr"/>
                      <a:r>
                        <a:rPr lang="en-US" sz="2800" dirty="0" smtClean="0"/>
                        <a:t>Total</a:t>
                      </a:r>
                      <a:endParaRPr lang="en-US" sz="2800" dirty="0"/>
                    </a:p>
                  </a:txBody>
                  <a:tcPr/>
                </a:tc>
                <a:tc>
                  <a:txBody>
                    <a:bodyPr/>
                    <a:lstStyle/>
                    <a:p>
                      <a:pPr algn="ctr"/>
                      <a:r>
                        <a:rPr lang="en-US" sz="2800" dirty="0" smtClean="0"/>
                        <a:t>.34</a:t>
                      </a:r>
                      <a:endParaRPr lang="en-US" sz="2800" dirty="0"/>
                    </a:p>
                  </a:txBody>
                  <a:tcPr/>
                </a:tc>
                <a:tc>
                  <a:txBody>
                    <a:bodyPr/>
                    <a:lstStyle/>
                    <a:p>
                      <a:pPr algn="ctr"/>
                      <a:r>
                        <a:rPr lang="en-US" sz="2800" dirty="0" smtClean="0"/>
                        <a:t>.38</a:t>
                      </a:r>
                      <a:endParaRPr lang="en-US" sz="2800" dirty="0"/>
                    </a:p>
                  </a:txBody>
                  <a:tcPr/>
                </a:tc>
                <a:tc>
                  <a:txBody>
                    <a:bodyPr/>
                    <a:lstStyle/>
                    <a:p>
                      <a:pPr algn="ctr"/>
                      <a:r>
                        <a:rPr lang="en-US" sz="2800" dirty="0" smtClean="0"/>
                        <a:t>.30</a:t>
                      </a:r>
                      <a:endParaRPr lang="en-US" sz="2800" dirty="0"/>
                    </a:p>
                  </a:txBody>
                  <a:tcPr/>
                </a:tc>
                <a:extLst>
                  <a:ext uri="{0D108BD9-81ED-4DB2-BD59-A6C34878D82A}">
                    <a16:rowId xmlns:a16="http://schemas.microsoft.com/office/drawing/2014/main" xmlns="" val="10001"/>
                  </a:ext>
                </a:extLst>
              </a:tr>
              <a:tr h="659524">
                <a:tc>
                  <a:txBody>
                    <a:bodyPr/>
                    <a:lstStyle/>
                    <a:p>
                      <a:pPr algn="ctr"/>
                      <a:r>
                        <a:rPr lang="en-US" sz="2800" dirty="0" smtClean="0"/>
                        <a:t>Youth</a:t>
                      </a:r>
                      <a:endParaRPr lang="en-US" sz="2800" dirty="0"/>
                    </a:p>
                  </a:txBody>
                  <a:tcPr/>
                </a:tc>
                <a:tc>
                  <a:txBody>
                    <a:bodyPr/>
                    <a:lstStyle/>
                    <a:p>
                      <a:pPr algn="ctr"/>
                      <a:r>
                        <a:rPr lang="en-US" sz="2800" dirty="0" smtClean="0"/>
                        <a:t>-.02</a:t>
                      </a:r>
                      <a:endParaRPr lang="en-US" sz="2800" dirty="0"/>
                    </a:p>
                  </a:txBody>
                  <a:tcPr/>
                </a:tc>
                <a:tc>
                  <a:txBody>
                    <a:bodyPr/>
                    <a:lstStyle/>
                    <a:p>
                      <a:pPr algn="ctr"/>
                      <a:r>
                        <a:rPr lang="en-US" sz="2800" dirty="0" smtClean="0"/>
                        <a:t>.11</a:t>
                      </a:r>
                      <a:endParaRPr lang="en-US" sz="2800" dirty="0"/>
                    </a:p>
                  </a:txBody>
                  <a:tcPr/>
                </a:tc>
                <a:tc>
                  <a:txBody>
                    <a:bodyPr/>
                    <a:lstStyle/>
                    <a:p>
                      <a:pPr algn="ctr"/>
                      <a:r>
                        <a:rPr lang="en-US" sz="2800" dirty="0" smtClean="0"/>
                        <a:t>.06</a:t>
                      </a:r>
                      <a:endParaRPr lang="en-US" sz="2800" dirty="0"/>
                    </a:p>
                  </a:txBody>
                  <a:tcPr/>
                </a:tc>
                <a:extLst>
                  <a:ext uri="{0D108BD9-81ED-4DB2-BD59-A6C34878D82A}">
                    <a16:rowId xmlns:a16="http://schemas.microsoft.com/office/drawing/2014/main" xmlns="" val="10002"/>
                  </a:ext>
                </a:extLst>
              </a:tr>
              <a:tr h="659524">
                <a:tc>
                  <a:txBody>
                    <a:bodyPr/>
                    <a:lstStyle/>
                    <a:p>
                      <a:pPr algn="ctr"/>
                      <a:r>
                        <a:rPr lang="en-US" sz="2800" dirty="0" smtClean="0"/>
                        <a:t>Female </a:t>
                      </a:r>
                      <a:endParaRPr lang="en-US" sz="2800" dirty="0"/>
                    </a:p>
                  </a:txBody>
                  <a:tcPr/>
                </a:tc>
                <a:tc>
                  <a:txBody>
                    <a:bodyPr/>
                    <a:lstStyle/>
                    <a:p>
                      <a:pPr algn="ctr"/>
                      <a:r>
                        <a:rPr lang="en-US" sz="2800" dirty="0" smtClean="0"/>
                        <a:t>.40</a:t>
                      </a:r>
                      <a:endParaRPr lang="en-US" sz="2800" dirty="0"/>
                    </a:p>
                  </a:txBody>
                  <a:tcPr/>
                </a:tc>
                <a:tc>
                  <a:txBody>
                    <a:bodyPr/>
                    <a:lstStyle/>
                    <a:p>
                      <a:pPr algn="ctr"/>
                      <a:r>
                        <a:rPr lang="en-US" sz="2800" dirty="0" smtClean="0"/>
                        <a:t>.44</a:t>
                      </a:r>
                      <a:endParaRPr lang="en-US" sz="2800" dirty="0"/>
                    </a:p>
                  </a:txBody>
                  <a:tcPr/>
                </a:tc>
                <a:tc>
                  <a:txBody>
                    <a:bodyPr/>
                    <a:lstStyle/>
                    <a:p>
                      <a:pPr algn="ctr"/>
                      <a:r>
                        <a:rPr lang="en-US" sz="2800" dirty="0" smtClean="0"/>
                        <a:t>.33</a:t>
                      </a:r>
                      <a:endParaRPr lang="en-US" sz="2800" dirty="0"/>
                    </a:p>
                  </a:txBody>
                  <a:tcPr/>
                </a:tc>
                <a:extLst>
                  <a:ext uri="{0D108BD9-81ED-4DB2-BD59-A6C34878D82A}">
                    <a16:rowId xmlns:a16="http://schemas.microsoft.com/office/drawing/2014/main" xmlns="" val="10003"/>
                  </a:ext>
                </a:extLst>
              </a:tr>
              <a:tr h="659524">
                <a:tc>
                  <a:txBody>
                    <a:bodyPr/>
                    <a:lstStyle/>
                    <a:p>
                      <a:pPr algn="ctr"/>
                      <a:r>
                        <a:rPr lang="en-US" sz="2800" dirty="0" smtClean="0"/>
                        <a:t>Male </a:t>
                      </a:r>
                      <a:endParaRPr lang="en-US" sz="2800" dirty="0"/>
                    </a:p>
                  </a:txBody>
                  <a:tcPr/>
                </a:tc>
                <a:tc>
                  <a:txBody>
                    <a:bodyPr/>
                    <a:lstStyle/>
                    <a:p>
                      <a:pPr algn="ctr"/>
                      <a:r>
                        <a:rPr lang="en-US" sz="2800" dirty="0" smtClean="0"/>
                        <a:t>.30</a:t>
                      </a:r>
                      <a:endParaRPr lang="en-US" sz="2800" dirty="0"/>
                    </a:p>
                  </a:txBody>
                  <a:tcPr/>
                </a:tc>
                <a:tc>
                  <a:txBody>
                    <a:bodyPr/>
                    <a:lstStyle/>
                    <a:p>
                      <a:pPr algn="ctr"/>
                      <a:r>
                        <a:rPr lang="en-US" sz="2800" dirty="0" smtClean="0"/>
                        <a:t>.34</a:t>
                      </a:r>
                      <a:endParaRPr lang="en-US" sz="2800" dirty="0"/>
                    </a:p>
                  </a:txBody>
                  <a:tcPr/>
                </a:tc>
                <a:tc>
                  <a:txBody>
                    <a:bodyPr/>
                    <a:lstStyle/>
                    <a:p>
                      <a:pPr algn="ctr"/>
                      <a:r>
                        <a:rPr lang="en-US" sz="2800" dirty="0" smtClean="0"/>
                        <a:t>.29</a:t>
                      </a:r>
                      <a:endParaRPr lang="en-US" sz="2800" dirty="0"/>
                    </a:p>
                  </a:txBody>
                  <a:tcPr/>
                </a:tc>
                <a:extLst>
                  <a:ext uri="{0D108BD9-81ED-4DB2-BD59-A6C34878D82A}">
                    <a16:rowId xmlns:a16="http://schemas.microsoft.com/office/drawing/2014/main" xmlns="" val="10004"/>
                  </a:ext>
                </a:extLst>
              </a:tr>
              <a:tr h="659524">
                <a:tc>
                  <a:txBody>
                    <a:bodyPr/>
                    <a:lstStyle/>
                    <a:p>
                      <a:pPr algn="ctr"/>
                      <a:r>
                        <a:rPr lang="en-US" sz="2800" dirty="0" smtClean="0"/>
                        <a:t>GDP growth (%)</a:t>
                      </a:r>
                      <a:endParaRPr lang="en-US" sz="2800" dirty="0"/>
                    </a:p>
                  </a:txBody>
                  <a:tcPr/>
                </a:tc>
                <a:tc>
                  <a:txBody>
                    <a:bodyPr/>
                    <a:lstStyle/>
                    <a:p>
                      <a:pPr algn="ctr"/>
                      <a:r>
                        <a:rPr lang="en-US" sz="2800" dirty="0" smtClean="0"/>
                        <a:t>2.9</a:t>
                      </a:r>
                      <a:endParaRPr lang="en-US" sz="2800" dirty="0"/>
                    </a:p>
                  </a:txBody>
                  <a:tcPr/>
                </a:tc>
                <a:tc>
                  <a:txBody>
                    <a:bodyPr/>
                    <a:lstStyle/>
                    <a:p>
                      <a:pPr algn="ctr"/>
                      <a:r>
                        <a:rPr lang="en-US" sz="2800" dirty="0" smtClean="0"/>
                        <a:t>3.6</a:t>
                      </a:r>
                      <a:endParaRPr lang="en-US" sz="2800" dirty="0"/>
                    </a:p>
                  </a:txBody>
                  <a:tcPr/>
                </a:tc>
                <a:tc>
                  <a:txBody>
                    <a:bodyPr/>
                    <a:lstStyle/>
                    <a:p>
                      <a:pPr algn="ctr"/>
                      <a:r>
                        <a:rPr lang="en-US" sz="2800" dirty="0" smtClean="0"/>
                        <a:t>3.5</a:t>
                      </a:r>
                      <a:endParaRPr lang="en-US" sz="2800" dirty="0"/>
                    </a:p>
                  </a:txBody>
                  <a:tcPr/>
                </a:tc>
                <a:extLst>
                  <a:ext uri="{0D108BD9-81ED-4DB2-BD59-A6C34878D82A}">
                    <a16:rowId xmlns:a16="http://schemas.microsoft.com/office/drawing/2014/main" xmlns="" val="10005"/>
                  </a:ext>
                </a:extLst>
              </a:tr>
            </a:tbl>
          </a:graphicData>
        </a:graphic>
      </p:graphicFrame>
      <p:sp>
        <p:nvSpPr>
          <p:cNvPr id="6" name="Title 1"/>
          <p:cNvSpPr txBox="1">
            <a:spLocks/>
          </p:cNvSpPr>
          <p:nvPr/>
        </p:nvSpPr>
        <p:spPr>
          <a:xfrm>
            <a:off x="1545021" y="279324"/>
            <a:ext cx="8198070" cy="903090"/>
          </a:xfrm>
          <a:prstGeom prst="rect">
            <a:avLst/>
          </a:prstGeom>
        </p:spPr>
        <p:txBody>
          <a:bodyP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accent4">
                    <a:lumMod val="60000"/>
                    <a:lumOff val="40000"/>
                  </a:schemeClr>
                </a:solidFill>
                <a:ea typeface="A Hayat" panose="020B0800040000020004" pitchFamily="34" charset="-78"/>
                <a:cs typeface="+mn-cs"/>
              </a:rPr>
              <a:t>Global employment </a:t>
            </a:r>
            <a:r>
              <a:rPr lang="en-US" sz="3600" b="1" dirty="0" smtClean="0">
                <a:solidFill>
                  <a:schemeClr val="accent4">
                    <a:lumMod val="60000"/>
                    <a:lumOff val="40000"/>
                  </a:schemeClr>
                </a:solidFill>
                <a:ea typeface="A Hayat" panose="020B0800040000020004" pitchFamily="34" charset="-78"/>
                <a:cs typeface="+mn-cs"/>
              </a:rPr>
              <a:t>elasticity </a:t>
            </a:r>
            <a:r>
              <a:rPr lang="en-US" sz="3600" b="1" dirty="0">
                <a:solidFill>
                  <a:schemeClr val="accent4">
                    <a:lumMod val="60000"/>
                    <a:lumOff val="40000"/>
                  </a:schemeClr>
                </a:solidFill>
                <a:ea typeface="A Hayat" panose="020B0800040000020004" pitchFamily="34" charset="-78"/>
                <a:cs typeface="+mn-cs"/>
              </a:rPr>
              <a:t>by age group and sex, 1991-2003 </a:t>
            </a:r>
          </a:p>
        </p:txBody>
      </p:sp>
      <p:sp>
        <p:nvSpPr>
          <p:cNvPr id="7" name="Title 1"/>
          <p:cNvSpPr txBox="1">
            <a:spLocks/>
          </p:cNvSpPr>
          <p:nvPr/>
        </p:nvSpPr>
        <p:spPr>
          <a:xfrm>
            <a:off x="1689100" y="5675579"/>
            <a:ext cx="2695903" cy="270761"/>
          </a:xfrm>
          <a:prstGeom prst="rect">
            <a:avLst/>
          </a:prstGeom>
        </p:spPr>
        <p:txBody>
          <a:bodyP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sz="1600" dirty="0" smtClean="0"/>
              <a:t>Source: Steven Kapsos,2005 </a:t>
            </a:r>
            <a:endParaRPr lang="en-US" sz="1600" dirty="0"/>
          </a:p>
        </p:txBody>
      </p:sp>
      <p:sp>
        <p:nvSpPr>
          <p:cNvPr id="9" name="Chevron 19"/>
          <p:cNvSpPr>
            <a:spLocks noChangeArrowheads="1"/>
          </p:cNvSpPr>
          <p:nvPr/>
        </p:nvSpPr>
        <p:spPr bwMode="auto">
          <a:xfrm rot="10800000">
            <a:off x="10657490" y="2519027"/>
            <a:ext cx="701688" cy="318758"/>
          </a:xfrm>
          <a:prstGeom prst="chevron">
            <a:avLst>
              <a:gd name="adj" fmla="val 49998"/>
            </a:avLst>
          </a:prstGeom>
          <a:ln>
            <a:headEnd/>
            <a:tailEnd/>
          </a:ln>
        </p:spPr>
        <p:style>
          <a:lnRef idx="0">
            <a:schemeClr val="dk1"/>
          </a:lnRef>
          <a:fillRef idx="3">
            <a:schemeClr val="dk1"/>
          </a:fillRef>
          <a:effectRef idx="3">
            <a:schemeClr val="dk1"/>
          </a:effectRef>
          <a:fontRef idx="minor">
            <a:schemeClr val="lt1"/>
          </a:fontRef>
        </p:style>
        <p:txBody>
          <a:bodyPr rot="10800000" anchor="ctr"/>
          <a:lstStyle/>
          <a:p>
            <a:pPr algn="ctr">
              <a:defRPr/>
            </a:pPr>
            <a:endParaRPr lang="en-US">
              <a:latin typeface="+mn-lt"/>
              <a:cs typeface="+mn-cs"/>
            </a:endParaRPr>
          </a:p>
        </p:txBody>
      </p:sp>
      <p:sp>
        <p:nvSpPr>
          <p:cNvPr id="10" name="Chevron 19"/>
          <p:cNvSpPr>
            <a:spLocks noChangeArrowheads="1"/>
          </p:cNvSpPr>
          <p:nvPr/>
        </p:nvSpPr>
        <p:spPr bwMode="auto">
          <a:xfrm rot="10800000">
            <a:off x="10657488" y="3180201"/>
            <a:ext cx="701687" cy="303969"/>
          </a:xfrm>
          <a:prstGeom prst="chevron">
            <a:avLst>
              <a:gd name="adj" fmla="val 49998"/>
            </a:avLst>
          </a:prstGeom>
          <a:ln>
            <a:headEnd/>
            <a:tailEnd/>
          </a:ln>
        </p:spPr>
        <p:style>
          <a:lnRef idx="0">
            <a:schemeClr val="accent2"/>
          </a:lnRef>
          <a:fillRef idx="3">
            <a:schemeClr val="accent2"/>
          </a:fillRef>
          <a:effectRef idx="3">
            <a:schemeClr val="accent2"/>
          </a:effectRef>
          <a:fontRef idx="minor">
            <a:schemeClr val="lt1"/>
          </a:fontRef>
        </p:style>
        <p:txBody>
          <a:bodyPr rot="10800000" anchor="ctr"/>
          <a:lstStyle/>
          <a:p>
            <a:pPr algn="ctr">
              <a:defRPr/>
            </a:pPr>
            <a:endParaRPr lang="en-US">
              <a:latin typeface="+mn-lt"/>
              <a:cs typeface="+mn-cs"/>
            </a:endParaRPr>
          </a:p>
        </p:txBody>
      </p:sp>
      <p:sp>
        <p:nvSpPr>
          <p:cNvPr id="11" name="Chevron 19"/>
          <p:cNvSpPr>
            <a:spLocks noChangeArrowheads="1"/>
          </p:cNvSpPr>
          <p:nvPr/>
        </p:nvSpPr>
        <p:spPr bwMode="auto">
          <a:xfrm rot="10800000">
            <a:off x="10657490" y="3840511"/>
            <a:ext cx="701686" cy="353106"/>
          </a:xfrm>
          <a:prstGeom prst="chevron">
            <a:avLst>
              <a:gd name="adj" fmla="val 49998"/>
            </a:avLst>
          </a:prstGeom>
          <a:ln>
            <a:headEnd/>
            <a:tailEnd/>
          </a:ln>
        </p:spPr>
        <p:style>
          <a:lnRef idx="0">
            <a:schemeClr val="accent6"/>
          </a:lnRef>
          <a:fillRef idx="3">
            <a:schemeClr val="accent6"/>
          </a:fillRef>
          <a:effectRef idx="3">
            <a:schemeClr val="accent6"/>
          </a:effectRef>
          <a:fontRef idx="minor">
            <a:schemeClr val="lt1"/>
          </a:fontRef>
        </p:style>
        <p:txBody>
          <a:bodyPr rot="10800000" anchor="ctr"/>
          <a:lstStyle/>
          <a:p>
            <a:pPr algn="ctr">
              <a:defRPr/>
            </a:pPr>
            <a:endParaRPr lang="en-US">
              <a:latin typeface="+mn-lt"/>
              <a:cs typeface="+mn-cs"/>
            </a:endParaRPr>
          </a:p>
        </p:txBody>
      </p:sp>
      <p:sp>
        <p:nvSpPr>
          <p:cNvPr id="12" name="Chevron 19"/>
          <p:cNvSpPr>
            <a:spLocks noChangeArrowheads="1"/>
          </p:cNvSpPr>
          <p:nvPr/>
        </p:nvSpPr>
        <p:spPr bwMode="auto">
          <a:xfrm rot="10800000">
            <a:off x="10657488" y="4549958"/>
            <a:ext cx="701686" cy="305586"/>
          </a:xfrm>
          <a:prstGeom prst="chevron">
            <a:avLst>
              <a:gd name="adj" fmla="val 49998"/>
            </a:avLst>
          </a:prstGeom>
          <a:ln>
            <a:headEnd/>
            <a:tailEnd/>
          </a:ln>
        </p:spPr>
        <p:style>
          <a:lnRef idx="0">
            <a:schemeClr val="accent5"/>
          </a:lnRef>
          <a:fillRef idx="3">
            <a:schemeClr val="accent5"/>
          </a:fillRef>
          <a:effectRef idx="3">
            <a:schemeClr val="accent5"/>
          </a:effectRef>
          <a:fontRef idx="minor">
            <a:schemeClr val="lt1"/>
          </a:fontRef>
        </p:style>
        <p:txBody>
          <a:bodyPr rot="10800000" anchor="ctr"/>
          <a:lstStyle/>
          <a:p>
            <a:pPr algn="ctr">
              <a:defRPr/>
            </a:pPr>
            <a:endParaRPr lang="en-US">
              <a:latin typeface="+mn-lt"/>
              <a:cs typeface="+mn-cs"/>
            </a:endParaRPr>
          </a:p>
        </p:txBody>
      </p:sp>
      <p:sp>
        <p:nvSpPr>
          <p:cNvPr id="4" name="Line Callout 2 3"/>
          <p:cNvSpPr/>
          <p:nvPr/>
        </p:nvSpPr>
        <p:spPr>
          <a:xfrm rot="16200000">
            <a:off x="265862" y="2405902"/>
            <a:ext cx="979925" cy="568669"/>
          </a:xfrm>
          <a:prstGeom prst="borderCallout2">
            <a:avLst>
              <a:gd name="adj1" fmla="val 18750"/>
              <a:gd name="adj2" fmla="val -8333"/>
              <a:gd name="adj3" fmla="val 18750"/>
              <a:gd name="adj4" fmla="val -16667"/>
              <a:gd name="adj5" fmla="val 221958"/>
              <a:gd name="adj6" fmla="val -12982"/>
            </a:avLst>
          </a:prstGeom>
          <a:solidFill>
            <a:schemeClr val="accent2">
              <a:lumMod val="40000"/>
              <a:lumOff val="60000"/>
            </a:schemeClr>
          </a:solidFill>
          <a:ln>
            <a:headEnd type="none" w="med" len="med"/>
            <a:tailEnd type="triangle" w="med" len="med"/>
          </a:ln>
        </p:spPr>
        <p:style>
          <a:lnRef idx="2">
            <a:schemeClr val="accent1"/>
          </a:lnRef>
          <a:fillRef idx="1">
            <a:schemeClr val="lt1"/>
          </a:fillRef>
          <a:effectRef idx="0">
            <a:schemeClr val="accent1"/>
          </a:effectRef>
          <a:fontRef idx="minor">
            <a:schemeClr val="dk1"/>
          </a:fontRef>
        </p:style>
        <p:txBody>
          <a:bodyPr rtlCol="1" anchor="ctr"/>
          <a:lstStyle/>
          <a:p>
            <a:pPr algn="ctr"/>
            <a:r>
              <a:rPr lang="en-US" sz="2800" b="1" dirty="0" smtClean="0"/>
              <a:t>???</a:t>
            </a:r>
            <a:endParaRPr lang="fa-IR" sz="2800" b="1" dirty="0"/>
          </a:p>
        </p:txBody>
      </p:sp>
    </p:spTree>
    <p:extLst>
      <p:ext uri="{BB962C8B-B14F-4D97-AF65-F5344CB8AC3E}">
        <p14:creationId xmlns:p14="http://schemas.microsoft.com/office/powerpoint/2010/main" val="136995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20"/>
          </p:nvPr>
        </p:nvSpPr>
        <p:spPr/>
        <p:txBody>
          <a:bodyPr/>
          <a:lstStyle/>
          <a:p>
            <a:fld id="{6004038C-790E-4E1F-AFA3-7A2D322ABF52}" type="slidenum">
              <a:rPr lang="fa-IR" smtClean="0"/>
              <a:pPr/>
              <a:t>7</a:t>
            </a:fld>
            <a:endParaRPr lang="fa-IR" dirty="0"/>
          </a:p>
        </p:txBody>
      </p:sp>
      <p:sp>
        <p:nvSpPr>
          <p:cNvPr id="5" name="Title 1"/>
          <p:cNvSpPr txBox="1">
            <a:spLocks/>
          </p:cNvSpPr>
          <p:nvPr/>
        </p:nvSpPr>
        <p:spPr>
          <a:xfrm>
            <a:off x="1466193" y="236483"/>
            <a:ext cx="8954814" cy="945931"/>
          </a:xfrm>
          <a:prstGeom prst="rect">
            <a:avLst/>
          </a:prstGeom>
        </p:spPr>
        <p:txBody>
          <a:bodyP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4">
                    <a:lumMod val="60000"/>
                    <a:lumOff val="40000"/>
                  </a:schemeClr>
                </a:solidFill>
                <a:ea typeface="A Hayat" panose="020B0800040000020004" pitchFamily="34" charset="-78"/>
                <a:cs typeface="+mn-cs"/>
              </a:rPr>
              <a:t>Global employment elasticity and value-added growth rates by economic sector, </a:t>
            </a:r>
            <a:r>
              <a:rPr lang="en-US" sz="3200" b="1" dirty="0" smtClean="0">
                <a:solidFill>
                  <a:schemeClr val="accent4">
                    <a:lumMod val="60000"/>
                    <a:lumOff val="40000"/>
                  </a:schemeClr>
                </a:solidFill>
                <a:ea typeface="A Hayat" panose="020B0800040000020004" pitchFamily="34" charset="-78"/>
                <a:cs typeface="+mn-cs"/>
              </a:rPr>
              <a:t>1991-2013</a:t>
            </a:r>
            <a:endParaRPr lang="en-US" sz="3200" b="1" dirty="0">
              <a:solidFill>
                <a:schemeClr val="accent4">
                  <a:lumMod val="60000"/>
                  <a:lumOff val="40000"/>
                </a:schemeClr>
              </a:solidFill>
              <a:ea typeface="A Hayat" panose="020B0800040000020004" pitchFamily="34" charset="-78"/>
              <a:cs typeface="+mn-cs"/>
            </a:endParaRPr>
          </a:p>
        </p:txBody>
      </p:sp>
      <p:graphicFrame>
        <p:nvGraphicFramePr>
          <p:cNvPr id="6" name="Content Placeholder 3"/>
          <p:cNvGraphicFramePr>
            <a:graphicFrameLocks/>
          </p:cNvGraphicFramePr>
          <p:nvPr>
            <p:extLst>
              <p:ext uri="{D42A27DB-BD31-4B8C-83A1-F6EECF244321}">
                <p14:modId xmlns:p14="http://schemas.microsoft.com/office/powerpoint/2010/main" val="1214334961"/>
              </p:ext>
            </p:extLst>
          </p:nvPr>
        </p:nvGraphicFramePr>
        <p:xfrm>
          <a:off x="479411" y="1974630"/>
          <a:ext cx="11127641" cy="3467213"/>
        </p:xfrm>
        <a:graphic>
          <a:graphicData uri="http://schemas.openxmlformats.org/drawingml/2006/table">
            <a:tbl>
              <a:tblPr firstRow="1" bandRow="1">
                <a:tableStyleId>{5C22544A-7EE6-4342-B048-85BDC9FD1C3A}</a:tableStyleId>
              </a:tblPr>
              <a:tblGrid>
                <a:gridCol w="4461643">
                  <a:extLst>
                    <a:ext uri="{9D8B030D-6E8A-4147-A177-3AD203B41FA5}">
                      <a16:colId xmlns:a16="http://schemas.microsoft.com/office/drawing/2014/main" xmlns="" val="20000"/>
                    </a:ext>
                  </a:extLst>
                </a:gridCol>
                <a:gridCol w="2971646">
                  <a:extLst>
                    <a:ext uri="{9D8B030D-6E8A-4147-A177-3AD203B41FA5}">
                      <a16:colId xmlns:a16="http://schemas.microsoft.com/office/drawing/2014/main" xmlns="" val="20001"/>
                    </a:ext>
                  </a:extLst>
                </a:gridCol>
                <a:gridCol w="1900469">
                  <a:extLst>
                    <a:ext uri="{9D8B030D-6E8A-4147-A177-3AD203B41FA5}">
                      <a16:colId xmlns:a16="http://schemas.microsoft.com/office/drawing/2014/main" xmlns="" val="20002"/>
                    </a:ext>
                  </a:extLst>
                </a:gridCol>
                <a:gridCol w="1793883">
                  <a:extLst>
                    <a:ext uri="{9D8B030D-6E8A-4147-A177-3AD203B41FA5}">
                      <a16:colId xmlns:a16="http://schemas.microsoft.com/office/drawing/2014/main" xmlns="" val="20003"/>
                    </a:ext>
                  </a:extLst>
                </a:gridCol>
              </a:tblGrid>
              <a:tr h="850213">
                <a:tc>
                  <a:txBody>
                    <a:bodyPr/>
                    <a:lstStyle/>
                    <a:p>
                      <a:pPr algn="ctr"/>
                      <a:r>
                        <a:rPr lang="en-US" sz="3600" b="0" kern="1200" dirty="0" smtClean="0">
                          <a:solidFill>
                            <a:schemeClr val="lt1"/>
                          </a:solidFill>
                          <a:latin typeface="+mn-lt"/>
                          <a:ea typeface="+mn-ea"/>
                          <a:cs typeface="+mn-cs"/>
                        </a:rPr>
                        <a:t>Index</a:t>
                      </a:r>
                      <a:endParaRPr lang="en-US" sz="3600" b="0" kern="1200" dirty="0">
                        <a:solidFill>
                          <a:schemeClr val="lt1"/>
                        </a:solidFill>
                        <a:latin typeface="+mn-lt"/>
                        <a:ea typeface="+mn-ea"/>
                        <a:cs typeface="+mn-cs"/>
                      </a:endParaRPr>
                    </a:p>
                  </a:txBody>
                  <a:tcPr anchor="ctr"/>
                </a:tc>
                <a:tc>
                  <a:txBody>
                    <a:bodyPr/>
                    <a:lstStyle/>
                    <a:p>
                      <a:pPr algn="ctr"/>
                      <a:r>
                        <a:rPr lang="en-US" sz="3600" b="0" dirty="0" smtClean="0"/>
                        <a:t>Agriculture</a:t>
                      </a:r>
                      <a:endParaRPr lang="en-US" sz="3600" b="0" dirty="0"/>
                    </a:p>
                  </a:txBody>
                  <a:tcPr>
                    <a:solidFill>
                      <a:srgbClr val="92D050"/>
                    </a:solidFill>
                  </a:tcPr>
                </a:tc>
                <a:tc>
                  <a:txBody>
                    <a:bodyPr/>
                    <a:lstStyle/>
                    <a:p>
                      <a:pPr algn="ctr"/>
                      <a:r>
                        <a:rPr lang="en-US" sz="3600" b="0" dirty="0" smtClean="0"/>
                        <a:t>Industry </a:t>
                      </a:r>
                      <a:endParaRPr lang="en-US" sz="3600" b="0" dirty="0"/>
                    </a:p>
                  </a:txBody>
                  <a:tcPr>
                    <a:solidFill>
                      <a:schemeClr val="accent2">
                        <a:lumMod val="60000"/>
                        <a:lumOff val="40000"/>
                      </a:schemeClr>
                    </a:solidFill>
                  </a:tcPr>
                </a:tc>
                <a:tc>
                  <a:txBody>
                    <a:bodyPr/>
                    <a:lstStyle/>
                    <a:p>
                      <a:pPr algn="ctr"/>
                      <a:r>
                        <a:rPr lang="en-US" sz="3600" b="0" dirty="0" smtClean="0"/>
                        <a:t>Services</a:t>
                      </a:r>
                      <a:endParaRPr lang="en-US" sz="3600" b="0" dirty="0"/>
                    </a:p>
                  </a:txBody>
                  <a:tcPr>
                    <a:solidFill>
                      <a:schemeClr val="accent1">
                        <a:lumMod val="75000"/>
                      </a:schemeClr>
                    </a:solidFill>
                  </a:tcPr>
                </a:tc>
                <a:extLst>
                  <a:ext uri="{0D108BD9-81ED-4DB2-BD59-A6C34878D82A}">
                    <a16:rowId xmlns:a16="http://schemas.microsoft.com/office/drawing/2014/main" xmlns="" val="10000"/>
                  </a:ext>
                </a:extLst>
              </a:tr>
              <a:tr h="974873">
                <a:tc>
                  <a:txBody>
                    <a:bodyPr/>
                    <a:lstStyle/>
                    <a:p>
                      <a:pPr algn="ctr"/>
                      <a:r>
                        <a:rPr lang="en-US" sz="3200" b="0" dirty="0" smtClean="0"/>
                        <a:t>Sector value-added elasticity </a:t>
                      </a:r>
                      <a:endParaRPr lang="en-US" sz="3200" b="0" dirty="0"/>
                    </a:p>
                  </a:txBody>
                  <a:tcPr anchor="ctr"/>
                </a:tc>
                <a:tc>
                  <a:txBody>
                    <a:bodyPr/>
                    <a:lstStyle/>
                    <a:p>
                      <a:pPr algn="ctr"/>
                      <a:r>
                        <a:rPr lang="en-US" sz="3600" dirty="0" smtClean="0"/>
                        <a:t>.41</a:t>
                      </a:r>
                      <a:endParaRPr lang="en-US" sz="3600" dirty="0"/>
                    </a:p>
                  </a:txBody>
                  <a:tcPr anchor="ctr">
                    <a:solidFill>
                      <a:srgbClr val="92D050"/>
                    </a:solidFill>
                  </a:tcPr>
                </a:tc>
                <a:tc>
                  <a:txBody>
                    <a:bodyPr/>
                    <a:lstStyle/>
                    <a:p>
                      <a:pPr algn="ctr"/>
                      <a:r>
                        <a:rPr lang="en-US" sz="3600" dirty="0" smtClean="0"/>
                        <a:t>.28</a:t>
                      </a:r>
                      <a:endParaRPr lang="en-US" sz="3600" dirty="0"/>
                    </a:p>
                  </a:txBody>
                  <a:tcPr anchor="ctr">
                    <a:solidFill>
                      <a:schemeClr val="accent2">
                        <a:lumMod val="60000"/>
                        <a:lumOff val="40000"/>
                      </a:schemeClr>
                    </a:solidFill>
                  </a:tcPr>
                </a:tc>
                <a:tc>
                  <a:txBody>
                    <a:bodyPr/>
                    <a:lstStyle/>
                    <a:p>
                      <a:pPr algn="ctr"/>
                      <a:r>
                        <a:rPr lang="en-US" sz="3600" dirty="0" smtClean="0"/>
                        <a:t>.57</a:t>
                      </a:r>
                      <a:endParaRPr lang="en-US" sz="3600" dirty="0"/>
                    </a:p>
                  </a:txBody>
                  <a:tcPr anchor="ctr">
                    <a:solidFill>
                      <a:schemeClr val="accent1">
                        <a:lumMod val="75000"/>
                      </a:schemeClr>
                    </a:solidFill>
                  </a:tcPr>
                </a:tc>
                <a:extLst>
                  <a:ext uri="{0D108BD9-81ED-4DB2-BD59-A6C34878D82A}">
                    <a16:rowId xmlns:a16="http://schemas.microsoft.com/office/drawing/2014/main" xmlns="" val="10001"/>
                  </a:ext>
                </a:extLst>
              </a:tr>
              <a:tr h="1550200">
                <a:tc>
                  <a:txBody>
                    <a:bodyPr/>
                    <a:lstStyle/>
                    <a:p>
                      <a:pPr algn="ctr"/>
                      <a:r>
                        <a:rPr lang="en-US" sz="3200" b="0" dirty="0" smtClean="0"/>
                        <a:t>Average annual value-added growth rate (%) </a:t>
                      </a:r>
                      <a:endParaRPr lang="en-US" sz="3200" b="0" dirty="0"/>
                    </a:p>
                  </a:txBody>
                  <a:tcPr anchor="ctr"/>
                </a:tc>
                <a:tc>
                  <a:txBody>
                    <a:bodyPr/>
                    <a:lstStyle/>
                    <a:p>
                      <a:pPr algn="ctr"/>
                      <a:r>
                        <a:rPr lang="en-US" sz="3600" dirty="0" smtClean="0"/>
                        <a:t>2</a:t>
                      </a:r>
                      <a:endParaRPr lang="en-US" sz="3600" dirty="0"/>
                    </a:p>
                  </a:txBody>
                  <a:tcPr anchor="ctr">
                    <a:solidFill>
                      <a:srgbClr val="92D050"/>
                    </a:solidFill>
                  </a:tcPr>
                </a:tc>
                <a:tc>
                  <a:txBody>
                    <a:bodyPr/>
                    <a:lstStyle/>
                    <a:p>
                      <a:pPr algn="ctr"/>
                      <a:r>
                        <a:rPr lang="en-US" sz="3600" dirty="0" smtClean="0"/>
                        <a:t>2.1</a:t>
                      </a:r>
                      <a:endParaRPr lang="en-US" sz="3600" dirty="0"/>
                    </a:p>
                  </a:txBody>
                  <a:tcPr anchor="ctr">
                    <a:solidFill>
                      <a:schemeClr val="accent2">
                        <a:lumMod val="60000"/>
                        <a:lumOff val="40000"/>
                      </a:schemeClr>
                    </a:solidFill>
                  </a:tcPr>
                </a:tc>
                <a:tc>
                  <a:txBody>
                    <a:bodyPr/>
                    <a:lstStyle/>
                    <a:p>
                      <a:pPr algn="ctr"/>
                      <a:r>
                        <a:rPr lang="en-US" sz="3600" dirty="0" smtClean="0"/>
                        <a:t>3</a:t>
                      </a:r>
                      <a:endParaRPr lang="en-US" sz="3600" dirty="0"/>
                    </a:p>
                  </a:txBody>
                  <a:tcPr anchor="ctr">
                    <a:solidFill>
                      <a:schemeClr val="accent1">
                        <a:lumMod val="75000"/>
                      </a:schemeClr>
                    </a:solidFill>
                  </a:tcPr>
                </a:tc>
                <a:extLst>
                  <a:ext uri="{0D108BD9-81ED-4DB2-BD59-A6C34878D82A}">
                    <a16:rowId xmlns:a16="http://schemas.microsoft.com/office/drawing/2014/main" xmlns="" val="10002"/>
                  </a:ext>
                </a:extLst>
              </a:tr>
            </a:tbl>
          </a:graphicData>
        </a:graphic>
      </p:graphicFrame>
      <p:sp>
        <p:nvSpPr>
          <p:cNvPr id="7" name="Title 1"/>
          <p:cNvSpPr txBox="1">
            <a:spLocks/>
          </p:cNvSpPr>
          <p:nvPr/>
        </p:nvSpPr>
        <p:spPr>
          <a:xfrm>
            <a:off x="1689100" y="5675579"/>
            <a:ext cx="2695903" cy="270761"/>
          </a:xfrm>
          <a:prstGeom prst="rect">
            <a:avLst/>
          </a:prstGeom>
        </p:spPr>
        <p:txBody>
          <a:bodyP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sz="1600" dirty="0" smtClean="0"/>
              <a:t>Source: Steven Kapsos,2005 </a:t>
            </a:r>
            <a:endParaRPr lang="en-US" sz="1600" dirty="0"/>
          </a:p>
        </p:txBody>
      </p:sp>
    </p:spTree>
    <p:extLst>
      <p:ext uri="{BB962C8B-B14F-4D97-AF65-F5344CB8AC3E}">
        <p14:creationId xmlns:p14="http://schemas.microsoft.com/office/powerpoint/2010/main" val="313580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0"/>
          </p:nvPr>
        </p:nvSpPr>
        <p:spPr/>
        <p:txBody>
          <a:bodyPr/>
          <a:lstStyle/>
          <a:p>
            <a:fld id="{6004038C-790E-4E1F-AFA3-7A2D322ABF52}" type="slidenum">
              <a:rPr lang="fa-IR" smtClean="0"/>
              <a:pPr/>
              <a:t>8</a:t>
            </a:fld>
            <a:endParaRPr lang="fa-IR" dirty="0"/>
          </a:p>
        </p:txBody>
      </p:sp>
      <p:graphicFrame>
        <p:nvGraphicFramePr>
          <p:cNvPr id="4" name="Chart 3"/>
          <p:cNvGraphicFramePr>
            <a:graphicFrameLocks/>
          </p:cNvGraphicFramePr>
          <p:nvPr>
            <p:extLst>
              <p:ext uri="{D42A27DB-BD31-4B8C-83A1-F6EECF244321}">
                <p14:modId xmlns:p14="http://schemas.microsoft.com/office/powerpoint/2010/main" val="4201470391"/>
              </p:ext>
            </p:extLst>
          </p:nvPr>
        </p:nvGraphicFramePr>
        <p:xfrm>
          <a:off x="1104899" y="1420586"/>
          <a:ext cx="9622972" cy="476794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104899" y="157162"/>
            <a:ext cx="8139113" cy="1077218"/>
          </a:xfrm>
          <a:prstGeom prst="rect">
            <a:avLst/>
          </a:prstGeom>
        </p:spPr>
        <p:txBody>
          <a:bodyPr wrap="square">
            <a:spAutoFit/>
          </a:bodyPr>
          <a:lstStyle/>
          <a:p>
            <a:pPr algn="ctr"/>
            <a:r>
              <a:rPr lang="en-US" sz="3200" b="1" dirty="0" smtClean="0">
                <a:solidFill>
                  <a:schemeClr val="accent4">
                    <a:lumMod val="60000"/>
                    <a:lumOff val="40000"/>
                  </a:schemeClr>
                </a:solidFill>
                <a:latin typeface="+mj-lt"/>
                <a:ea typeface="A Hayat" panose="020B0800040000020004" pitchFamily="34" charset="-78"/>
              </a:rPr>
              <a:t>Trend </a:t>
            </a:r>
            <a:r>
              <a:rPr lang="en-US" sz="3200" b="1" dirty="0">
                <a:solidFill>
                  <a:schemeClr val="accent4">
                    <a:lumMod val="60000"/>
                    <a:lumOff val="40000"/>
                  </a:schemeClr>
                </a:solidFill>
                <a:latin typeface="+mj-lt"/>
                <a:ea typeface="A Hayat" panose="020B0800040000020004" pitchFamily="34" charset="-78"/>
              </a:rPr>
              <a:t>of employment and labor productivity indicators in </a:t>
            </a:r>
            <a:r>
              <a:rPr lang="en-US" sz="3200" b="1" dirty="0" smtClean="0">
                <a:solidFill>
                  <a:schemeClr val="accent4">
                    <a:lumMod val="60000"/>
                    <a:lumOff val="40000"/>
                  </a:schemeClr>
                </a:solidFill>
                <a:latin typeface="+mj-lt"/>
                <a:ea typeface="A Hayat" panose="020B0800040000020004" pitchFamily="34" charset="-78"/>
              </a:rPr>
              <a:t>Agriculture(</a:t>
            </a:r>
            <a:r>
              <a:rPr lang="en-US" sz="3200" b="1" dirty="0" err="1" smtClean="0">
                <a:solidFill>
                  <a:schemeClr val="accent4">
                    <a:lumMod val="60000"/>
                    <a:lumOff val="40000"/>
                  </a:schemeClr>
                </a:solidFill>
                <a:latin typeface="+mj-lt"/>
                <a:ea typeface="A Hayat" panose="020B0800040000020004" pitchFamily="34" charset="-78"/>
              </a:rPr>
              <a:t>I.R.Iran</a:t>
            </a:r>
            <a:r>
              <a:rPr lang="en-US" sz="3200" b="1" dirty="0" smtClean="0">
                <a:solidFill>
                  <a:schemeClr val="accent4">
                    <a:lumMod val="60000"/>
                    <a:lumOff val="40000"/>
                  </a:schemeClr>
                </a:solidFill>
                <a:latin typeface="+mj-lt"/>
                <a:ea typeface="A Hayat" panose="020B0800040000020004" pitchFamily="34" charset="-78"/>
              </a:rPr>
              <a:t>)</a:t>
            </a:r>
            <a:endParaRPr lang="fa-IR" sz="3200" b="1" dirty="0">
              <a:solidFill>
                <a:schemeClr val="accent4">
                  <a:lumMod val="60000"/>
                  <a:lumOff val="40000"/>
                </a:schemeClr>
              </a:solidFill>
              <a:latin typeface="+mj-lt"/>
              <a:ea typeface="A Hayat" panose="020B0800040000020004" pitchFamily="34" charset="-78"/>
            </a:endParaRPr>
          </a:p>
        </p:txBody>
      </p:sp>
    </p:spTree>
    <p:extLst>
      <p:ext uri="{BB962C8B-B14F-4D97-AF65-F5344CB8AC3E}">
        <p14:creationId xmlns:p14="http://schemas.microsoft.com/office/powerpoint/2010/main" val="3409677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0"/>
          </p:nvPr>
        </p:nvSpPr>
        <p:spPr/>
        <p:txBody>
          <a:bodyPr/>
          <a:lstStyle/>
          <a:p>
            <a:fld id="{6004038C-790E-4E1F-AFA3-7A2D322ABF52}" type="slidenum">
              <a:rPr lang="fa-IR" smtClean="0"/>
              <a:pPr/>
              <a:t>9</a:t>
            </a:fld>
            <a:endParaRPr lang="fa-IR" dirty="0"/>
          </a:p>
        </p:txBody>
      </p:sp>
      <p:graphicFrame>
        <p:nvGraphicFramePr>
          <p:cNvPr id="4" name="Chart 3"/>
          <p:cNvGraphicFramePr>
            <a:graphicFrameLocks/>
          </p:cNvGraphicFramePr>
          <p:nvPr>
            <p:extLst>
              <p:ext uri="{D42A27DB-BD31-4B8C-83A1-F6EECF244321}">
                <p14:modId xmlns:p14="http://schemas.microsoft.com/office/powerpoint/2010/main" val="1807055996"/>
              </p:ext>
            </p:extLst>
          </p:nvPr>
        </p:nvGraphicFramePr>
        <p:xfrm>
          <a:off x="898071" y="1436914"/>
          <a:ext cx="9895115" cy="4919337"/>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104899" y="157162"/>
            <a:ext cx="8139113" cy="1077218"/>
          </a:xfrm>
          <a:prstGeom prst="rect">
            <a:avLst/>
          </a:prstGeom>
        </p:spPr>
        <p:txBody>
          <a:bodyPr wrap="square">
            <a:spAutoFit/>
          </a:bodyPr>
          <a:lstStyle/>
          <a:p>
            <a:pPr algn="ctr"/>
            <a:r>
              <a:rPr lang="en-US" sz="3200" b="1" dirty="0" smtClean="0">
                <a:solidFill>
                  <a:schemeClr val="accent4">
                    <a:lumMod val="60000"/>
                    <a:lumOff val="40000"/>
                  </a:schemeClr>
                </a:solidFill>
                <a:latin typeface="+mj-lt"/>
                <a:ea typeface="A Hayat" panose="020B0800040000020004" pitchFamily="34" charset="-78"/>
              </a:rPr>
              <a:t>Trend </a:t>
            </a:r>
            <a:r>
              <a:rPr lang="en-US" sz="3200" b="1" dirty="0">
                <a:solidFill>
                  <a:schemeClr val="accent4">
                    <a:lumMod val="60000"/>
                    <a:lumOff val="40000"/>
                  </a:schemeClr>
                </a:solidFill>
                <a:latin typeface="+mj-lt"/>
                <a:ea typeface="A Hayat" panose="020B0800040000020004" pitchFamily="34" charset="-78"/>
              </a:rPr>
              <a:t>of employment and labor productivity indicators in </a:t>
            </a:r>
            <a:r>
              <a:rPr lang="en-US" sz="3200" b="1" dirty="0" smtClean="0">
                <a:solidFill>
                  <a:schemeClr val="accent4">
                    <a:lumMod val="60000"/>
                    <a:lumOff val="40000"/>
                  </a:schemeClr>
                </a:solidFill>
                <a:latin typeface="+mj-lt"/>
                <a:ea typeface="A Hayat" panose="020B0800040000020004" pitchFamily="34" charset="-78"/>
              </a:rPr>
              <a:t>Manufacturing(</a:t>
            </a:r>
            <a:r>
              <a:rPr lang="en-US" sz="3200" b="1" dirty="0" err="1" smtClean="0">
                <a:solidFill>
                  <a:schemeClr val="accent4">
                    <a:lumMod val="60000"/>
                    <a:lumOff val="40000"/>
                  </a:schemeClr>
                </a:solidFill>
                <a:latin typeface="+mj-lt"/>
                <a:ea typeface="A Hayat" panose="020B0800040000020004" pitchFamily="34" charset="-78"/>
              </a:rPr>
              <a:t>I.R.Iran</a:t>
            </a:r>
            <a:r>
              <a:rPr lang="en-US" sz="3200" b="1" dirty="0" smtClean="0">
                <a:solidFill>
                  <a:schemeClr val="accent4">
                    <a:lumMod val="60000"/>
                    <a:lumOff val="40000"/>
                  </a:schemeClr>
                </a:solidFill>
                <a:latin typeface="+mj-lt"/>
                <a:ea typeface="A Hayat" panose="020B0800040000020004" pitchFamily="34" charset="-78"/>
              </a:rPr>
              <a:t>)</a:t>
            </a:r>
            <a:endParaRPr lang="fa-IR" sz="3200" b="1" dirty="0">
              <a:solidFill>
                <a:schemeClr val="accent4">
                  <a:lumMod val="60000"/>
                  <a:lumOff val="40000"/>
                </a:schemeClr>
              </a:solidFill>
              <a:latin typeface="+mj-lt"/>
              <a:ea typeface="A Hayat" panose="020B0800040000020004" pitchFamily="34" charset="-78"/>
            </a:endParaRPr>
          </a:p>
        </p:txBody>
      </p:sp>
    </p:spTree>
    <p:extLst>
      <p:ext uri="{BB962C8B-B14F-4D97-AF65-F5344CB8AC3E}">
        <p14:creationId xmlns:p14="http://schemas.microsoft.com/office/powerpoint/2010/main" val="9630893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1239</TotalTime>
  <Words>1459</Words>
  <Application>Microsoft Office PowerPoint</Application>
  <PresentationFormat>Widescreen</PresentationFormat>
  <Paragraphs>423</Paragraphs>
  <Slides>33</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A Hayat</vt:lpstr>
      <vt:lpstr>Arial</vt:lpstr>
      <vt:lpstr>B Nazanin</vt:lpstr>
      <vt:lpstr>Calibri</vt:lpstr>
      <vt:lpstr>Calibri Light</vt:lpstr>
      <vt:lpstr>Cambria Math</vt:lpstr>
      <vt:lpstr>Tahoma</vt:lpstr>
      <vt:lpstr>Times New Roman</vt:lpstr>
      <vt:lpstr>Times New Roman_332_0_02181148</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m.shahbazi</dc:creator>
  <cp:lastModifiedBy>test</cp:lastModifiedBy>
  <cp:revision>184</cp:revision>
  <cp:lastPrinted>2017-09-01T12:10:26Z</cp:lastPrinted>
  <dcterms:created xsi:type="dcterms:W3CDTF">2017-08-22T06:39:49Z</dcterms:created>
  <dcterms:modified xsi:type="dcterms:W3CDTF">2017-09-03T05:40:44Z</dcterms:modified>
</cp:coreProperties>
</file>