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270" r:id="rId3"/>
    <p:sldId id="26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59" r:id="rId20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258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17942E8-FA4B-4E7D-960A-6CCBB8332737}" type="datetime1">
              <a:rPr lang="en-US" smtClean="0"/>
              <a:t>8/29/2017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F03DA1D-7DD1-4D23-8DAE-788484F5E66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96617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F903BFC-7DBA-4F52-B4E7-4FCF65AC7121}" type="datetime1">
              <a:rPr lang="en-US" smtClean="0"/>
              <a:t>8/29/2017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F52E603-9E5D-4911-B9E6-B4A488EA7D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78550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84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007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1283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94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7581" y="1484556"/>
            <a:ext cx="10693101" cy="4658060"/>
          </a:xfrm>
        </p:spPr>
        <p:txBody>
          <a:bodyPr>
            <a:normAutofit/>
          </a:bodyPr>
          <a:lstStyle>
            <a:lvl1pPr marL="0" indent="0" algn="l" rtl="0">
              <a:buNone/>
              <a:defRPr sz="2800" baseline="0"/>
            </a:lvl1pPr>
          </a:lstStyle>
          <a:p>
            <a:pPr lvl="0"/>
            <a:endParaRPr lang="fa-IR" dirty="0"/>
          </a:p>
        </p:txBody>
      </p:sp>
      <p:sp>
        <p:nvSpPr>
          <p:cNvPr id="8" name="Slide Number Placeholder 20"/>
          <p:cNvSpPr>
            <a:spLocks noGrp="1"/>
          </p:cNvSpPr>
          <p:nvPr>
            <p:ph type="sldNum" sz="quarter" idx="20"/>
          </p:nvPr>
        </p:nvSpPr>
        <p:spPr>
          <a:xfrm>
            <a:off x="11359178" y="6356251"/>
            <a:ext cx="495748" cy="365125"/>
          </a:xfrm>
        </p:spPr>
        <p:txBody>
          <a:bodyPr/>
          <a:lstStyle>
            <a:lvl1pPr algn="l" rtl="0">
              <a:defRPr/>
            </a:lvl1pPr>
          </a:lstStyle>
          <a:p>
            <a:fld id="{6004038C-790E-4E1F-AFA3-7A2D322ABF52}" type="slidenum">
              <a:rPr lang="fa-IR" smtClean="0"/>
              <a:pPr/>
              <a:t>‹#›</a:t>
            </a:fld>
            <a:endParaRPr lang="fa-I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2" y="6269311"/>
            <a:ext cx="2788023" cy="5483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449619" y="6180315"/>
            <a:ext cx="5292762" cy="74305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29548" y="6389070"/>
            <a:ext cx="373290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err="1" smtClean="0"/>
              <a:t>Ragui</a:t>
            </a:r>
            <a:r>
              <a:rPr lang="en-US" sz="1200" dirty="0" smtClean="0"/>
              <a:t> </a:t>
            </a:r>
            <a:r>
              <a:rPr lang="en-US" sz="1200" dirty="0" err="1" smtClean="0"/>
              <a:t>Assaad</a:t>
            </a:r>
            <a:r>
              <a:rPr lang="en-US" sz="1200" dirty="0" smtClean="0"/>
              <a:t> and Caroline </a:t>
            </a:r>
            <a:r>
              <a:rPr lang="en-US" sz="1200" dirty="0" err="1" smtClean="0"/>
              <a:t>Krafft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228503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673" y="-225911"/>
            <a:ext cx="12272330" cy="72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4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606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997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710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589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1795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960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1523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4688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1930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513" y="1663665"/>
            <a:ext cx="3586087" cy="631731"/>
          </a:xfrm>
        </p:spPr>
        <p:txBody>
          <a:bodyPr anchor="ctr"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First And Last Name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89119" y="1663665"/>
            <a:ext cx="7465807" cy="631731"/>
          </a:xfrm>
        </p:spPr>
        <p:txBody>
          <a:bodyPr anchor="ctr"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Affiliate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25619144"/>
              </p:ext>
            </p:extLst>
          </p:nvPr>
        </p:nvGraphicFramePr>
        <p:xfrm>
          <a:off x="4038600" y="2423640"/>
          <a:ext cx="7923904" cy="3751249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5904379"/>
                <a:gridCol w="2019525"/>
              </a:tblGrid>
              <a:tr h="838078"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Education</a:t>
                      </a:r>
                      <a:endParaRPr lang="fa-IR" dirty="0"/>
                    </a:p>
                  </a:txBody>
                  <a:tcPr anchor="ctr"/>
                </a:tc>
              </a:tr>
              <a:tr h="1073614"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Research Interests</a:t>
                      </a:r>
                      <a:endParaRPr lang="fa-IR" dirty="0"/>
                    </a:p>
                  </a:txBody>
                  <a:tcPr anchor="ctr"/>
                </a:tc>
              </a:tr>
              <a:tr h="1839557"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Key Professional Activities</a:t>
                      </a:r>
                      <a:endParaRPr lang="fa-IR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099175" y="2444586"/>
            <a:ext cx="5755751" cy="771690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1800" baseline="0"/>
            </a:lvl1pPr>
          </a:lstStyle>
          <a:p>
            <a:pPr lvl="0"/>
            <a:r>
              <a:rPr lang="en-US" dirty="0" smtClean="0"/>
              <a:t>Add text</a:t>
            </a:r>
            <a:endParaRPr lang="fa-IR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099175" y="3365466"/>
            <a:ext cx="5755751" cy="937593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1800" baseline="0"/>
            </a:lvl1pPr>
          </a:lstStyle>
          <a:p>
            <a:pPr lvl="0"/>
            <a:r>
              <a:rPr lang="en-US" dirty="0" smtClean="0"/>
              <a:t>Add text</a:t>
            </a:r>
            <a:endParaRPr lang="fa-IR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099175" y="4452249"/>
            <a:ext cx="5755751" cy="1640575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1800" baseline="0"/>
            </a:lvl1pPr>
          </a:lstStyle>
          <a:p>
            <a:pPr lvl="0"/>
            <a:r>
              <a:rPr lang="en-US" dirty="0" smtClean="0"/>
              <a:t>Add text</a:t>
            </a:r>
            <a:endParaRPr lang="fa-IR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7" hasCustomPrompt="1"/>
          </p:nvPr>
        </p:nvSpPr>
        <p:spPr>
          <a:xfrm>
            <a:off x="592138" y="2444750"/>
            <a:ext cx="3183796" cy="3740897"/>
          </a:xfrm>
        </p:spPr>
        <p:txBody>
          <a:bodyPr anchor="ctr"/>
          <a:lstStyle>
            <a:lvl1pPr marL="0" indent="0" algn="ctr" rtl="0">
              <a:buFontTx/>
              <a:buNone/>
              <a:defRPr baseline="0"/>
            </a:lvl1pPr>
          </a:lstStyle>
          <a:p>
            <a:r>
              <a:rPr lang="en-US" dirty="0" smtClean="0"/>
              <a:t>Insert your picture here</a:t>
            </a:r>
            <a:endParaRPr lang="fa-I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156" cy="1514476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20"/>
          </p:nvPr>
        </p:nvSpPr>
        <p:spPr>
          <a:xfrm>
            <a:off x="11359178" y="6356251"/>
            <a:ext cx="495748" cy="365125"/>
          </a:xfrm>
        </p:spPr>
        <p:txBody>
          <a:bodyPr/>
          <a:lstStyle>
            <a:lvl1pPr algn="l" rtl="0">
              <a:defRPr/>
            </a:lvl1pPr>
          </a:lstStyle>
          <a:p>
            <a:fld id="{6004038C-790E-4E1F-AFA3-7A2D322ABF52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1683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4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156" cy="151447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64254"/>
            <a:ext cx="10515599" cy="1158334"/>
          </a:xfrm>
        </p:spPr>
        <p:txBody>
          <a:bodyPr anchor="ctr">
            <a:noAutofit/>
          </a:bodyPr>
          <a:lstStyle>
            <a:lvl1pPr marL="0" indent="0" algn="ctr" rtl="0">
              <a:buNone/>
              <a:defRPr sz="3200" b="1" baseline="0">
                <a:latin typeface="+mj-lt"/>
                <a:cs typeface="+mj-cs"/>
              </a:defRPr>
            </a:lvl1pPr>
          </a:lstStyle>
          <a:p>
            <a:pPr lvl="0"/>
            <a:r>
              <a:rPr lang="en-US" dirty="0" smtClean="0"/>
              <a:t>Insert Article’s Title Here</a:t>
            </a:r>
            <a:endParaRPr lang="fa-I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95997" y="3408363"/>
            <a:ext cx="5999162" cy="1054100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2000" b="0"/>
            </a:lvl1pPr>
          </a:lstStyle>
          <a:p>
            <a:pPr lvl="0"/>
            <a:r>
              <a:rPr lang="en-US" b="0" dirty="0" smtClean="0"/>
              <a:t>Add Full Name Of Authors Here</a:t>
            </a:r>
            <a:endParaRPr lang="fa-I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103684" y="4876653"/>
            <a:ext cx="9983788" cy="1290637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1800" baseline="0"/>
            </a:lvl1pPr>
          </a:lstStyle>
          <a:p>
            <a:pPr lvl="0"/>
            <a:r>
              <a:rPr lang="en-US" dirty="0" smtClean="0"/>
              <a:t>Add Article’s Base Lines </a:t>
            </a:r>
            <a:endParaRPr lang="fa-IR" dirty="0"/>
          </a:p>
        </p:txBody>
      </p:sp>
      <p:sp>
        <p:nvSpPr>
          <p:cNvPr id="9" name="Slide Number Placeholder 20"/>
          <p:cNvSpPr>
            <a:spLocks noGrp="1"/>
          </p:cNvSpPr>
          <p:nvPr>
            <p:ph type="sldNum" sz="quarter" idx="20"/>
          </p:nvPr>
        </p:nvSpPr>
        <p:spPr>
          <a:xfrm>
            <a:off x="11359178" y="6356251"/>
            <a:ext cx="495748" cy="365125"/>
          </a:xfrm>
        </p:spPr>
        <p:txBody>
          <a:bodyPr/>
          <a:lstStyle>
            <a:lvl1pPr algn="l" rtl="0">
              <a:defRPr/>
            </a:lvl1pPr>
          </a:lstStyle>
          <a:p>
            <a:fld id="{6004038C-790E-4E1F-AFA3-7A2D322ABF52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7092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94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689100" y="269559"/>
            <a:ext cx="7745356" cy="817562"/>
          </a:xfrm>
        </p:spPr>
        <p:txBody>
          <a:bodyPr anchor="ctr"/>
          <a:lstStyle>
            <a:lvl1pPr marL="0" indent="0" algn="l" rtl="0">
              <a:buNone/>
              <a:defRPr b="1" baseline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A Hayat" panose="020B0800040000020004" pitchFamily="34" charset="-78"/>
                <a:cs typeface="+mn-cs"/>
              </a:defRPr>
            </a:lvl1pPr>
          </a:lstStyle>
          <a:p>
            <a:pPr lvl="0"/>
            <a:r>
              <a:rPr lang="en-US" dirty="0" smtClean="0"/>
              <a:t>Add Title Here</a:t>
            </a:r>
            <a:endParaRPr lang="fa-IR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17581" y="1484556"/>
            <a:ext cx="10693101" cy="4636059"/>
          </a:xfrm>
        </p:spPr>
        <p:txBody>
          <a:bodyPr>
            <a:normAutofit/>
          </a:bodyPr>
          <a:lstStyle>
            <a:lvl1pPr marL="0" indent="0" algn="l" rtl="0">
              <a:buNone/>
              <a:defRPr sz="2800" baseline="0"/>
            </a:lvl1pPr>
          </a:lstStyle>
          <a:p>
            <a:pPr lvl="0"/>
            <a:endParaRPr lang="fa-IR" dirty="0"/>
          </a:p>
        </p:txBody>
      </p:sp>
      <p:sp>
        <p:nvSpPr>
          <p:cNvPr id="7" name="Slide Number Placeholder 20"/>
          <p:cNvSpPr>
            <a:spLocks noGrp="1"/>
          </p:cNvSpPr>
          <p:nvPr>
            <p:ph type="sldNum" sz="quarter" idx="20"/>
          </p:nvPr>
        </p:nvSpPr>
        <p:spPr>
          <a:xfrm>
            <a:off x="11359178" y="6356251"/>
            <a:ext cx="495748" cy="365125"/>
          </a:xfrm>
        </p:spPr>
        <p:txBody>
          <a:bodyPr/>
          <a:lstStyle>
            <a:lvl1pPr algn="l" rtl="0">
              <a:defRPr/>
            </a:lvl1pPr>
          </a:lstStyle>
          <a:p>
            <a:fld id="{6004038C-790E-4E1F-AFA3-7A2D322ABF52}" type="slidenum">
              <a:rPr lang="fa-IR" smtClean="0"/>
              <a:pPr/>
              <a:t>‹#›</a:t>
            </a:fld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2" y="6269311"/>
            <a:ext cx="2788023" cy="5483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449619" y="6180315"/>
            <a:ext cx="5292762" cy="74305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29548" y="6389070"/>
            <a:ext cx="373290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err="1" smtClean="0"/>
              <a:t>Ragui</a:t>
            </a:r>
            <a:r>
              <a:rPr lang="en-US" sz="1200" dirty="0" smtClean="0"/>
              <a:t> </a:t>
            </a:r>
            <a:r>
              <a:rPr lang="en-US" sz="1200" dirty="0" err="1" smtClean="0"/>
              <a:t>Assaad</a:t>
            </a:r>
            <a:r>
              <a:rPr lang="en-US" sz="1200" dirty="0" smtClean="0"/>
              <a:t> and Caroline </a:t>
            </a:r>
            <a:r>
              <a:rPr lang="en-US" sz="1200" dirty="0" err="1" smtClean="0"/>
              <a:t>Krafft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158605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244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3" r:id="rId5"/>
    <p:sldLayoutId id="2147483654" r:id="rId6"/>
    <p:sldLayoutId id="2147483689" r:id="rId7"/>
    <p:sldLayoutId id="2147483688" r:id="rId8"/>
    <p:sldLayoutId id="2147483686" r:id="rId9"/>
    <p:sldLayoutId id="2147483690" r:id="rId10"/>
    <p:sldLayoutId id="2147483687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idx="1"/>
          </p:nvPr>
        </p:nvSpPr>
        <p:spPr>
          <a:xfrm>
            <a:off x="533400" y="1663665"/>
            <a:ext cx="3322320" cy="631731"/>
          </a:xfrm>
        </p:spPr>
        <p:txBody>
          <a:bodyPr>
            <a:normAutofit/>
          </a:bodyPr>
          <a:lstStyle/>
          <a:p>
            <a:r>
              <a:rPr lang="en-US" dirty="0" err="1"/>
              <a:t>Ragui</a:t>
            </a:r>
            <a:r>
              <a:rPr lang="en-US" dirty="0"/>
              <a:t> </a:t>
            </a:r>
            <a:r>
              <a:rPr lang="en-US" dirty="0" err="1"/>
              <a:t>Assaad</a:t>
            </a:r>
            <a:endParaRPr lang="fa-IR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Assistant Professor, University of Minnesota </a:t>
            </a:r>
            <a:endParaRPr lang="fa-IR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4"/>
          </p:nvPr>
        </p:nvSpPr>
        <p:spPr>
          <a:xfrm>
            <a:off x="6099175" y="2459826"/>
            <a:ext cx="5755751" cy="771690"/>
          </a:xfrm>
        </p:spPr>
        <p:txBody>
          <a:bodyPr/>
          <a:lstStyle/>
          <a:p>
            <a:r>
              <a:rPr lang="en-US" dirty="0"/>
              <a:t>Ph.D. in City and Regional Planning, Cornell University. </a:t>
            </a:r>
            <a:endParaRPr lang="fa-IR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international </a:t>
            </a:r>
            <a:r>
              <a:rPr lang="en-US" dirty="0" smtClean="0"/>
              <a:t>economic development;</a:t>
            </a:r>
          </a:p>
          <a:p>
            <a:r>
              <a:rPr lang="en-US" dirty="0" smtClean="0"/>
              <a:t>labor </a:t>
            </a:r>
            <a:r>
              <a:rPr lang="en-US" dirty="0"/>
              <a:t>market </a:t>
            </a:r>
            <a:r>
              <a:rPr lang="en-US" dirty="0" smtClean="0"/>
              <a:t>analysis;</a:t>
            </a:r>
          </a:p>
          <a:p>
            <a:r>
              <a:rPr lang="en-US" dirty="0" smtClean="0"/>
              <a:t>politics </a:t>
            </a:r>
            <a:r>
              <a:rPr lang="en-US" dirty="0"/>
              <a:t>and economics of the Middle East and North </a:t>
            </a:r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</a:t>
            </a:fld>
            <a:endParaRPr lang="fa-IR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r="74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679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Outcome Variables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40" y="1484556"/>
            <a:ext cx="8793641" cy="46360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10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169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354" y="1552187"/>
            <a:ext cx="8687553" cy="48040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11</a:t>
            </a:fld>
            <a:endParaRPr lang="fa-I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1868" y="185774"/>
            <a:ext cx="8260672" cy="1039427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</a:rPr>
              <a:t>Change in educational attainment very apparent when we compare across the young and old generations.  Higher education increase is more apparent among young women.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26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901" y="1291042"/>
            <a:ext cx="8252460" cy="49993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12</a:t>
            </a:fld>
            <a:endParaRPr lang="fa-I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2920" y="0"/>
            <a:ext cx="8260672" cy="12954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</a:rPr>
              <a:t>Less educated youth of both generation can only aspire to and obtain informal, casual or family-related employment. Secondary education used to allow significant access to formal employment, but does not anymore.   Even higher education has been strongly de-valued in terms of its ability to ensue a modern employment transition, especially for youth from lesser social backgrounds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30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1" y="1353025"/>
            <a:ext cx="8161020" cy="490254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13</a:t>
            </a:fld>
            <a:endParaRPr lang="fa-I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1848" y="137160"/>
            <a:ext cx="8260672" cy="1039427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</a:rPr>
              <a:t>For young women the option of joining the informal economy is much more restricted.  If they cannot obtain a formal job, as the older generation was able to, they are most likely to withdraw from the labor force altogether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79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Predictions From Multinomial </a:t>
            </a:r>
            <a:r>
              <a:rPr lang="en-US" dirty="0" err="1" smtClean="0"/>
              <a:t>Logit</a:t>
            </a:r>
            <a:r>
              <a:rPr lang="en-US" dirty="0" smtClean="0"/>
              <a:t> Model, Males</a:t>
            </a:r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251" y="1370256"/>
            <a:ext cx="7477760" cy="49303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14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281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Predictions From Multinomial </a:t>
            </a:r>
            <a:r>
              <a:rPr lang="en-US" dirty="0" err="1" smtClean="0"/>
              <a:t>Logit</a:t>
            </a:r>
            <a:r>
              <a:rPr lang="en-US" dirty="0" smtClean="0"/>
              <a:t> Model, Females</a:t>
            </a:r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59" y="1392422"/>
            <a:ext cx="7178041" cy="473475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15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283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Have The Employment Prospects Of Educated Egyptian Youth Deteriorated So Much?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lvl="0" indent="-22860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564B3C"/>
                </a:solidFill>
                <a:latin typeface="Century Gothic"/>
              </a:rPr>
              <a:t>Rapid increases in educational attainment was not matched by a similar increase in formal employment </a:t>
            </a:r>
            <a:r>
              <a:rPr lang="en-US" sz="2200" dirty="0" smtClean="0">
                <a:solidFill>
                  <a:srgbClr val="564B3C"/>
                </a:solidFill>
                <a:latin typeface="Century Gothic"/>
              </a:rPr>
              <a:t>opportunities</a:t>
            </a:r>
          </a:p>
          <a:p>
            <a:pPr marL="114300" lvl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</a:pPr>
            <a:endParaRPr lang="en-US" sz="2200" dirty="0">
              <a:solidFill>
                <a:srgbClr val="564B3C"/>
              </a:solidFill>
              <a:latin typeface="Century Gothic"/>
            </a:endParaRPr>
          </a:p>
          <a:p>
            <a:pPr marL="342900" lvl="0" indent="-22860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564B3C"/>
                </a:solidFill>
                <a:latin typeface="Century Gothic"/>
              </a:rPr>
              <a:t>Public sector employment which was the mainstay of educated youth employment among the older generation was severely curtailed due to fiscal problems and economic </a:t>
            </a:r>
            <a:r>
              <a:rPr lang="en-US" sz="2200" dirty="0" smtClean="0">
                <a:solidFill>
                  <a:srgbClr val="564B3C"/>
                </a:solidFill>
                <a:latin typeface="Century Gothic"/>
              </a:rPr>
              <a:t>restructuring</a:t>
            </a:r>
          </a:p>
          <a:p>
            <a:pPr marL="114300" lvl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</a:pPr>
            <a:endParaRPr lang="en-US" sz="2200" dirty="0">
              <a:solidFill>
                <a:srgbClr val="564B3C"/>
              </a:solidFill>
              <a:latin typeface="Century Gothic"/>
            </a:endParaRPr>
          </a:p>
          <a:p>
            <a:pPr marL="342900" lvl="0" indent="-22860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564B3C"/>
                </a:solidFill>
                <a:latin typeface="Century Gothic"/>
              </a:rPr>
              <a:t>Despite a turn to a more market-led economy, a globally competitive and dynamic private sector never materialized</a:t>
            </a:r>
          </a:p>
          <a:p>
            <a:pPr marL="640080" lvl="1" algn="l" rtl="0">
              <a:lnSpc>
                <a:spcPct val="100000"/>
              </a:lnSpc>
              <a:spcBef>
                <a:spcPct val="20000"/>
              </a:spcBef>
              <a:buClr>
                <a:srgbClr val="CF543F"/>
              </a:buClr>
            </a:pPr>
            <a:r>
              <a:rPr lang="en-US" sz="1900" dirty="0">
                <a:solidFill>
                  <a:srgbClr val="564B3C"/>
                </a:solidFill>
                <a:latin typeface="Century Gothic"/>
              </a:rPr>
              <a:t>What emerged instead is a bifurcated private sector with large firms operating in an essentially non-competitive environment on one end and very small firms hiding in the shadows of informality on the other end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16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750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Policies To Promote Successful Transitions To Employment For Egyptian Youth?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lvl="0" indent="-22860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564B3C"/>
                </a:solidFill>
                <a:latin typeface="Century Gothic"/>
              </a:rPr>
              <a:t>Active Labor Market Policies (ALMPs</a:t>
            </a:r>
            <a:r>
              <a:rPr lang="en-US" sz="2400" dirty="0" smtClean="0">
                <a:solidFill>
                  <a:srgbClr val="564B3C"/>
                </a:solidFill>
                <a:latin typeface="Century Gothic"/>
              </a:rPr>
              <a:t>)</a:t>
            </a:r>
          </a:p>
          <a:p>
            <a:pPr marL="342900" lvl="0" indent="-22860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Font typeface="Arial" pitchFamily="34" charset="0"/>
              <a:buChar char="•"/>
            </a:pPr>
            <a:endParaRPr lang="en-US" sz="2400" dirty="0">
              <a:solidFill>
                <a:srgbClr val="564B3C"/>
              </a:solidFill>
              <a:latin typeface="Century Gothic"/>
            </a:endParaRPr>
          </a:p>
          <a:p>
            <a:pPr marL="640080" lvl="1" algn="l" rtl="0">
              <a:lnSpc>
                <a:spcPct val="100000"/>
              </a:lnSpc>
              <a:spcBef>
                <a:spcPct val="20000"/>
              </a:spcBef>
              <a:buClr>
                <a:srgbClr val="CF543F"/>
              </a:buClr>
            </a:pPr>
            <a:r>
              <a:rPr lang="en-US" sz="2000" dirty="0">
                <a:solidFill>
                  <a:srgbClr val="564B3C"/>
                </a:solidFill>
                <a:latin typeface="Century Gothic"/>
              </a:rPr>
              <a:t>ALMPs are policies that aim to upgrade workers skills, assist in matching between workers and jobs, and reduce frictions in the labor market</a:t>
            </a:r>
          </a:p>
          <a:p>
            <a:pPr marL="914400" lvl="2" algn="l" rtl="0">
              <a:lnSpc>
                <a:spcPct val="100000"/>
              </a:lnSpc>
              <a:spcBef>
                <a:spcPct val="20000"/>
              </a:spcBef>
              <a:buClr>
                <a:srgbClr val="B5AE53"/>
              </a:buClr>
            </a:pPr>
            <a:r>
              <a:rPr lang="en-US" sz="1800" dirty="0">
                <a:solidFill>
                  <a:srgbClr val="564B3C"/>
                </a:solidFill>
                <a:latin typeface="Century Gothic"/>
              </a:rPr>
              <a:t>Include such interventions as job training, job-search assistance, employability skills, subsidized apprenticeships, even wage subsidies for new workers</a:t>
            </a:r>
            <a:r>
              <a:rPr lang="en-US" sz="1800" dirty="0" smtClean="0">
                <a:solidFill>
                  <a:srgbClr val="564B3C"/>
                </a:solidFill>
                <a:latin typeface="Century Gothic"/>
              </a:rPr>
              <a:t>.</a:t>
            </a:r>
          </a:p>
          <a:p>
            <a:pPr marL="685800" lvl="2" indent="0" algn="l" rtl="0">
              <a:lnSpc>
                <a:spcPct val="100000"/>
              </a:lnSpc>
              <a:spcBef>
                <a:spcPct val="20000"/>
              </a:spcBef>
              <a:buClr>
                <a:srgbClr val="B5AE53"/>
              </a:buClr>
              <a:buNone/>
            </a:pPr>
            <a:endParaRPr lang="en-US" sz="1800" dirty="0">
              <a:solidFill>
                <a:srgbClr val="564B3C"/>
              </a:solidFill>
              <a:latin typeface="Century Gothic"/>
            </a:endParaRPr>
          </a:p>
          <a:p>
            <a:pPr marL="640080" lvl="1" algn="l" rtl="0">
              <a:lnSpc>
                <a:spcPct val="100000"/>
              </a:lnSpc>
              <a:spcBef>
                <a:spcPct val="20000"/>
              </a:spcBef>
              <a:buClr>
                <a:srgbClr val="CF543F"/>
              </a:buClr>
            </a:pPr>
            <a:r>
              <a:rPr lang="en-US" sz="2000" dirty="0">
                <a:solidFill>
                  <a:srgbClr val="564B3C"/>
                </a:solidFill>
                <a:latin typeface="Century Gothic"/>
              </a:rPr>
              <a:t>In the absence of increases effective labor demand, ALMPs are unlikely to increase the supply of good jobs and may just result in worker </a:t>
            </a:r>
            <a:r>
              <a:rPr lang="en-US" sz="2000" dirty="0" smtClean="0">
                <a:solidFill>
                  <a:srgbClr val="564B3C"/>
                </a:solidFill>
                <a:latin typeface="Century Gothic"/>
              </a:rPr>
              <a:t>displacement</a:t>
            </a:r>
          </a:p>
          <a:p>
            <a:pPr marL="411480" lvl="1" indent="0" algn="l" rtl="0">
              <a:lnSpc>
                <a:spcPct val="100000"/>
              </a:lnSpc>
              <a:spcBef>
                <a:spcPct val="20000"/>
              </a:spcBef>
              <a:buClr>
                <a:srgbClr val="CF543F"/>
              </a:buClr>
              <a:buNone/>
            </a:pPr>
            <a:endParaRPr lang="en-US" sz="2000" dirty="0">
              <a:solidFill>
                <a:srgbClr val="564B3C"/>
              </a:solidFill>
              <a:latin typeface="Century Gothic"/>
            </a:endParaRPr>
          </a:p>
          <a:p>
            <a:pPr marL="640080" lvl="1" algn="l" rtl="0">
              <a:lnSpc>
                <a:spcPct val="100000"/>
              </a:lnSpc>
              <a:spcBef>
                <a:spcPct val="20000"/>
              </a:spcBef>
              <a:buClr>
                <a:srgbClr val="CF543F"/>
              </a:buClr>
            </a:pPr>
            <a:r>
              <a:rPr lang="en-US" sz="2000" dirty="0">
                <a:solidFill>
                  <a:srgbClr val="564B3C"/>
                </a:solidFill>
                <a:latin typeface="Century Gothic"/>
              </a:rPr>
              <a:t>Some evidence of the existence of skill shortages in parts of the formal private sector, which can be met with such policies, if well-designed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17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409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Policies To Promote Successful Transitions To Employment For Egyptian Youth?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lvl="0" indent="-22860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564B3C"/>
                </a:solidFill>
                <a:latin typeface="Century Gothic"/>
              </a:rPr>
              <a:t>Must go beyond labor market to improve investment and operating environment for micro and small firms to allow them to grow and create </a:t>
            </a:r>
            <a:r>
              <a:rPr lang="en-US" sz="2400" dirty="0" smtClean="0">
                <a:solidFill>
                  <a:srgbClr val="564B3C"/>
                </a:solidFill>
                <a:latin typeface="Century Gothic"/>
              </a:rPr>
              <a:t>jobs</a:t>
            </a:r>
          </a:p>
          <a:p>
            <a:pPr marL="114300" lvl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</a:pPr>
            <a:endParaRPr lang="en-US" sz="2400" dirty="0">
              <a:solidFill>
                <a:srgbClr val="564B3C"/>
              </a:solidFill>
              <a:latin typeface="Century Gothic"/>
            </a:endParaRPr>
          </a:p>
          <a:p>
            <a:pPr marL="640080" lvl="1" algn="l" rtl="0">
              <a:lnSpc>
                <a:spcPct val="100000"/>
              </a:lnSpc>
              <a:spcBef>
                <a:spcPct val="20000"/>
              </a:spcBef>
              <a:buClr>
                <a:srgbClr val="CF543F"/>
              </a:buClr>
            </a:pPr>
            <a:r>
              <a:rPr lang="en-US" sz="2000" dirty="0">
                <a:solidFill>
                  <a:srgbClr val="564B3C"/>
                </a:solidFill>
                <a:latin typeface="Century Gothic"/>
              </a:rPr>
              <a:t>Regulatory environment imposes high fixed costs of formality.  These costs loom very large for small </a:t>
            </a:r>
            <a:r>
              <a:rPr lang="en-US" sz="2000" dirty="0" smtClean="0">
                <a:solidFill>
                  <a:srgbClr val="564B3C"/>
                </a:solidFill>
                <a:latin typeface="Century Gothic"/>
              </a:rPr>
              <a:t>firms</a:t>
            </a:r>
          </a:p>
          <a:p>
            <a:pPr marL="411480" lvl="1" indent="0" algn="l" rtl="0">
              <a:lnSpc>
                <a:spcPct val="100000"/>
              </a:lnSpc>
              <a:spcBef>
                <a:spcPct val="20000"/>
              </a:spcBef>
              <a:buClr>
                <a:srgbClr val="CF543F"/>
              </a:buClr>
              <a:buNone/>
            </a:pPr>
            <a:endParaRPr lang="en-US" sz="2000" dirty="0">
              <a:solidFill>
                <a:srgbClr val="564B3C"/>
              </a:solidFill>
              <a:latin typeface="Century Gothic"/>
            </a:endParaRPr>
          </a:p>
          <a:p>
            <a:pPr marL="640080" lvl="1" algn="l" rtl="0">
              <a:lnSpc>
                <a:spcPct val="100000"/>
              </a:lnSpc>
              <a:spcBef>
                <a:spcPct val="20000"/>
              </a:spcBef>
              <a:buClr>
                <a:srgbClr val="CF543F"/>
              </a:buClr>
            </a:pPr>
            <a:r>
              <a:rPr lang="en-US" sz="2000" dirty="0">
                <a:solidFill>
                  <a:srgbClr val="564B3C"/>
                </a:solidFill>
                <a:latin typeface="Century Gothic"/>
              </a:rPr>
              <a:t>Large firms can absorb high cost of formality, or can make “deals” to reduce </a:t>
            </a:r>
            <a:r>
              <a:rPr lang="en-US" sz="2000" dirty="0" smtClean="0">
                <a:solidFill>
                  <a:srgbClr val="564B3C"/>
                </a:solidFill>
                <a:latin typeface="Century Gothic"/>
              </a:rPr>
              <a:t>them</a:t>
            </a:r>
          </a:p>
          <a:p>
            <a:pPr marL="411480" lvl="1" indent="0" algn="l" rtl="0">
              <a:lnSpc>
                <a:spcPct val="100000"/>
              </a:lnSpc>
              <a:spcBef>
                <a:spcPct val="20000"/>
              </a:spcBef>
              <a:buClr>
                <a:srgbClr val="CF543F"/>
              </a:buClr>
              <a:buNone/>
            </a:pPr>
            <a:endParaRPr lang="en-US" sz="2000" dirty="0">
              <a:solidFill>
                <a:srgbClr val="564B3C"/>
              </a:solidFill>
              <a:latin typeface="Century Gothic"/>
            </a:endParaRPr>
          </a:p>
          <a:p>
            <a:pPr marL="640080" lvl="1" algn="l" rtl="0">
              <a:lnSpc>
                <a:spcPct val="100000"/>
              </a:lnSpc>
              <a:spcBef>
                <a:spcPct val="20000"/>
              </a:spcBef>
              <a:buClr>
                <a:srgbClr val="CF543F"/>
              </a:buClr>
            </a:pPr>
            <a:r>
              <a:rPr lang="en-US" sz="2000" dirty="0">
                <a:solidFill>
                  <a:srgbClr val="564B3C"/>
                </a:solidFill>
                <a:latin typeface="Century Gothic"/>
              </a:rPr>
              <a:t>Easing of regulations for micro and small enterprises, particularly with regard to tax and social insurance </a:t>
            </a:r>
            <a:r>
              <a:rPr lang="en-US" sz="2000" dirty="0" smtClean="0">
                <a:solidFill>
                  <a:srgbClr val="564B3C"/>
                </a:solidFill>
                <a:latin typeface="Century Gothic"/>
              </a:rPr>
              <a:t>regulations</a:t>
            </a:r>
            <a:endParaRPr lang="en-US" sz="2000" dirty="0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18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947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2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931894"/>
            <a:ext cx="10911839" cy="1158334"/>
          </a:xfrm>
        </p:spPr>
        <p:txBody>
          <a:bodyPr/>
          <a:lstStyle/>
          <a:p>
            <a:r>
              <a:rPr lang="en-US" sz="2800" dirty="0"/>
              <a:t>Excluded </a:t>
            </a:r>
            <a:r>
              <a:rPr lang="en-US" sz="2800" dirty="0" smtClean="0"/>
              <a:t>Generation: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Growing challenges of Labor Market </a:t>
            </a:r>
            <a:r>
              <a:rPr lang="en-US" sz="2800" dirty="0" smtClean="0"/>
              <a:t>Insertion for Egyptian </a:t>
            </a:r>
            <a:r>
              <a:rPr lang="en-US" sz="2800" dirty="0"/>
              <a:t>Youth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080757" y="3630756"/>
            <a:ext cx="5999162" cy="1054100"/>
          </a:xfrm>
        </p:spPr>
        <p:txBody>
          <a:bodyPr>
            <a:normAutofit/>
          </a:bodyPr>
          <a:lstStyle/>
          <a:p>
            <a:r>
              <a:rPr lang="en-US" dirty="0" smtClean="0"/>
              <a:t>By</a:t>
            </a:r>
          </a:p>
          <a:p>
            <a:r>
              <a:rPr lang="en-US" dirty="0" err="1" smtClean="0"/>
              <a:t>Ragui</a:t>
            </a:r>
            <a:r>
              <a:rPr lang="en-US" dirty="0" smtClean="0"/>
              <a:t> </a:t>
            </a:r>
            <a:r>
              <a:rPr lang="en-US" dirty="0" err="1"/>
              <a:t>Assaad</a:t>
            </a:r>
            <a:r>
              <a:rPr lang="en-US" dirty="0"/>
              <a:t>, Humphrey School of </a:t>
            </a:r>
            <a:r>
              <a:rPr lang="en-US" dirty="0" smtClean="0"/>
              <a:t>Public </a:t>
            </a:r>
            <a:r>
              <a:rPr lang="en-US" dirty="0"/>
              <a:t>Affairs and Caroline </a:t>
            </a:r>
            <a:r>
              <a:rPr lang="en-US" dirty="0" err="1"/>
              <a:t>Krafft</a:t>
            </a:r>
            <a:r>
              <a:rPr lang="en-US" dirty="0"/>
              <a:t>, St. Catherine’s University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280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974" y="1906564"/>
            <a:ext cx="8230313" cy="379204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3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699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Life Course Perspective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974" y="2122991"/>
            <a:ext cx="8230313" cy="335918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4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588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Typology Of Life Courses</a:t>
            </a:r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974" y="1616979"/>
            <a:ext cx="8230313" cy="437121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5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78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Typology Of Life Courses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292" y="1328493"/>
            <a:ext cx="9385677" cy="49481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6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288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588" y="1517736"/>
            <a:ext cx="8279086" cy="46028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7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982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 smtClean="0"/>
          </a:p>
          <a:p>
            <a:pPr marL="342900" lvl="0" indent="-22860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564B3C"/>
                </a:solidFill>
                <a:latin typeface="Century Gothic"/>
              </a:rPr>
              <a:t>Create an </a:t>
            </a:r>
            <a:r>
              <a:rPr lang="en-US" sz="2400" dirty="0">
                <a:solidFill>
                  <a:srgbClr val="FF0000"/>
                </a:solidFill>
                <a:latin typeface="Century Gothic"/>
              </a:rPr>
              <a:t>education/social class taxonomy </a:t>
            </a:r>
            <a:r>
              <a:rPr lang="en-US" sz="2400" dirty="0">
                <a:solidFill>
                  <a:srgbClr val="564B3C"/>
                </a:solidFill>
                <a:latin typeface="Century Gothic"/>
              </a:rPr>
              <a:t>for youth, based on own education and education of </a:t>
            </a:r>
            <a:r>
              <a:rPr lang="en-US" sz="2400" dirty="0" err="1">
                <a:solidFill>
                  <a:srgbClr val="564B3C"/>
                </a:solidFill>
                <a:latin typeface="Century Gothic"/>
              </a:rPr>
              <a:t>of</a:t>
            </a:r>
            <a:r>
              <a:rPr lang="en-US" sz="2400" dirty="0">
                <a:solidFill>
                  <a:srgbClr val="564B3C"/>
                </a:solidFill>
                <a:latin typeface="Century Gothic"/>
              </a:rPr>
              <a:t> father</a:t>
            </a:r>
            <a:r>
              <a:rPr lang="en-US" sz="2400" dirty="0" smtClean="0">
                <a:solidFill>
                  <a:srgbClr val="564B3C"/>
                </a:solidFill>
                <a:latin typeface="Century Gothic"/>
              </a:rPr>
              <a:t>.</a:t>
            </a:r>
          </a:p>
          <a:p>
            <a:pPr marL="114300" lvl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</a:pPr>
            <a:endParaRPr lang="en-US" sz="2400" dirty="0">
              <a:solidFill>
                <a:srgbClr val="564B3C"/>
              </a:solidFill>
              <a:latin typeface="Century Gothic"/>
            </a:endParaRPr>
          </a:p>
          <a:p>
            <a:pPr marL="868680" lvl="1" indent="-457200" algn="l" rtl="0">
              <a:lnSpc>
                <a:spcPct val="100000"/>
              </a:lnSpc>
              <a:spcBef>
                <a:spcPct val="20000"/>
              </a:spcBef>
              <a:buClr>
                <a:srgbClr val="CF543F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564B3C"/>
                </a:solidFill>
                <a:latin typeface="Century Gothic"/>
              </a:rPr>
              <a:t>less than upper secondary education</a:t>
            </a:r>
          </a:p>
          <a:p>
            <a:pPr marL="868680" lvl="1" indent="-457200" algn="l" rtl="0">
              <a:lnSpc>
                <a:spcPct val="100000"/>
              </a:lnSpc>
              <a:spcBef>
                <a:spcPct val="20000"/>
              </a:spcBef>
              <a:buClr>
                <a:srgbClr val="CF543F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564B3C"/>
                </a:solidFill>
                <a:latin typeface="Century Gothic"/>
              </a:rPr>
              <a:t>completed upper secondary education</a:t>
            </a:r>
          </a:p>
          <a:p>
            <a:pPr marL="868680" lvl="1" indent="-457200" algn="l" rtl="0">
              <a:lnSpc>
                <a:spcPct val="100000"/>
              </a:lnSpc>
              <a:spcBef>
                <a:spcPct val="20000"/>
              </a:spcBef>
              <a:buClr>
                <a:srgbClr val="CF543F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564B3C"/>
                </a:solidFill>
                <a:latin typeface="Century Gothic"/>
              </a:rPr>
              <a:t>completed higher education but father less than secondary</a:t>
            </a:r>
          </a:p>
          <a:p>
            <a:pPr marL="868680" lvl="1" indent="-457200" algn="l" rtl="0">
              <a:lnSpc>
                <a:spcPct val="100000"/>
              </a:lnSpc>
              <a:spcBef>
                <a:spcPct val="20000"/>
              </a:spcBef>
              <a:buClr>
                <a:srgbClr val="CF543F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564B3C"/>
                </a:solidFill>
                <a:latin typeface="Century Gothic"/>
              </a:rPr>
              <a:t>Complete higher education but father secondary and above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8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935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 smtClean="0"/>
          </a:p>
          <a:p>
            <a:pPr marL="342900" lvl="0" indent="-22860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564B3C"/>
                </a:solidFill>
                <a:latin typeface="Century Gothic"/>
              </a:rPr>
              <a:t>Undertake simple descriptive analysis of </a:t>
            </a:r>
            <a:r>
              <a:rPr lang="en-US" sz="2400" dirty="0">
                <a:solidFill>
                  <a:srgbClr val="FF0000"/>
                </a:solidFill>
                <a:latin typeface="Century Gothic"/>
              </a:rPr>
              <a:t>transition to first employment</a:t>
            </a:r>
            <a:r>
              <a:rPr lang="en-US" sz="2400" dirty="0">
                <a:solidFill>
                  <a:srgbClr val="564B3C"/>
                </a:solidFill>
                <a:latin typeface="Century Gothic"/>
              </a:rPr>
              <a:t> of young people, 25-34 in 2012, comparing it to the first transition of an older generation, 45-54 in 2012 </a:t>
            </a:r>
          </a:p>
          <a:p>
            <a:pPr marL="342900" lvl="0" indent="-22860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564B3C"/>
                </a:solidFill>
                <a:latin typeface="Century Gothic"/>
              </a:rPr>
              <a:t>Estimate a multinomial </a:t>
            </a:r>
            <a:r>
              <a:rPr lang="en-US" sz="2400" dirty="0" err="1">
                <a:solidFill>
                  <a:srgbClr val="564B3C"/>
                </a:solidFill>
                <a:latin typeface="Century Gothic"/>
              </a:rPr>
              <a:t>logit</a:t>
            </a:r>
            <a:r>
              <a:rPr lang="en-US" sz="2400" dirty="0">
                <a:solidFill>
                  <a:srgbClr val="564B3C"/>
                </a:solidFill>
                <a:latin typeface="Century Gothic"/>
              </a:rPr>
              <a:t> model for transition to first employment outcome</a:t>
            </a:r>
          </a:p>
          <a:p>
            <a:pPr marL="640080" lvl="1" algn="l" rtl="0">
              <a:lnSpc>
                <a:spcPct val="100000"/>
              </a:lnSpc>
              <a:spcBef>
                <a:spcPct val="20000"/>
              </a:spcBef>
              <a:buClr>
                <a:srgbClr val="CF543F"/>
              </a:buClr>
            </a:pPr>
            <a:r>
              <a:rPr lang="en-US" sz="2000" dirty="0">
                <a:solidFill>
                  <a:srgbClr val="564B3C"/>
                </a:solidFill>
                <a:latin typeface="Century Gothic"/>
              </a:rPr>
              <a:t>Test differential transitions trajectories across educational/social class taxonomy and across three different cohorts: 25-34, 35-44, 45-54, separately for men and women </a:t>
            </a:r>
          </a:p>
          <a:p>
            <a:pPr marL="640080" lvl="1" algn="l" rtl="0">
              <a:lnSpc>
                <a:spcPct val="100000"/>
              </a:lnSpc>
              <a:spcBef>
                <a:spcPct val="20000"/>
              </a:spcBef>
              <a:buClr>
                <a:srgbClr val="CF543F"/>
              </a:buClr>
            </a:pPr>
            <a:r>
              <a:rPr lang="en-US" sz="2000" dirty="0" err="1">
                <a:solidFill>
                  <a:srgbClr val="564B3C"/>
                </a:solidFill>
                <a:latin typeface="Century Gothic"/>
              </a:rPr>
              <a:t>Regressors</a:t>
            </a:r>
            <a:r>
              <a:rPr lang="en-US" sz="2000" dirty="0">
                <a:solidFill>
                  <a:srgbClr val="564B3C"/>
                </a:solidFill>
                <a:latin typeface="Century Gothic"/>
              </a:rPr>
              <a:t> educational/class taxonomy, age cohorts and all their interactions</a:t>
            </a:r>
            <a:r>
              <a:rPr lang="en-US" sz="2000" dirty="0" smtClean="0">
                <a:solidFill>
                  <a:srgbClr val="564B3C"/>
                </a:solidFill>
                <a:latin typeface="Century Gothic"/>
              </a:rPr>
              <a:t>.</a:t>
            </a:r>
            <a:endParaRPr lang="en-US" sz="2000" dirty="0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9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528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680</Words>
  <Application>Microsoft Office PowerPoint</Application>
  <PresentationFormat>Widescreen</PresentationFormat>
  <Paragraphs>77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 Hayat</vt:lpstr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m.shahbazi</dc:creator>
  <cp:lastModifiedBy>m.shahbazi</cp:lastModifiedBy>
  <cp:revision>196</cp:revision>
  <dcterms:created xsi:type="dcterms:W3CDTF">2017-08-22T06:39:49Z</dcterms:created>
  <dcterms:modified xsi:type="dcterms:W3CDTF">2017-08-29T09:15:59Z</dcterms:modified>
</cp:coreProperties>
</file>