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0" r:id="rId2"/>
    <p:sldId id="270" r:id="rId3"/>
    <p:sldId id="268" r:id="rId4"/>
    <p:sldId id="293" r:id="rId5"/>
    <p:sldId id="279" r:id="rId6"/>
    <p:sldId id="281" r:id="rId7"/>
    <p:sldId id="280" r:id="rId8"/>
    <p:sldId id="311" r:id="rId9"/>
    <p:sldId id="271" r:id="rId10"/>
    <p:sldId id="275" r:id="rId11"/>
    <p:sldId id="294" r:id="rId12"/>
    <p:sldId id="295" r:id="rId13"/>
    <p:sldId id="312" r:id="rId14"/>
    <p:sldId id="296" r:id="rId15"/>
    <p:sldId id="301" r:id="rId16"/>
    <p:sldId id="304" r:id="rId17"/>
    <p:sldId id="305" r:id="rId18"/>
    <p:sldId id="310" r:id="rId19"/>
    <p:sldId id="303" r:id="rId20"/>
    <p:sldId id="307" r:id="rId21"/>
    <p:sldId id="306" r:id="rId22"/>
    <p:sldId id="308" r:id="rId23"/>
    <p:sldId id="309" r:id="rId24"/>
    <p:sldId id="259" r:id="rId25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H:\BGK\labor\DATA%20for%20Project94_94.06.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H:\BGK\labor\DATA%20for%20Project94_94.06.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esentation%20labor%20conference\iran%20indicators%20compare%20to%20other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esentation%20labor%20conference\iran%20indicators%20compare%20to%20other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resentation%20labor%20conference\iran%20indicators%20compare%20to%20other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resentation%20labor%20conference\iran%20indicators%20compare%20to%20other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5300486.GSME\Downloads\daneshjo93-94.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resentation%20labor%20conference\figure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resentation%20labor%20conference\figu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Garamond" pitchFamily="18" charset="0"/>
                <a:ea typeface="+mn-ea"/>
                <a:cs typeface="+mn-cs"/>
              </a:defRPr>
            </a:pPr>
            <a:r>
              <a:rPr lang="en-US" sz="1600" b="1" dirty="0" smtClean="0">
                <a:latin typeface="Garamond" pitchFamily="18" charset="0"/>
              </a:rPr>
              <a:t>Men</a:t>
            </a:r>
            <a:endParaRPr lang="en-US" sz="1600" b="1" dirty="0">
              <a:latin typeface="Garamond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Garamond" pitchFamily="18" charset="0"/>
              <a:ea typeface="+mn-ea"/>
              <a:cs typeface="+mn-cs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'2'!$BV$21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'2'!$BW$21:$CH$21</c:f>
              <c:numCache>
                <c:formatCode>0.0</c:formatCode>
                <c:ptCount val="12"/>
                <c:pt idx="0">
                  <c:v>-5.2649165755929248</c:v>
                </c:pt>
                <c:pt idx="1">
                  <c:v>-16.641617499664896</c:v>
                </c:pt>
                <c:pt idx="2">
                  <c:v>-15.271462491169999</c:v>
                </c:pt>
                <c:pt idx="3">
                  <c:v>-5.9476350905811071</c:v>
                </c:pt>
                <c:pt idx="4">
                  <c:v>-2.8755570498909435</c:v>
                </c:pt>
                <c:pt idx="5">
                  <c:v>-1.542250067769956</c:v>
                </c:pt>
                <c:pt idx="6">
                  <c:v>-0.75634362196538563</c:v>
                </c:pt>
                <c:pt idx="7">
                  <c:v>-4.5998698752817315</c:v>
                </c:pt>
                <c:pt idx="8">
                  <c:v>-9.4093992267931448</c:v>
                </c:pt>
                <c:pt idx="9">
                  <c:v>-14.731123162110119</c:v>
                </c:pt>
                <c:pt idx="10">
                  <c:v>-22.26979606615668</c:v>
                </c:pt>
                <c:pt idx="11">
                  <c:v>-17.996570365439528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4104208"/>
        <c:axId val="294104768"/>
      </c:barChart>
      <c:lineChart>
        <c:grouping val="standard"/>
        <c:varyColors val="0"/>
        <c:ser>
          <c:idx val="0"/>
          <c:order val="0"/>
          <c:tx>
            <c:strRef>
              <c:f>'2'!$BV$19</c:f>
              <c:strCache>
                <c:ptCount val="1"/>
                <c:pt idx="0">
                  <c:v>2005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'2'!$BW$5:$CH$5</c:f>
              <c:strCache>
                <c:ptCount val="12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65+</c:v>
                </c:pt>
              </c:strCache>
            </c:strRef>
          </c:cat>
          <c:val>
            <c:numRef>
              <c:f>'2'!$BW$19:$CH$19</c:f>
              <c:numCache>
                <c:formatCode>0.0</c:formatCode>
                <c:ptCount val="12"/>
                <c:pt idx="0">
                  <c:v>6.6371992085902907</c:v>
                </c:pt>
                <c:pt idx="1">
                  <c:v>34.256929645186304</c:v>
                </c:pt>
                <c:pt idx="2">
                  <c:v>75.425386236737026</c:v>
                </c:pt>
                <c:pt idx="3">
                  <c:v>91.915452117325643</c:v>
                </c:pt>
                <c:pt idx="4">
                  <c:v>95.367719198523048</c:v>
                </c:pt>
                <c:pt idx="5">
                  <c:v>95.359750850113159</c:v>
                </c:pt>
                <c:pt idx="6">
                  <c:v>93.607287342680024</c:v>
                </c:pt>
                <c:pt idx="7">
                  <c:v>91.059086793547678</c:v>
                </c:pt>
                <c:pt idx="8">
                  <c:v>81.700381981806984</c:v>
                </c:pt>
                <c:pt idx="9">
                  <c:v>73.173559378679158</c:v>
                </c:pt>
                <c:pt idx="10">
                  <c:v>62.24188790880639</c:v>
                </c:pt>
                <c:pt idx="11">
                  <c:v>40.417054328935883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'2'!$BV$20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'2'!$BW$5:$CH$5</c:f>
              <c:strCache>
                <c:ptCount val="12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65+</c:v>
                </c:pt>
              </c:strCache>
            </c:strRef>
          </c:cat>
          <c:val>
            <c:numRef>
              <c:f>'2'!$BW$20:$CH$20</c:f>
              <c:numCache>
                <c:formatCode>0.0</c:formatCode>
                <c:ptCount val="12"/>
                <c:pt idx="0">
                  <c:v>1.3722826329973641</c:v>
                </c:pt>
                <c:pt idx="1">
                  <c:v>17.615312145521379</c:v>
                </c:pt>
                <c:pt idx="2">
                  <c:v>60.153923745567148</c:v>
                </c:pt>
                <c:pt idx="3">
                  <c:v>85.967817026744612</c:v>
                </c:pt>
                <c:pt idx="4">
                  <c:v>92.492162148632147</c:v>
                </c:pt>
                <c:pt idx="5">
                  <c:v>93.817500782343402</c:v>
                </c:pt>
                <c:pt idx="6">
                  <c:v>92.850943720714753</c:v>
                </c:pt>
                <c:pt idx="7">
                  <c:v>86.459216918265966</c:v>
                </c:pt>
                <c:pt idx="8">
                  <c:v>72.290982755013843</c:v>
                </c:pt>
                <c:pt idx="9">
                  <c:v>58.442436216569135</c:v>
                </c:pt>
                <c:pt idx="10">
                  <c:v>39.972091842649768</c:v>
                </c:pt>
                <c:pt idx="11">
                  <c:v>22.420483963496327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4104208"/>
        <c:axId val="294104768"/>
      </c:lineChart>
      <c:catAx>
        <c:axId val="29410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4104768"/>
        <c:crosses val="autoZero"/>
        <c:auto val="1"/>
        <c:lblAlgn val="ctr"/>
        <c:lblOffset val="100"/>
        <c:noMultiLvlLbl val="0"/>
      </c:catAx>
      <c:valAx>
        <c:axId val="29410476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410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Garamond" pitchFamily="18" charset="0"/>
              <a:ea typeface="+mn-ea"/>
              <a:cs typeface="+mn-cs"/>
            </a:defRPr>
          </a:pPr>
          <a:endParaRPr lang="fa-I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fa-I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Garamond" pitchFamily="18" charset="0"/>
              </a:defRPr>
            </a:pPr>
            <a:r>
              <a:rPr lang="en-US" dirty="0" smtClean="0">
                <a:latin typeface="Garamond" pitchFamily="18" charset="0"/>
              </a:rPr>
              <a:t>Men</a:t>
            </a:r>
            <a:endParaRPr lang="en-US" dirty="0">
              <a:latin typeface="Garamond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Sheet2!$AI$58</c:f>
              <c:strCache>
                <c:ptCount val="1"/>
                <c:pt idx="0">
                  <c:v>Primary and Secondary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Sheet2!$AJ$57:$AL$57</c:f>
              <c:strCache>
                <c:ptCount val="3"/>
                <c:pt idx="0">
                  <c:v>20-24</c:v>
                </c:pt>
                <c:pt idx="1">
                  <c:v>25-34</c:v>
                </c:pt>
                <c:pt idx="2">
                  <c:v>35+</c:v>
                </c:pt>
              </c:strCache>
            </c:strRef>
          </c:cat>
          <c:val>
            <c:numRef>
              <c:f>Sheet2!$AJ$58:$AL$58</c:f>
              <c:numCache>
                <c:formatCode>0.0</c:formatCode>
                <c:ptCount val="3"/>
                <c:pt idx="0">
                  <c:v>36.006463320539581</c:v>
                </c:pt>
                <c:pt idx="1">
                  <c:v>29.06217234506844</c:v>
                </c:pt>
                <c:pt idx="2">
                  <c:v>12.180904503572252</c:v>
                </c:pt>
              </c:numCache>
            </c:numRef>
          </c:val>
        </c:ser>
        <c:ser>
          <c:idx val="1"/>
          <c:order val="1"/>
          <c:tx>
            <c:strRef>
              <c:f>Sheet2!$AI$59</c:f>
              <c:strCache>
                <c:ptCount val="1"/>
                <c:pt idx="0">
                  <c:v>Tertiary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Sheet2!$AJ$57:$AL$57</c:f>
              <c:strCache>
                <c:ptCount val="3"/>
                <c:pt idx="0">
                  <c:v>20-24</c:v>
                </c:pt>
                <c:pt idx="1">
                  <c:v>25-34</c:v>
                </c:pt>
                <c:pt idx="2">
                  <c:v>35+</c:v>
                </c:pt>
              </c:strCache>
            </c:strRef>
          </c:cat>
          <c:val>
            <c:numRef>
              <c:f>Sheet2!$AJ$59:$AL$59</c:f>
              <c:numCache>
                <c:formatCode>0.0</c:formatCode>
                <c:ptCount val="3"/>
                <c:pt idx="0">
                  <c:v>43.664470929194962</c:v>
                </c:pt>
                <c:pt idx="1">
                  <c:v>39.56856284513205</c:v>
                </c:pt>
                <c:pt idx="2">
                  <c:v>19.422396892705489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96932272"/>
        <c:axId val="296932832"/>
      </c:barChart>
      <c:catAx>
        <c:axId val="296932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a-IR"/>
          </a:p>
        </c:txPr>
        <c:crossAx val="296932832"/>
        <c:crosses val="autoZero"/>
        <c:auto val="1"/>
        <c:lblAlgn val="ctr"/>
        <c:lblOffset val="100"/>
        <c:noMultiLvlLbl val="0"/>
      </c:catAx>
      <c:valAx>
        <c:axId val="296932832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>
                <a:latin typeface="Garamond" pitchFamily="18" charset="0"/>
              </a:defRPr>
            </a:pPr>
            <a:endParaRPr lang="fa-IR"/>
          </a:p>
        </c:txPr>
        <c:crossAx val="2969322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>
              <a:latin typeface="Garamond" pitchFamily="18" charset="0"/>
            </a:defRPr>
          </a:pPr>
          <a:endParaRPr lang="fa-I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Garamond" pitchFamily="18" charset="0"/>
              </a:defRPr>
            </a:pPr>
            <a:r>
              <a:rPr lang="en-US" dirty="0" smtClean="0">
                <a:latin typeface="Garamond" pitchFamily="18" charset="0"/>
              </a:rPr>
              <a:t>Women</a:t>
            </a:r>
            <a:endParaRPr lang="en-US" dirty="0">
              <a:latin typeface="Garamond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Sheet2!$AI$58</c:f>
              <c:strCache>
                <c:ptCount val="1"/>
                <c:pt idx="0">
                  <c:v>Primary and Secondary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Sheet2!$AN$57:$AP$57</c:f>
              <c:strCache>
                <c:ptCount val="3"/>
                <c:pt idx="0">
                  <c:v>20-24</c:v>
                </c:pt>
                <c:pt idx="1">
                  <c:v>25-34</c:v>
                </c:pt>
                <c:pt idx="2">
                  <c:v>35+</c:v>
                </c:pt>
              </c:strCache>
            </c:strRef>
          </c:cat>
          <c:val>
            <c:numRef>
              <c:f>Sheet2!$AN$58:$AP$58</c:f>
              <c:numCache>
                <c:formatCode>0.0</c:formatCode>
                <c:ptCount val="3"/>
                <c:pt idx="0">
                  <c:v>34.979284017298973</c:v>
                </c:pt>
                <c:pt idx="1">
                  <c:v>21.463578895573797</c:v>
                </c:pt>
                <c:pt idx="2">
                  <c:v>5.8614069416452415</c:v>
                </c:pt>
              </c:numCache>
            </c:numRef>
          </c:val>
        </c:ser>
        <c:ser>
          <c:idx val="1"/>
          <c:order val="1"/>
          <c:tx>
            <c:strRef>
              <c:f>Sheet2!$AI$59</c:f>
              <c:strCache>
                <c:ptCount val="1"/>
                <c:pt idx="0">
                  <c:v>Tertiary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Sheet2!$AN$57:$AP$57</c:f>
              <c:strCache>
                <c:ptCount val="3"/>
                <c:pt idx="0">
                  <c:v>20-24</c:v>
                </c:pt>
                <c:pt idx="1">
                  <c:v>25-34</c:v>
                </c:pt>
                <c:pt idx="2">
                  <c:v>35+</c:v>
                </c:pt>
              </c:strCache>
            </c:strRef>
          </c:cat>
          <c:val>
            <c:numRef>
              <c:f>Sheet2!$AN$59:$AP$59</c:f>
              <c:numCache>
                <c:formatCode>0.0</c:formatCode>
                <c:ptCount val="3"/>
                <c:pt idx="0">
                  <c:v>72.560398545490514</c:v>
                </c:pt>
                <c:pt idx="1">
                  <c:v>58.387802834924422</c:v>
                </c:pt>
                <c:pt idx="2">
                  <c:v>19.935824481444293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98508016"/>
        <c:axId val="298508576"/>
      </c:barChart>
      <c:catAx>
        <c:axId val="298508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a-IR"/>
          </a:p>
        </c:txPr>
        <c:crossAx val="298508576"/>
        <c:crosses val="autoZero"/>
        <c:auto val="1"/>
        <c:lblAlgn val="ctr"/>
        <c:lblOffset val="100"/>
        <c:noMultiLvlLbl val="0"/>
      </c:catAx>
      <c:valAx>
        <c:axId val="298508576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fa-IR"/>
          </a:p>
        </c:txPr>
        <c:crossAx val="29850801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>
              <a:latin typeface="Garamond" pitchFamily="18" charset="0"/>
            </a:defRPr>
          </a:pPr>
          <a:endParaRPr lang="fa-I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Garamond" pitchFamily="18" charset="0"/>
                <a:ea typeface="+mn-ea"/>
                <a:cs typeface="+mn-cs"/>
              </a:defRPr>
            </a:pPr>
            <a:r>
              <a:rPr lang="en-US" sz="1600" b="1" dirty="0" smtClean="0">
                <a:latin typeface="Garamond" pitchFamily="18" charset="0"/>
              </a:rPr>
              <a:t>Women</a:t>
            </a:r>
            <a:endParaRPr lang="en-US" sz="1600" b="1" dirty="0">
              <a:latin typeface="Garamond" pitchFamily="18" charset="0"/>
            </a:endParaRPr>
          </a:p>
        </c:rich>
      </c:tx>
      <c:layout>
        <c:manualLayout>
          <c:xMode val="edge"/>
          <c:yMode val="edge"/>
          <c:x val="0.4275314554752821"/>
          <c:y val="3.40035712268936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Garamond" pitchFamily="18" charset="0"/>
              <a:ea typeface="+mn-ea"/>
              <a:cs typeface="+mn-cs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'2'!$BV$21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'2'!$CI$5:$CT$5</c:f>
              <c:strCache>
                <c:ptCount val="12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65+</c:v>
                </c:pt>
              </c:strCache>
            </c:strRef>
          </c:cat>
          <c:val>
            <c:numRef>
              <c:f>'2'!$CI$21:$CT$21</c:f>
              <c:numCache>
                <c:formatCode>0.0</c:formatCode>
                <c:ptCount val="12"/>
                <c:pt idx="0">
                  <c:v>-2.2402070408983672</c:v>
                </c:pt>
                <c:pt idx="1">
                  <c:v>-6.5047758859158353</c:v>
                </c:pt>
                <c:pt idx="2">
                  <c:v>-9.2962050582164117</c:v>
                </c:pt>
                <c:pt idx="3">
                  <c:v>-5.6277119765214385</c:v>
                </c:pt>
                <c:pt idx="4">
                  <c:v>-5.2686550858288514</c:v>
                </c:pt>
                <c:pt idx="5">
                  <c:v>-3.8415609141394738</c:v>
                </c:pt>
                <c:pt idx="6">
                  <c:v>-2.4027147374436488</c:v>
                </c:pt>
                <c:pt idx="7">
                  <c:v>-3.0001577623817464</c:v>
                </c:pt>
                <c:pt idx="8">
                  <c:v>-5.9032253654186917</c:v>
                </c:pt>
                <c:pt idx="9">
                  <c:v>-4.36129808710107</c:v>
                </c:pt>
                <c:pt idx="10">
                  <c:v>-3.6588184496862581</c:v>
                </c:pt>
                <c:pt idx="11">
                  <c:v>-2.4978970377969545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4108128"/>
        <c:axId val="294108688"/>
      </c:barChart>
      <c:lineChart>
        <c:grouping val="standard"/>
        <c:varyColors val="0"/>
        <c:ser>
          <c:idx val="0"/>
          <c:order val="0"/>
          <c:tx>
            <c:strRef>
              <c:f>'2'!$BV$19</c:f>
              <c:strCache>
                <c:ptCount val="1"/>
                <c:pt idx="0">
                  <c:v>2005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'2'!$CI$5:$CT$5</c:f>
              <c:strCache>
                <c:ptCount val="12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65+</c:v>
                </c:pt>
              </c:strCache>
            </c:strRef>
          </c:cat>
          <c:val>
            <c:numRef>
              <c:f>'2'!$CI$19:$CT$19</c:f>
              <c:numCache>
                <c:formatCode>0.0</c:formatCode>
                <c:ptCount val="12"/>
                <c:pt idx="0">
                  <c:v>2.6897614064861886</c:v>
                </c:pt>
                <c:pt idx="1">
                  <c:v>10.624350156175018</c:v>
                </c:pt>
                <c:pt idx="2">
                  <c:v>23.581655991318495</c:v>
                </c:pt>
                <c:pt idx="3">
                  <c:v>27.643031259703783</c:v>
                </c:pt>
                <c:pt idx="4">
                  <c:v>25.831271018139645</c:v>
                </c:pt>
                <c:pt idx="5">
                  <c:v>23.845051980584092</c:v>
                </c:pt>
                <c:pt idx="6">
                  <c:v>21.745210608629616</c:v>
                </c:pt>
                <c:pt idx="7">
                  <c:v>19.500805136105448</c:v>
                </c:pt>
                <c:pt idx="8">
                  <c:v>16.759945445347444</c:v>
                </c:pt>
                <c:pt idx="9">
                  <c:v>12.261284259550992</c:v>
                </c:pt>
                <c:pt idx="10">
                  <c:v>9.4347720507624455</c:v>
                </c:pt>
                <c:pt idx="11">
                  <c:v>4.4729725996176084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'2'!$BV$20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'2'!$CI$5:$CT$5</c:f>
              <c:strCache>
                <c:ptCount val="12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65+</c:v>
                </c:pt>
              </c:strCache>
            </c:strRef>
          </c:cat>
          <c:val>
            <c:numRef>
              <c:f>'2'!$CI$20:$CT$20</c:f>
              <c:numCache>
                <c:formatCode>0.0</c:formatCode>
                <c:ptCount val="12"/>
                <c:pt idx="0">
                  <c:v>0.44955436558782486</c:v>
                </c:pt>
                <c:pt idx="1">
                  <c:v>4.1195742702591769</c:v>
                </c:pt>
                <c:pt idx="2">
                  <c:v>14.285450933102075</c:v>
                </c:pt>
                <c:pt idx="3">
                  <c:v>22.01531928318229</c:v>
                </c:pt>
                <c:pt idx="4">
                  <c:v>20.56261593231077</c:v>
                </c:pt>
                <c:pt idx="5">
                  <c:v>20.003491066444631</c:v>
                </c:pt>
                <c:pt idx="6">
                  <c:v>19.342495871185957</c:v>
                </c:pt>
                <c:pt idx="7">
                  <c:v>16.500647373723655</c:v>
                </c:pt>
                <c:pt idx="8">
                  <c:v>10.856720079928776</c:v>
                </c:pt>
                <c:pt idx="9">
                  <c:v>7.8999861724499132</c:v>
                </c:pt>
                <c:pt idx="10">
                  <c:v>5.7759536010761874</c:v>
                </c:pt>
                <c:pt idx="11">
                  <c:v>1.9750755618206577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4108128"/>
        <c:axId val="294108688"/>
      </c:lineChart>
      <c:catAx>
        <c:axId val="294108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4108688"/>
        <c:crosses val="autoZero"/>
        <c:auto val="1"/>
        <c:lblAlgn val="ctr"/>
        <c:lblOffset val="100"/>
        <c:noMultiLvlLbl val="0"/>
      </c:catAx>
      <c:valAx>
        <c:axId val="29410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4108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Garamond" pitchFamily="18" charset="0"/>
              <a:ea typeface="+mn-ea"/>
              <a:cs typeface="+mn-cs"/>
            </a:defRPr>
          </a:pPr>
          <a:endParaRPr lang="fa-I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fa-I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Garamond" pitchFamily="18" charset="0"/>
              </a:defRPr>
            </a:pPr>
            <a:r>
              <a:rPr lang="en-US" sz="1600" dirty="0" smtClean="0">
                <a:latin typeface="Garamond" pitchFamily="18" charset="0"/>
              </a:rPr>
              <a:t>Men</a:t>
            </a:r>
            <a:endParaRPr lang="en-US" sz="1600" dirty="0">
              <a:latin typeface="Garamond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figures!$A$46</c:f>
              <c:strCache>
                <c:ptCount val="1"/>
                <c:pt idx="0">
                  <c:v>World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figures!$J$54:$N$54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figures!$J$55:$N$55</c:f>
              <c:numCache>
                <c:formatCode>0.0</c:formatCode>
                <c:ptCount val="5"/>
                <c:pt idx="0">
                  <c:v>13.068</c:v>
                </c:pt>
                <c:pt idx="1">
                  <c:v>13.176</c:v>
                </c:pt>
                <c:pt idx="2">
                  <c:v>12.774000000000001</c:v>
                </c:pt>
                <c:pt idx="3">
                  <c:v>12.706</c:v>
                </c:pt>
                <c:pt idx="4">
                  <c:v>12.817</c:v>
                </c:pt>
              </c:numCache>
            </c:numRef>
          </c:val>
        </c:ser>
        <c:ser>
          <c:idx val="3"/>
          <c:order val="1"/>
          <c:tx>
            <c:strRef>
              <c:f>figures!$A$49</c:f>
              <c:strCache>
                <c:ptCount val="1"/>
                <c:pt idx="0">
                  <c:v>Iran, Islamic Republic of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figures!$J$54:$N$54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figures!$J$58:$N$58</c:f>
              <c:numCache>
                <c:formatCode>0.0</c:formatCode>
                <c:ptCount val="5"/>
                <c:pt idx="0">
                  <c:v>26.821000000000005</c:v>
                </c:pt>
                <c:pt idx="1">
                  <c:v>23.210999999999999</c:v>
                </c:pt>
                <c:pt idx="2">
                  <c:v>24.271999999999988</c:v>
                </c:pt>
                <c:pt idx="3">
                  <c:v>25.221</c:v>
                </c:pt>
                <c:pt idx="4">
                  <c:v>29.2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639568"/>
        <c:axId val="223639008"/>
      </c:barChart>
      <c:catAx>
        <c:axId val="223639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fa-IR"/>
          </a:p>
        </c:txPr>
        <c:crossAx val="223639008"/>
        <c:crosses val="autoZero"/>
        <c:auto val="1"/>
        <c:lblAlgn val="ctr"/>
        <c:lblOffset val="100"/>
        <c:noMultiLvlLbl val="0"/>
      </c:catAx>
      <c:valAx>
        <c:axId val="223639008"/>
        <c:scaling>
          <c:orientation val="minMax"/>
          <c:max val="50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fa-IR"/>
          </a:p>
        </c:txPr>
        <c:crossAx val="22363956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b="1">
              <a:latin typeface="Garamond" pitchFamily="18" charset="0"/>
            </a:defRPr>
          </a:pPr>
          <a:endParaRPr lang="fa-I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Garamond" pitchFamily="18" charset="0"/>
              </a:defRPr>
            </a:pPr>
            <a:r>
              <a:rPr lang="en-US" sz="1600" dirty="0" smtClean="0">
                <a:latin typeface="Garamond" pitchFamily="18" charset="0"/>
              </a:rPr>
              <a:t>Women</a:t>
            </a:r>
            <a:endParaRPr lang="en-US" sz="1600" dirty="0">
              <a:latin typeface="Garamond" pitchFamily="18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167352011688879"/>
          <c:y val="0.1145892415266706"/>
          <c:w val="0.87865339729007208"/>
          <c:h val="0.70088715656011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figures!$A$63</c:f>
              <c:strCache>
                <c:ptCount val="1"/>
                <c:pt idx="0">
                  <c:v>World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figures!$J$54:$N$54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figures!$J$63:$N$63</c:f>
              <c:numCache>
                <c:formatCode>0.0</c:formatCode>
                <c:ptCount val="5"/>
                <c:pt idx="0">
                  <c:v>13.636999999999999</c:v>
                </c:pt>
                <c:pt idx="1">
                  <c:v>13.717999999999998</c:v>
                </c:pt>
                <c:pt idx="2">
                  <c:v>12.949</c:v>
                </c:pt>
                <c:pt idx="3">
                  <c:v>12.952000000000005</c:v>
                </c:pt>
                <c:pt idx="4">
                  <c:v>13.256</c:v>
                </c:pt>
              </c:numCache>
            </c:numRef>
          </c:val>
        </c:ser>
        <c:ser>
          <c:idx val="3"/>
          <c:order val="1"/>
          <c:tx>
            <c:strRef>
              <c:f>figures!$A$66</c:f>
              <c:strCache>
                <c:ptCount val="1"/>
                <c:pt idx="0">
                  <c:v>Iran, Islamic Republic of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figures!$J$54:$N$54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figures!$J$66:$N$66</c:f>
              <c:numCache>
                <c:formatCode>0.0</c:formatCode>
                <c:ptCount val="5"/>
                <c:pt idx="0">
                  <c:v>41.2</c:v>
                </c:pt>
                <c:pt idx="1">
                  <c:v>41.8</c:v>
                </c:pt>
                <c:pt idx="2">
                  <c:v>43.8</c:v>
                </c:pt>
                <c:pt idx="3">
                  <c:v>42.8</c:v>
                </c:pt>
                <c:pt idx="4">
                  <c:v>44.2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641248"/>
        <c:axId val="223640128"/>
      </c:barChart>
      <c:catAx>
        <c:axId val="22364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fa-IR"/>
          </a:p>
        </c:txPr>
        <c:crossAx val="223640128"/>
        <c:crosses val="autoZero"/>
        <c:auto val="1"/>
        <c:lblAlgn val="ctr"/>
        <c:lblOffset val="100"/>
        <c:noMultiLvlLbl val="0"/>
      </c:catAx>
      <c:valAx>
        <c:axId val="223640128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fa-IR"/>
          </a:p>
        </c:txPr>
        <c:crossAx val="223641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12116794426959"/>
          <c:y val="0.91797096557250168"/>
          <c:w val="0.60566622644630319"/>
          <c:h val="6.4191801286668473E-2"/>
        </c:manualLayout>
      </c:layout>
      <c:overlay val="0"/>
      <c:txPr>
        <a:bodyPr/>
        <a:lstStyle/>
        <a:p>
          <a:pPr>
            <a:defRPr sz="1400" b="1">
              <a:latin typeface="Garamond" pitchFamily="18" charset="0"/>
            </a:defRPr>
          </a:pPr>
          <a:endParaRPr lang="fa-I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/>
              <a:t>Youth Unemployment </a:t>
            </a:r>
            <a:r>
              <a:rPr lang="en-US" sz="1600" b="1" dirty="0"/>
              <a:t>Rate by Education(2016)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'lfs iran'!$AD$76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'lfs iran'!$AE$75:$AI$75</c:f>
              <c:strCache>
                <c:ptCount val="5"/>
                <c:pt idx="0">
                  <c:v>Illitrate</c:v>
                </c:pt>
                <c:pt idx="1">
                  <c:v>Primary</c:v>
                </c:pt>
                <c:pt idx="2">
                  <c:v>Secondary</c:v>
                </c:pt>
                <c:pt idx="3">
                  <c:v> Bachelor</c:v>
                </c:pt>
                <c:pt idx="4">
                  <c:v>Higher education</c:v>
                </c:pt>
              </c:strCache>
            </c:strRef>
          </c:cat>
          <c:val>
            <c:numRef>
              <c:f>'lfs iran'!$AE$76:$AI$76</c:f>
              <c:numCache>
                <c:formatCode>General</c:formatCode>
                <c:ptCount val="5"/>
                <c:pt idx="0">
                  <c:v>2.5761389369364447</c:v>
                </c:pt>
                <c:pt idx="1">
                  <c:v>18.186202077704941</c:v>
                </c:pt>
                <c:pt idx="2">
                  <c:v>40.771755818989313</c:v>
                </c:pt>
                <c:pt idx="3">
                  <c:v>61.276964002981686</c:v>
                </c:pt>
                <c:pt idx="4">
                  <c:v>63.908702588992291</c:v>
                </c:pt>
              </c:numCache>
            </c:numRef>
          </c:val>
        </c:ser>
        <c:ser>
          <c:idx val="1"/>
          <c:order val="1"/>
          <c:tx>
            <c:strRef>
              <c:f>'lfs iran'!$AD$77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'lfs iran'!$AE$75:$AI$75</c:f>
              <c:strCache>
                <c:ptCount val="5"/>
                <c:pt idx="0">
                  <c:v>Illitrate</c:v>
                </c:pt>
                <c:pt idx="1">
                  <c:v>Primary</c:v>
                </c:pt>
                <c:pt idx="2">
                  <c:v>Secondary</c:v>
                </c:pt>
                <c:pt idx="3">
                  <c:v> Bachelor</c:v>
                </c:pt>
                <c:pt idx="4">
                  <c:v>Higher education</c:v>
                </c:pt>
              </c:strCache>
            </c:strRef>
          </c:cat>
          <c:val>
            <c:numRef>
              <c:f>'lfs iran'!$AE$77:$AI$77</c:f>
              <c:numCache>
                <c:formatCode>General</c:formatCode>
                <c:ptCount val="5"/>
                <c:pt idx="0">
                  <c:v>11.492779694564964</c:v>
                </c:pt>
                <c:pt idx="1">
                  <c:v>19.721860147582245</c:v>
                </c:pt>
                <c:pt idx="2">
                  <c:v>28.51584392186184</c:v>
                </c:pt>
                <c:pt idx="3">
                  <c:v>36.609576590832454</c:v>
                </c:pt>
                <c:pt idx="4">
                  <c:v>31.078799052714039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2922992"/>
        <c:axId val="292925792"/>
      </c:barChart>
      <c:catAx>
        <c:axId val="29292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fa-IR"/>
          </a:p>
        </c:txPr>
        <c:crossAx val="292925792"/>
        <c:crosses val="autoZero"/>
        <c:auto val="1"/>
        <c:lblAlgn val="ctr"/>
        <c:lblOffset val="100"/>
        <c:noMultiLvlLbl val="0"/>
      </c:catAx>
      <c:valAx>
        <c:axId val="29292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292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fa-I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a-I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Unemployment</a:t>
            </a:r>
            <a:r>
              <a:rPr lang="en-US" sz="1600" b="1" baseline="0" dirty="0"/>
              <a:t> Duration of </a:t>
            </a:r>
            <a:r>
              <a:rPr lang="en-US" sz="1600" b="1" baseline="0" dirty="0" smtClean="0"/>
              <a:t>Youth with Tertiary Education(2016</a:t>
            </a:r>
            <a:r>
              <a:rPr lang="en-US" sz="1600" b="1" baseline="0" dirty="0"/>
              <a:t>)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'lfs iran'!$I$198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'lfs iran'!$G$199:$G$204</c:f>
              <c:strCache>
                <c:ptCount val="6"/>
                <c:pt idx="0">
                  <c:v>less than 1 month</c:v>
                </c:pt>
                <c:pt idx="1">
                  <c:v>1 month to less than 3 months</c:v>
                </c:pt>
                <c:pt idx="2">
                  <c:v>3 months to less than 6 months</c:v>
                </c:pt>
                <c:pt idx="3">
                  <c:v>6 months to less than 12 months</c:v>
                </c:pt>
                <c:pt idx="4">
                  <c:v>1 year to less than 2 years</c:v>
                </c:pt>
                <c:pt idx="5">
                  <c:v>2 years and more</c:v>
                </c:pt>
              </c:strCache>
            </c:strRef>
          </c:cat>
          <c:val>
            <c:numRef>
              <c:f>'lfs iran'!$I$199:$I$204</c:f>
              <c:numCache>
                <c:formatCode>0.0</c:formatCode>
                <c:ptCount val="6"/>
                <c:pt idx="0">
                  <c:v>0</c:v>
                </c:pt>
                <c:pt idx="1">
                  <c:v>12.619533829022838</c:v>
                </c:pt>
                <c:pt idx="2">
                  <c:v>11.182537671755732</c:v>
                </c:pt>
                <c:pt idx="3">
                  <c:v>12.954840035187736</c:v>
                </c:pt>
                <c:pt idx="4">
                  <c:v>31.101848466339131</c:v>
                </c:pt>
                <c:pt idx="5">
                  <c:v>32.141239997694569</c:v>
                </c:pt>
              </c:numCache>
            </c:numRef>
          </c:val>
        </c:ser>
        <c:ser>
          <c:idx val="1"/>
          <c:order val="1"/>
          <c:tx>
            <c:strRef>
              <c:f>'lfs iran'!$J$198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'lfs iran'!$G$199:$G$204</c:f>
              <c:strCache>
                <c:ptCount val="6"/>
                <c:pt idx="0">
                  <c:v>less than 1 month</c:v>
                </c:pt>
                <c:pt idx="1">
                  <c:v>1 month to less than 3 months</c:v>
                </c:pt>
                <c:pt idx="2">
                  <c:v>3 months to less than 6 months</c:v>
                </c:pt>
                <c:pt idx="3">
                  <c:v>6 months to less than 12 months</c:v>
                </c:pt>
                <c:pt idx="4">
                  <c:v>1 year to less than 2 years</c:v>
                </c:pt>
                <c:pt idx="5">
                  <c:v>2 years and more</c:v>
                </c:pt>
              </c:strCache>
            </c:strRef>
          </c:cat>
          <c:val>
            <c:numRef>
              <c:f>'lfs iran'!$J$199:$J$204</c:f>
              <c:numCache>
                <c:formatCode>0.0</c:formatCode>
                <c:ptCount val="6"/>
                <c:pt idx="0">
                  <c:v>2.7866590647884555E-2</c:v>
                </c:pt>
                <c:pt idx="1">
                  <c:v>6.3761785448884005</c:v>
                </c:pt>
                <c:pt idx="2">
                  <c:v>7.5939543501214457</c:v>
                </c:pt>
                <c:pt idx="3">
                  <c:v>10.376608231937958</c:v>
                </c:pt>
                <c:pt idx="4">
                  <c:v>34.183093875440555</c:v>
                </c:pt>
                <c:pt idx="5">
                  <c:v>41.442298406963722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918272"/>
        <c:axId val="296918832"/>
      </c:barChart>
      <c:catAx>
        <c:axId val="296918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ea typeface="+mn-ea"/>
                <a:cs typeface="+mn-cs"/>
              </a:defRPr>
            </a:pPr>
            <a:endParaRPr lang="fa-IR"/>
          </a:p>
        </c:txPr>
        <c:crossAx val="296918832"/>
        <c:crosses val="autoZero"/>
        <c:auto val="1"/>
        <c:lblAlgn val="ctr"/>
        <c:lblOffset val="100"/>
        <c:noMultiLvlLbl val="0"/>
      </c:catAx>
      <c:valAx>
        <c:axId val="29691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691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fa-I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a-I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Men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'[daneshjo93-94..xlsx]دانشجويان'!$P$1:$AC$1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'[daneshjo93-94..xlsx]دانشجويان'!$P$3:$AC$3</c:f>
              <c:numCache>
                <c:formatCode>General</c:formatCode>
                <c:ptCount val="14"/>
                <c:pt idx="0">
                  <c:v>798076</c:v>
                </c:pt>
                <c:pt idx="1">
                  <c:v>825474</c:v>
                </c:pt>
                <c:pt idx="2">
                  <c:v>917109</c:v>
                </c:pt>
                <c:pt idx="3">
                  <c:v>1037908</c:v>
                </c:pt>
                <c:pt idx="4">
                  <c:v>1156907</c:v>
                </c:pt>
                <c:pt idx="5">
                  <c:v>1346274</c:v>
                </c:pt>
                <c:pt idx="6">
                  <c:v>1483371.5</c:v>
                </c:pt>
                <c:pt idx="7">
                  <c:v>1620469</c:v>
                </c:pt>
                <c:pt idx="8">
                  <c:v>1916156</c:v>
                </c:pt>
                <c:pt idx="9">
                  <c:v>2078718</c:v>
                </c:pt>
                <c:pt idx="10">
                  <c:v>2256602</c:v>
                </c:pt>
                <c:pt idx="11">
                  <c:v>2299858</c:v>
                </c:pt>
                <c:pt idx="12">
                  <c:v>2550273</c:v>
                </c:pt>
                <c:pt idx="13">
                  <c:v>2602346</c:v>
                </c:pt>
              </c:numCache>
            </c:numRef>
          </c:val>
        </c:ser>
        <c:ser>
          <c:idx val="1"/>
          <c:order val="1"/>
          <c:tx>
            <c:v>Women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'[daneshjo93-94..xlsx]دانشجويان'!$P$1:$AC$1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'[daneshjo93-94..xlsx]دانشجويان'!$P$4:$AC$4</c:f>
              <c:numCache>
                <c:formatCode>General</c:formatCode>
                <c:ptCount val="14"/>
                <c:pt idx="0">
                  <c:v>768433</c:v>
                </c:pt>
                <c:pt idx="1">
                  <c:v>848283</c:v>
                </c:pt>
                <c:pt idx="2">
                  <c:v>975010</c:v>
                </c:pt>
                <c:pt idx="3">
                  <c:v>1079563</c:v>
                </c:pt>
                <c:pt idx="4">
                  <c:v>1231662</c:v>
                </c:pt>
                <c:pt idx="5">
                  <c:v>1482237</c:v>
                </c:pt>
                <c:pt idx="6">
                  <c:v>1456126</c:v>
                </c:pt>
                <c:pt idx="7">
                  <c:v>1688223</c:v>
                </c:pt>
                <c:pt idx="8">
                  <c:v>1874722</c:v>
                </c:pt>
                <c:pt idx="9">
                  <c:v>2037875</c:v>
                </c:pt>
                <c:pt idx="10">
                  <c:v>2202685</c:v>
                </c:pt>
                <c:pt idx="11">
                  <c:v>2136022</c:v>
                </c:pt>
                <c:pt idx="12">
                  <c:v>2253764</c:v>
                </c:pt>
                <c:pt idx="13">
                  <c:v>2200375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6921632"/>
        <c:axId val="296922192"/>
      </c:barChart>
      <c:catAx>
        <c:axId val="29692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6922192"/>
        <c:crosses val="autoZero"/>
        <c:auto val="1"/>
        <c:lblAlgn val="ctr"/>
        <c:lblOffset val="100"/>
        <c:noMultiLvlLbl val="0"/>
      </c:catAx>
      <c:valAx>
        <c:axId val="29692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296921632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fa-I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a-I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Garamond" pitchFamily="18" charset="0"/>
              </a:defRPr>
            </a:pPr>
            <a:r>
              <a:rPr lang="en-US">
                <a:latin typeface="Garamond" pitchFamily="18" charset="0"/>
              </a:rPr>
              <a:t>Men (20-34)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Sheet2!$AL$92</c:f>
              <c:strCache>
                <c:ptCount val="1"/>
                <c:pt idx="0">
                  <c:v>inflow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Garamond" pitchFamily="18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Sheet2!$AK$93:$AK$94</c:f>
              <c:strCache>
                <c:ptCount val="2"/>
                <c:pt idx="0">
                  <c:v>Primary and Secondary</c:v>
                </c:pt>
                <c:pt idx="1">
                  <c:v>Tertiary</c:v>
                </c:pt>
              </c:strCache>
            </c:strRef>
          </c:cat>
          <c:val>
            <c:numRef>
              <c:f>Sheet2!$AL$93:$AL$94</c:f>
              <c:numCache>
                <c:formatCode>General</c:formatCode>
                <c:ptCount val="2"/>
                <c:pt idx="0">
                  <c:v>859516.77074031183</c:v>
                </c:pt>
                <c:pt idx="1">
                  <c:v>353550.57651697955</c:v>
                </c:pt>
              </c:numCache>
            </c:numRef>
          </c:val>
        </c:ser>
        <c:ser>
          <c:idx val="1"/>
          <c:order val="1"/>
          <c:tx>
            <c:strRef>
              <c:f>Sheet2!$AM$92</c:f>
              <c:strCache>
                <c:ptCount val="1"/>
                <c:pt idx="0">
                  <c:v>Outflow</c:v>
                </c:pt>
              </c:strCache>
            </c:strRef>
          </c:tx>
          <c:invertIfNegative val="0"/>
          <c:dLbls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 sz="1400">
                      <a:latin typeface="Garamond" pitchFamily="18" charset="0"/>
                    </a:defRPr>
                  </a:pPr>
                  <a:endParaRPr lang="fa-I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Sheet2!$AK$93:$AK$94</c:f>
              <c:strCache>
                <c:ptCount val="2"/>
                <c:pt idx="0">
                  <c:v>Primary and Secondary</c:v>
                </c:pt>
                <c:pt idx="1">
                  <c:v>Tertiary</c:v>
                </c:pt>
              </c:strCache>
            </c:strRef>
          </c:cat>
          <c:val>
            <c:numRef>
              <c:f>Sheet2!$AM$93:$AM$94</c:f>
              <c:numCache>
                <c:formatCode>General</c:formatCode>
                <c:ptCount val="2"/>
                <c:pt idx="0">
                  <c:v>506329.09316458338</c:v>
                </c:pt>
                <c:pt idx="1">
                  <c:v>440859.88040833332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6925552"/>
        <c:axId val="296926112"/>
      </c:barChart>
      <c:catAx>
        <c:axId val="296925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>
                <a:latin typeface="Garamond" pitchFamily="18" charset="0"/>
              </a:defRPr>
            </a:pPr>
            <a:endParaRPr lang="fa-IR"/>
          </a:p>
        </c:txPr>
        <c:crossAx val="296926112"/>
        <c:crosses val="autoZero"/>
        <c:auto val="1"/>
        <c:lblAlgn val="ctr"/>
        <c:lblOffset val="100"/>
        <c:noMultiLvlLbl val="0"/>
      </c:catAx>
      <c:valAx>
        <c:axId val="296926112"/>
        <c:scaling>
          <c:orientation val="minMax"/>
          <c:max val="120000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a-IR"/>
          </a:p>
        </c:txPr>
        <c:crossAx val="296925552"/>
        <c:crosses val="autoZero"/>
        <c:crossBetween val="between"/>
        <c:dispUnits>
          <c:builtInUnit val="thousands"/>
          <c:dispUnitsLbl>
            <c:tx>
              <c:rich>
                <a:bodyPr/>
                <a:lstStyle/>
                <a:p>
                  <a:pPr>
                    <a:defRPr/>
                  </a:pPr>
                  <a:r>
                    <a:rPr lang="en-US" sz="1400" dirty="0">
                      <a:latin typeface="Garamond" pitchFamily="18" charset="0"/>
                    </a:rPr>
                    <a:t>Thousands</a:t>
                  </a:r>
                  <a:endParaRPr lang="en-US" dirty="0">
                    <a:latin typeface="Garamond" pitchFamily="18" charset="0"/>
                  </a:endParaRPr>
                </a:p>
              </c:rich>
            </c:tx>
          </c:dispUnitsLbl>
        </c:dispUnits>
      </c:valAx>
    </c:plotArea>
    <c:legend>
      <c:legendPos val="b"/>
      <c:overlay val="0"/>
      <c:txPr>
        <a:bodyPr/>
        <a:lstStyle/>
        <a:p>
          <a:pPr>
            <a:defRPr sz="1400" b="1">
              <a:latin typeface="Garamond" pitchFamily="18" charset="0"/>
            </a:defRPr>
          </a:pPr>
          <a:endParaRPr lang="fa-I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Garamond" pitchFamily="18" charset="0"/>
              </a:defRPr>
            </a:pPr>
            <a:r>
              <a:rPr lang="en-US">
                <a:latin typeface="Garamond" pitchFamily="18" charset="0"/>
              </a:rPr>
              <a:t>Women (20-34)</a:t>
            </a:r>
          </a:p>
        </c:rich>
      </c:tx>
      <c:layout>
        <c:manualLayout>
          <c:xMode val="edge"/>
          <c:yMode val="edge"/>
          <c:x val="0.38182757974627102"/>
          <c:y val="3.8228370869379413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Sheet2!$AP$92</c:f>
              <c:strCache>
                <c:ptCount val="1"/>
                <c:pt idx="0">
                  <c:v>inflow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Garamond" pitchFamily="18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Sheet2!$AK$93:$AK$94</c:f>
              <c:strCache>
                <c:ptCount val="2"/>
                <c:pt idx="0">
                  <c:v>Primary and Secondary</c:v>
                </c:pt>
                <c:pt idx="1">
                  <c:v>Tertiary</c:v>
                </c:pt>
              </c:strCache>
            </c:strRef>
          </c:cat>
          <c:val>
            <c:numRef>
              <c:f>Sheet2!$AP$93:$AP$94</c:f>
              <c:numCache>
                <c:formatCode>General</c:formatCode>
                <c:ptCount val="2"/>
                <c:pt idx="0">
                  <c:v>582059.56399572943</c:v>
                </c:pt>
                <c:pt idx="1">
                  <c:v>401905.4921990626</c:v>
                </c:pt>
              </c:numCache>
            </c:numRef>
          </c:val>
        </c:ser>
        <c:ser>
          <c:idx val="1"/>
          <c:order val="1"/>
          <c:tx>
            <c:strRef>
              <c:f>Sheet2!$AQ$92</c:f>
              <c:strCache>
                <c:ptCount val="1"/>
                <c:pt idx="0">
                  <c:v>Outflow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Garamond" pitchFamily="18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Sheet2!$AK$93:$AK$94</c:f>
              <c:strCache>
                <c:ptCount val="2"/>
                <c:pt idx="0">
                  <c:v>Primary and Secondary</c:v>
                </c:pt>
                <c:pt idx="1">
                  <c:v>Tertiary</c:v>
                </c:pt>
              </c:strCache>
            </c:strRef>
          </c:cat>
          <c:val>
            <c:numRef>
              <c:f>Sheet2!$AQ$93:$AQ$94</c:f>
              <c:numCache>
                <c:formatCode>General</c:formatCode>
                <c:ptCount val="2"/>
                <c:pt idx="0">
                  <c:v>1065923.6603125001</c:v>
                </c:pt>
                <c:pt idx="1">
                  <c:v>553318.17198958329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6928912"/>
        <c:axId val="296929472"/>
      </c:barChart>
      <c:catAx>
        <c:axId val="2969289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>
                <a:latin typeface="Garamond" pitchFamily="18" charset="0"/>
              </a:defRPr>
            </a:pPr>
            <a:endParaRPr lang="fa-IR"/>
          </a:p>
        </c:txPr>
        <c:crossAx val="296929472"/>
        <c:crosses val="autoZero"/>
        <c:auto val="1"/>
        <c:lblAlgn val="ctr"/>
        <c:lblOffset val="100"/>
        <c:noMultiLvlLbl val="0"/>
      </c:catAx>
      <c:valAx>
        <c:axId val="296929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a-IR"/>
          </a:p>
        </c:txPr>
        <c:crossAx val="296928912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2.2072806892833599E-2"/>
                <c:y val="0.13843833747570519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en-US" sz="1400" dirty="0">
                      <a:latin typeface="Garamond" pitchFamily="18" charset="0"/>
                    </a:rPr>
                    <a:t>Thousands</a:t>
                  </a:r>
                </a:p>
              </c:rich>
            </c:tx>
          </c:dispUnitsLbl>
        </c:dispUnits>
      </c:valAx>
    </c:plotArea>
    <c:legend>
      <c:legendPos val="b"/>
      <c:overlay val="0"/>
      <c:txPr>
        <a:bodyPr/>
        <a:lstStyle/>
        <a:p>
          <a:pPr>
            <a:defRPr sz="1400" b="1">
              <a:latin typeface="Garamond" pitchFamily="18" charset="0"/>
            </a:defRPr>
          </a:pPr>
          <a:endParaRPr lang="fa-I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7942E8-FA4B-4E7D-960A-6CCBB8332737}" type="datetime1">
              <a:rPr lang="en-US" smtClean="0"/>
              <a:pPr/>
              <a:t>9/2/2017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03DA1D-7DD1-4D23-8DAE-788484F5E664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6966178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F903BFC-7DBA-4F52-B4E7-4FCF65AC7121}" type="datetime1">
              <a:rPr lang="en-US" smtClean="0"/>
              <a:pPr/>
              <a:t>9/2/2017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F52E603-9E5D-4911-B9E6-B4A488EA7D0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785506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848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1283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94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17581" y="1484556"/>
            <a:ext cx="10693101" cy="4658060"/>
          </a:xfrm>
        </p:spPr>
        <p:txBody>
          <a:bodyPr>
            <a:normAutofit/>
          </a:bodyPr>
          <a:lstStyle>
            <a:lvl1pPr marL="0" indent="0" algn="l" rtl="0">
              <a:buNone/>
              <a:defRPr sz="2800" baseline="0"/>
            </a:lvl1pPr>
          </a:lstStyle>
          <a:p>
            <a:pPr lvl="0"/>
            <a:endParaRPr lang="fa-IR" dirty="0"/>
          </a:p>
        </p:txBody>
      </p:sp>
      <p:sp>
        <p:nvSpPr>
          <p:cNvPr id="8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432175" y="6227408"/>
            <a:ext cx="6002338" cy="64135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anchor="ctr">
            <a:normAutofit/>
          </a:bodyPr>
          <a:lstStyle>
            <a:lvl1pPr marL="0" indent="0" algn="ctr" rtl="0">
              <a:buNone/>
              <a:defRPr sz="1050" baseline="0"/>
            </a:lvl1pPr>
          </a:lstStyle>
          <a:p>
            <a:pPr lvl="0"/>
            <a:r>
              <a:rPr lang="en-US" sz="1050" dirty="0" smtClean="0"/>
              <a:t>Summary Name Of Authors</a:t>
            </a:r>
            <a:endParaRPr lang="fa-IR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183339" y="6395017"/>
            <a:ext cx="1976720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050" dirty="0" smtClean="0"/>
              <a:t>Sharif University of Technology</a:t>
            </a:r>
            <a:endParaRPr lang="fa-IR" sz="105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29" y="6205970"/>
            <a:ext cx="632011" cy="63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3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673" y="-225911"/>
            <a:ext cx="12272330" cy="722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48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86067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9979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07107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5891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21795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960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1523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4688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1930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2513" y="1663665"/>
            <a:ext cx="3586087" cy="631731"/>
          </a:xfrm>
        </p:spPr>
        <p:txBody>
          <a:bodyPr anchor="ctr"/>
          <a:lstStyle>
            <a:lvl1pPr marL="0" indent="0" algn="ctr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First And Last Name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89119" y="1663665"/>
            <a:ext cx="7465807" cy="631731"/>
          </a:xfrm>
        </p:spPr>
        <p:txBody>
          <a:bodyPr anchor="ctr"/>
          <a:lstStyle>
            <a:lvl1pPr marL="0" indent="0" algn="ctr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Affiliate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25619144"/>
              </p:ext>
            </p:extLst>
          </p:nvPr>
        </p:nvGraphicFramePr>
        <p:xfrm>
          <a:off x="4038600" y="2423640"/>
          <a:ext cx="7923904" cy="3751249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5904379"/>
                <a:gridCol w="2019525"/>
              </a:tblGrid>
              <a:tr h="838078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Education</a:t>
                      </a:r>
                      <a:endParaRPr lang="fa-IR" dirty="0"/>
                    </a:p>
                  </a:txBody>
                  <a:tcPr anchor="ctr"/>
                </a:tc>
              </a:tr>
              <a:tr h="1073614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Research Interests</a:t>
                      </a:r>
                      <a:endParaRPr lang="fa-IR" dirty="0"/>
                    </a:p>
                  </a:txBody>
                  <a:tcPr anchor="ctr"/>
                </a:tc>
              </a:tr>
              <a:tr h="1839557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Key Professional Activities</a:t>
                      </a:r>
                      <a:endParaRPr lang="fa-IR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6099175" y="2444586"/>
            <a:ext cx="5755751" cy="771690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6099175" y="3365466"/>
            <a:ext cx="5755751" cy="937593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6099175" y="4452249"/>
            <a:ext cx="5755751" cy="1640575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7" hasCustomPrompt="1"/>
          </p:nvPr>
        </p:nvSpPr>
        <p:spPr>
          <a:xfrm>
            <a:off x="592138" y="2444750"/>
            <a:ext cx="3183796" cy="3740897"/>
          </a:xfrm>
        </p:spPr>
        <p:txBody>
          <a:bodyPr anchor="ctr"/>
          <a:lstStyle>
            <a:lvl1pPr marL="0" indent="0" algn="ctr" rtl="0">
              <a:buFontTx/>
              <a:buNone/>
              <a:defRPr baseline="0"/>
            </a:lvl1pPr>
          </a:lstStyle>
          <a:p>
            <a:r>
              <a:rPr lang="en-US" dirty="0" smtClean="0"/>
              <a:t>Insert your picture here</a:t>
            </a:r>
            <a:endParaRPr lang="fa-IR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156" cy="1514476"/>
          </a:xfrm>
          <a:prstGeom prst="rect">
            <a:avLst/>
          </a:prstGeom>
        </p:spPr>
      </p:pic>
      <p:sp>
        <p:nvSpPr>
          <p:cNvPr id="21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16836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144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156" cy="151447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1764254"/>
            <a:ext cx="10515599" cy="1158334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3200" b="1" baseline="0">
                <a:latin typeface="+mj-lt"/>
                <a:cs typeface="+mj-cs"/>
              </a:defRPr>
            </a:lvl1pPr>
          </a:lstStyle>
          <a:p>
            <a:pPr lvl="0"/>
            <a:r>
              <a:rPr lang="en-US" dirty="0" smtClean="0"/>
              <a:t>Insert Article’s Title Here</a:t>
            </a:r>
            <a:endParaRPr lang="fa-I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095997" y="3408363"/>
            <a:ext cx="5999162" cy="1054100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2000" b="0"/>
            </a:lvl1pPr>
          </a:lstStyle>
          <a:p>
            <a:pPr lvl="0"/>
            <a:r>
              <a:rPr lang="en-US" b="0" dirty="0" smtClean="0"/>
              <a:t>Add Full Name Of Authors Here</a:t>
            </a:r>
            <a:endParaRPr lang="fa-I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1103684" y="4876653"/>
            <a:ext cx="9983788" cy="1290637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Article’s Base Lines </a:t>
            </a:r>
            <a:endParaRPr lang="fa-IR" dirty="0"/>
          </a:p>
        </p:txBody>
      </p:sp>
      <p:sp>
        <p:nvSpPr>
          <p:cNvPr id="9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70925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949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689100" y="269559"/>
            <a:ext cx="7745356" cy="817562"/>
          </a:xfrm>
        </p:spPr>
        <p:txBody>
          <a:bodyPr anchor="ctr"/>
          <a:lstStyle>
            <a:lvl1pPr marL="0" indent="0" algn="l" rtl="0">
              <a:buNone/>
              <a:defRPr b="1" baseline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  <a:cs typeface="+mn-cs"/>
              </a:defRPr>
            </a:lvl1pPr>
          </a:lstStyle>
          <a:p>
            <a:pPr lvl="0"/>
            <a:r>
              <a:rPr lang="en-US" dirty="0" smtClean="0"/>
              <a:t>Add Title Here</a:t>
            </a:r>
            <a:endParaRPr lang="fa-IR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817581" y="1484556"/>
            <a:ext cx="10693101" cy="4636059"/>
          </a:xfrm>
        </p:spPr>
        <p:txBody>
          <a:bodyPr>
            <a:normAutofit/>
          </a:bodyPr>
          <a:lstStyle>
            <a:lvl1pPr marL="0" indent="0" algn="l" rtl="0">
              <a:buNone/>
              <a:defRPr sz="2800" baseline="0"/>
            </a:lvl1pPr>
          </a:lstStyle>
          <a:p>
            <a:pPr lvl="0"/>
            <a:endParaRPr lang="fa-IR" dirty="0"/>
          </a:p>
        </p:txBody>
      </p:sp>
      <p:sp>
        <p:nvSpPr>
          <p:cNvPr id="7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432175" y="6227408"/>
            <a:ext cx="6002338" cy="64135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anchor="ctr">
            <a:normAutofit/>
          </a:bodyPr>
          <a:lstStyle>
            <a:lvl1pPr marL="0" indent="0" algn="ctr" rtl="0">
              <a:buNone/>
              <a:defRPr sz="1050" baseline="0"/>
            </a:lvl1pPr>
          </a:lstStyle>
          <a:p>
            <a:pPr lvl="0"/>
            <a:r>
              <a:rPr lang="en-US" sz="1050" dirty="0" smtClean="0"/>
              <a:t>Summary Name Of Authors</a:t>
            </a:r>
            <a:endParaRPr lang="fa-IR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83339" y="6395017"/>
            <a:ext cx="1976720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050" dirty="0" smtClean="0"/>
              <a:t>Sharif University of Technology</a:t>
            </a:r>
            <a:endParaRPr lang="fa-IR" sz="1050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29" y="6205970"/>
            <a:ext cx="632011" cy="63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52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244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73" r:id="rId5"/>
    <p:sldLayoutId id="2147483654" r:id="rId6"/>
    <p:sldLayoutId id="2147483689" r:id="rId7"/>
    <p:sldLayoutId id="2147483688" r:id="rId8"/>
    <p:sldLayoutId id="2147483686" r:id="rId9"/>
    <p:sldLayoutId id="2147483690" r:id="rId10"/>
    <p:sldLayoutId id="2147483687" r:id="rId11"/>
    <p:sldLayoutId id="2147483656" r:id="rId12"/>
    <p:sldLayoutId id="2147483657" r:id="rId13"/>
    <p:sldLayoutId id="2147483658" r:id="rId14"/>
    <p:sldLayoutId id="2147483659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/>
          <p:cNvSpPr>
            <a:spLocks noGrp="1"/>
          </p:cNvSpPr>
          <p:nvPr>
            <p:ph type="body" idx="1"/>
          </p:nvPr>
        </p:nvSpPr>
        <p:spPr>
          <a:xfrm>
            <a:off x="533400" y="1663665"/>
            <a:ext cx="3322320" cy="631731"/>
          </a:xfrm>
        </p:spPr>
        <p:txBody>
          <a:bodyPr>
            <a:normAutofit/>
          </a:bodyPr>
          <a:lstStyle/>
          <a:p>
            <a:r>
              <a:rPr lang="en-US" dirty="0" err="1" smtClean="0"/>
              <a:t>Arash</a:t>
            </a:r>
            <a:r>
              <a:rPr lang="en-US" dirty="0" smtClean="0"/>
              <a:t> </a:t>
            </a:r>
            <a:r>
              <a:rPr lang="en-US" dirty="0" err="1" smtClean="0"/>
              <a:t>Alavian</a:t>
            </a:r>
            <a:r>
              <a:rPr lang="en-US" dirty="0" smtClean="0"/>
              <a:t> </a:t>
            </a:r>
            <a:r>
              <a:rPr lang="en-US" dirty="0" err="1" smtClean="0"/>
              <a:t>Ghavanini</a:t>
            </a:r>
            <a:endParaRPr lang="fa-IR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Economic Researcher</a:t>
            </a:r>
            <a:endParaRPr lang="fa-IR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 smtClean="0"/>
              <a:t>Ph.D</a:t>
            </a:r>
            <a:r>
              <a:rPr lang="en-US" dirty="0" smtClean="0"/>
              <a:t> student at </a:t>
            </a:r>
            <a:r>
              <a:rPr lang="en-US" dirty="0" err="1" smtClean="0"/>
              <a:t>sharif</a:t>
            </a:r>
            <a:r>
              <a:rPr lang="en-US" dirty="0" smtClean="0"/>
              <a:t> university</a:t>
            </a:r>
            <a:endParaRPr lang="fa-IR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</a:t>
            </a:fld>
            <a:endParaRPr lang="fa-IR" dirty="0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8" r="74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0679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How labor market transitions between active and inactive population can justify decrease in labor force participation rate?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Why despite of increase  in youth unemployment rate by educational level, they still try to increase their schooling?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10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Facts and Questions</a:t>
            </a:r>
            <a:endParaRPr lang="fa-IR" b="1" dirty="0">
              <a:solidFill>
                <a:schemeClr val="accent4">
                  <a:lumMod val="60000"/>
                  <a:lumOff val="40000"/>
                </a:schemeClr>
              </a:solidFill>
              <a:latin typeface="+mj-lt"/>
              <a:ea typeface="A Hayat" panose="020B08000400000200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Contents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Facts and Questions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latin typeface="Garamond" pitchFamily="18" charset="0"/>
              </a:rPr>
              <a:t>Data  and Methodology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Key Findings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Conclusion and policy implications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11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 smtClean="0"/>
              <a:t>Ghavanini</a:t>
            </a:r>
            <a:r>
              <a:rPr lang="en-US" dirty="0" smtClean="0"/>
              <a:t>, M. </a:t>
            </a:r>
            <a:r>
              <a:rPr lang="en-US" dirty="0" err="1"/>
              <a:t>Behnia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/>
            <a:r>
              <a:rPr lang="en-US" sz="3000" dirty="0" smtClean="0">
                <a:latin typeface="Garamond" pitchFamily="18" charset="0"/>
              </a:rPr>
              <a:t>Data and Methodology</a:t>
            </a:r>
          </a:p>
          <a:p>
            <a:pPr marL="457200" indent="-457200"/>
            <a:r>
              <a:rPr lang="en-US" sz="2200" dirty="0" smtClean="0">
                <a:latin typeface="Garamond" pitchFamily="18" charset="0"/>
              </a:rPr>
              <a:t>Data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the labor force survey is conducted on a seasonal basis across the nation by using Rotation Sampling  under provision of Statistical Center of Iran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The statistical method of rotation sampling makes it possible to estimate market flows and transition probabilities both annually and seasonally.</a:t>
            </a: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The survey was first conducted in 2005 and since then has regularly been taken in the middle month of every season. </a:t>
            </a: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The survey consists of demographic and labor market characteristics of about 50000 household and 170000 members in each season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fa-I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12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 smtClean="0"/>
              <a:t>Ghavanini</a:t>
            </a:r>
            <a:r>
              <a:rPr lang="en-US" dirty="0" smtClean="0"/>
              <a:t>, M. </a:t>
            </a:r>
            <a:r>
              <a:rPr lang="en-US" dirty="0" err="1"/>
              <a:t>Behnia</a:t>
            </a: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/>
            <a:r>
              <a:rPr lang="en-US" sz="3000" dirty="0" smtClean="0">
                <a:latin typeface="Garamond" pitchFamily="18" charset="0"/>
              </a:rPr>
              <a:t>Data and Methodology</a:t>
            </a:r>
          </a:p>
          <a:p>
            <a:pPr marL="457200" indent="-457200"/>
            <a:r>
              <a:rPr lang="en-US" sz="2200" dirty="0" smtClean="0">
                <a:latin typeface="Garamond" pitchFamily="18" charset="0"/>
              </a:rPr>
              <a:t>Transition Matrix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/>
            <a:endParaRPr lang="fa-I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13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 smtClean="0"/>
              <a:t>Ghavanini</a:t>
            </a:r>
            <a:r>
              <a:rPr lang="en-US" dirty="0" smtClean="0"/>
              <a:t>, M. </a:t>
            </a:r>
            <a:r>
              <a:rPr lang="en-US" dirty="0" err="1"/>
              <a:t>Behnia</a:t>
            </a: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899884" y="1596570"/>
          <a:ext cx="10609944" cy="4499431"/>
        </p:xfrm>
        <a:graphic>
          <a:graphicData uri="http://schemas.openxmlformats.org/drawingml/2006/table">
            <a:tbl>
              <a:tblPr/>
              <a:tblGrid>
                <a:gridCol w="1768324"/>
                <a:gridCol w="1768324"/>
                <a:gridCol w="1768324"/>
                <a:gridCol w="1768324"/>
                <a:gridCol w="1768324"/>
                <a:gridCol w="1768324"/>
              </a:tblGrid>
              <a:tr h="56550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State in Period T-1</a:t>
                      </a:r>
                      <a:endParaRPr lang="en-US" sz="18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348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Under 10 </a:t>
                      </a:r>
                      <a:endParaRPr lang="en-US" sz="1600" b="1" kern="1200" dirty="0" smtClean="0">
                        <a:solidFill>
                          <a:srgbClr val="000000"/>
                        </a:solidFill>
                        <a:latin typeface="Garamond" pitchFamily="18" charset="0"/>
                        <a:ea typeface="Times New Roman"/>
                        <a:cs typeface="B Mitra"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 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Period t-1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Employed </a:t>
                      </a:r>
                      <a:endParaRPr lang="en-US" sz="1600" b="1" kern="1200" dirty="0" smtClean="0">
                        <a:solidFill>
                          <a:srgbClr val="000000"/>
                        </a:solidFill>
                        <a:latin typeface="Garamond" pitchFamily="18" charset="0"/>
                        <a:ea typeface="Times New Roman"/>
                        <a:cs typeface="B Mitra"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 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Period t-1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Unemployed </a:t>
                      </a:r>
                      <a:endParaRPr lang="en-US" sz="1600" b="1" kern="1200" dirty="0" smtClean="0">
                        <a:solidFill>
                          <a:srgbClr val="000000"/>
                        </a:solidFill>
                        <a:latin typeface="Garamond" pitchFamily="18" charset="0"/>
                        <a:ea typeface="Times New Roman"/>
                        <a:cs typeface="B Mitra"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 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Period t-1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Inactive </a:t>
                      </a:r>
                      <a:endParaRPr lang="en-US" sz="1600" b="1" kern="1200" dirty="0" smtClean="0">
                        <a:solidFill>
                          <a:srgbClr val="000000"/>
                        </a:solidFill>
                        <a:latin typeface="Garamond" pitchFamily="18" charset="0"/>
                        <a:ea typeface="Times New Roman"/>
                        <a:cs typeface="B Mitra"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</a:t>
                      </a: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Period t-1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482">
                <a:tc rowSpan="3"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State in Period T</a:t>
                      </a:r>
                      <a:endParaRPr lang="en-US" sz="18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Employed </a:t>
                      </a:r>
                      <a:endParaRPr lang="en-US" sz="1600" b="1" kern="1200" dirty="0" smtClean="0">
                        <a:solidFill>
                          <a:srgbClr val="000000"/>
                        </a:solidFill>
                        <a:latin typeface="Garamond" pitchFamily="18" charset="0"/>
                        <a:ea typeface="Times New Roman"/>
                        <a:cs typeface="B Mitra"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 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Period </a:t>
                      </a: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t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NE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EE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Garamond" pitchFamily="18" charset="0"/>
                          <a:ea typeface="Times New Roman"/>
                        </a:rPr>
                        <a:t>UE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Garamond" pitchFamily="18" charset="0"/>
                          <a:ea typeface="Times New Roman"/>
                        </a:rPr>
                        <a:t>IE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Unemployed</a:t>
                      </a: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 Period t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Calibri"/>
                          <a:cs typeface="Arial"/>
                        </a:rPr>
                        <a:t>NU</a:t>
                      </a:r>
                      <a:endParaRPr lang="en-US" sz="1600" b="1" dirty="0">
                        <a:solidFill>
                          <a:srgbClr val="00000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Garamond" pitchFamily="18" charset="0"/>
                          <a:ea typeface="Times New Roman"/>
                        </a:rPr>
                        <a:t>EU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UU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Garamond" pitchFamily="18" charset="0"/>
                          <a:ea typeface="Times New Roman"/>
                        </a:rPr>
                        <a:t>IU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Inactive </a:t>
                      </a:r>
                      <a:endParaRPr lang="en-US" sz="1600" b="1" kern="1200" dirty="0" smtClean="0">
                        <a:solidFill>
                          <a:srgbClr val="000000"/>
                        </a:solidFill>
                        <a:latin typeface="Garamond" pitchFamily="18" charset="0"/>
                        <a:ea typeface="Times New Roman"/>
                        <a:cs typeface="B Mitra"/>
                      </a:endParaRPr>
                    </a:p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in 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Period t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Calibri"/>
                          <a:cs typeface="Arial"/>
                        </a:rPr>
                        <a:t>NI</a:t>
                      </a:r>
                      <a:endParaRPr lang="en-US" sz="1600" b="1" dirty="0">
                        <a:solidFill>
                          <a:srgbClr val="00000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Calibri"/>
                          <a:cs typeface="Arial"/>
                        </a:rPr>
                        <a:t>EI</a:t>
                      </a:r>
                      <a:endParaRPr lang="en-US" sz="1600" b="1" dirty="0">
                        <a:solidFill>
                          <a:srgbClr val="00000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Garamond" pitchFamily="18" charset="0"/>
                          <a:ea typeface="Calibri"/>
                          <a:cs typeface="Arial"/>
                        </a:rPr>
                        <a:t>UI</a:t>
                      </a:r>
                      <a:endParaRPr lang="en-US" sz="1600" b="1" dirty="0">
                        <a:solidFill>
                          <a:srgbClr val="000000"/>
                        </a:solidFill>
                        <a:latin typeface="Garamond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latin typeface="Garamond" pitchFamily="18" charset="0"/>
                          <a:ea typeface="Times New Roman"/>
                          <a:cs typeface="B Mitra"/>
                        </a:rPr>
                        <a:t>II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371475"/>
          </a:xfrm>
          <a:prstGeom prst="rect">
            <a:avLst/>
          </a:prstGeom>
          <a:noFill/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52425" cy="219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Contents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Facts and Questions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Methodology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latin typeface="Garamond" pitchFamily="18" charset="0"/>
              </a:rPr>
              <a:t>Key Findings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Conclusion and policy implications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14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 smtClean="0"/>
              <a:t>Ghavanini</a:t>
            </a:r>
            <a:r>
              <a:rPr lang="en-US" dirty="0" smtClean="0"/>
              <a:t>, M. </a:t>
            </a:r>
            <a:r>
              <a:rPr lang="en-US" dirty="0" err="1"/>
              <a:t>Behnia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15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099" y="269559"/>
            <a:ext cx="8411504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Key Findings</a:t>
            </a:r>
          </a:p>
          <a:p>
            <a:r>
              <a:rPr lang="en-US" sz="29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Men and women (20-34) average annually inflow and outflow to labor force</a:t>
            </a:r>
            <a:endParaRPr lang="fa-IR" sz="2900" b="1" dirty="0">
              <a:solidFill>
                <a:schemeClr val="accent4">
                  <a:lumMod val="60000"/>
                  <a:lumOff val="40000"/>
                </a:schemeClr>
              </a:solidFill>
              <a:latin typeface="Garamond" pitchFamily="18" charset="0"/>
              <a:ea typeface="A Hayat" panose="020B0800040000020004" pitchFamily="34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47194" y="5836081"/>
            <a:ext cx="6972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Garamond" pitchFamily="18" charset="0"/>
              </a:rPr>
              <a:t>Source: </a:t>
            </a:r>
            <a:r>
              <a:rPr lang="en-US" sz="1600" dirty="0" smtClean="0">
                <a:latin typeface="Garamond" pitchFamily="18" charset="0"/>
              </a:rPr>
              <a:t>LFS (2005-2015)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1282624000"/>
              </p:ext>
            </p:extLst>
          </p:nvPr>
        </p:nvGraphicFramePr>
        <p:xfrm>
          <a:off x="295841" y="1615773"/>
          <a:ext cx="5610665" cy="4220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6035040" y="1434904"/>
          <a:ext cx="5753686" cy="4318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27%  of men with primary and secondary level of education become unemployed after enter to labor force and 17% of them enter to low quality jobs (underemployment), but for men with tertiary level of education 39% of them enter to unemployment and 26% of them employed in low quality jobs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40% of active men who transit to inactive population, enroll as student to increase their education (but why?)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16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Key Findings</a:t>
            </a:r>
          </a:p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men (20-34) analysis of inflow and outflow  </a:t>
            </a:r>
            <a:endParaRPr lang="fa-IR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Garamond" pitchFamily="18" charset="0"/>
              <a:ea typeface="A Hayat" panose="020B0800040000020004" pitchFamily="34" charset="-78"/>
            </a:endParaRPr>
          </a:p>
          <a:p>
            <a:endParaRPr lang="fa-IR" b="1" dirty="0">
              <a:solidFill>
                <a:schemeClr val="accent4">
                  <a:lumMod val="60000"/>
                  <a:lumOff val="40000"/>
                </a:schemeClr>
              </a:solidFill>
              <a:latin typeface="+mj-lt"/>
              <a:ea typeface="A Hayat" panose="020B08000400000200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35%  of women with primary and secondary level of education become unemployed after enter to labor force and 26% of them enter to low quality jobs.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60% of women (20-34) with tertiary level of education enter to unemployment and 19% of them employed in low quality jobs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25% </a:t>
            </a:r>
            <a:r>
              <a:rPr lang="en-US" dirty="0">
                <a:latin typeface="Garamond" pitchFamily="18" charset="0"/>
              </a:rPr>
              <a:t>of active </a:t>
            </a:r>
            <a:r>
              <a:rPr lang="en-US" dirty="0" smtClean="0">
                <a:latin typeface="Garamond" pitchFamily="18" charset="0"/>
              </a:rPr>
              <a:t>women </a:t>
            </a:r>
            <a:r>
              <a:rPr lang="en-US" dirty="0">
                <a:latin typeface="Garamond" pitchFamily="18" charset="0"/>
              </a:rPr>
              <a:t>who transit to inactive population, enroll as student to increase their education (but why?)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17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Key Findings</a:t>
            </a:r>
          </a:p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Women (20-34) analysis of inflow and outflow  </a:t>
            </a:r>
            <a:endParaRPr lang="fa-IR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Garamond" pitchFamily="18" charset="0"/>
              <a:ea typeface="A Hayat" panose="020B0800040000020004" pitchFamily="34" charset="-78"/>
            </a:endParaRPr>
          </a:p>
          <a:p>
            <a:endParaRPr lang="fa-IR" b="1" dirty="0">
              <a:solidFill>
                <a:schemeClr val="accent4">
                  <a:lumMod val="60000"/>
                  <a:lumOff val="40000"/>
                </a:schemeClr>
              </a:solidFill>
              <a:latin typeface="+mj-lt"/>
              <a:ea typeface="A Hayat" panose="020B08000400000200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18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Transition Probabilities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200150" y="2257425"/>
              <a:ext cx="10159026" cy="3414714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693171"/>
                    <a:gridCol w="1693171"/>
                    <a:gridCol w="1693171"/>
                    <a:gridCol w="1693171"/>
                    <a:gridCol w="1693171"/>
                    <a:gridCol w="1693171"/>
                  </a:tblGrid>
                  <a:tr h="425146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 dirty="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State in Period T-1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739382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Under 10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Employed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Unemployed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Inactive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55402">
                    <a:tc rowSpan="3"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State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Employed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𝑁𝐸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EE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𝑈𝐸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𝐼𝐸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5540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Unemployed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𝑁𝑈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𝐸𝑈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800" i="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UU</a:t>
                          </a:r>
                          <a:endParaRPr lang="en-US" sz="1800" i="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B Mitra" panose="00000400000000000000" pitchFamily="2" charset="-78"/>
                                      </a:rPr>
                                      <m:t>𝐼𝑈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3938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Inactive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𝑁𝐼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𝐸𝐼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𝑡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+</m:t>
                                    </m:r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B Mitra" panose="00000400000000000000" pitchFamily="2" charset="-78"/>
                                      </a:rPr>
                                      <m:t>𝑈𝐼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II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200150" y="2257425"/>
              <a:ext cx="10159026" cy="3414714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693171"/>
                    <a:gridCol w="1693171"/>
                    <a:gridCol w="1693171"/>
                    <a:gridCol w="1693171"/>
                    <a:gridCol w="1693171"/>
                    <a:gridCol w="1693171"/>
                  </a:tblGrid>
                  <a:tr h="425146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 dirty="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State in Period T-1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739382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mbria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400">
                            <a:effectLst/>
                            <a:latin typeface="Garamond" panose="02020404030301010803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Under 10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Employed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Unemployed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Inactive in Period t-1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55402">
                    <a:tc rowSpan="3"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State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Employed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154839" r="-300360" b="-199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EE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400000" t="-154839" r="-100360" b="-199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500000" t="-154839" r="-360" b="-199194"/>
                          </a:stretch>
                        </a:blipFill>
                      </a:tcPr>
                    </a:tc>
                  </a:tr>
                  <a:tr h="75540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Unemployed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252800" r="-300360" b="-97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0000" t="-252800" r="-200360" b="-97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800" i="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UU</a:t>
                          </a:r>
                          <a:endParaRPr lang="en-US" sz="1800" i="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500000" t="-252800" r="-360" b="-97600"/>
                          </a:stretch>
                        </a:blipFill>
                      </a:tcPr>
                    </a:tc>
                  </a:tr>
                  <a:tr h="73938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Inactive in Period t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364463" r="-300360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0000" t="-364463" r="-200360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400000" t="-364463" r="-100360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spcBef>
                              <a:spcPts val="600"/>
                            </a:spcBef>
                            <a:spcAft>
                              <a:spcPts val="10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mbria" panose="02040503050406030204" pitchFamily="18" charset="0"/>
                              <a:ea typeface="Times New Roman" panose="02020603050405020304" pitchFamily="18" charset="0"/>
                              <a:cs typeface="B Mitra" panose="00000400000000000000" pitchFamily="2" charset="-78"/>
                            </a:rPr>
                            <a:t>II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F7F7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8589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19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099" y="269559"/>
            <a:ext cx="8130149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Key Findings</a:t>
            </a:r>
          </a:p>
          <a:p>
            <a:r>
              <a:rPr lang="en-US" sz="29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Probability of become unemployed after entrance (by education level and age groups)</a:t>
            </a:r>
            <a:endParaRPr lang="fa-IR" sz="2900" b="1" dirty="0">
              <a:solidFill>
                <a:schemeClr val="accent4">
                  <a:lumMod val="60000"/>
                  <a:lumOff val="40000"/>
                </a:schemeClr>
              </a:solidFill>
              <a:latin typeface="Garamond" pitchFamily="18" charset="0"/>
              <a:ea typeface="A Hayat" panose="020B0800040000020004" pitchFamily="34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47194" y="5836081"/>
            <a:ext cx="6972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Garamond" pitchFamily="18" charset="0"/>
              </a:rPr>
              <a:t>Source: </a:t>
            </a:r>
            <a:r>
              <a:rPr lang="en-US" sz="1600" dirty="0" smtClean="0">
                <a:latin typeface="Garamond" pitchFamily="18" charset="0"/>
              </a:rPr>
              <a:t>LFS (2005-2015)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633046" y="1631853"/>
          <a:ext cx="5219114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6330462" y="1603717"/>
          <a:ext cx="5542671" cy="4093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1" y="1931894"/>
            <a:ext cx="10515599" cy="1158334"/>
          </a:xfrm>
        </p:spPr>
        <p:txBody>
          <a:bodyPr/>
          <a:lstStyle/>
          <a:p>
            <a:r>
              <a:rPr lang="en-US" sz="2800" dirty="0"/>
              <a:t>Labor Market Flows: Facts from Iran’s Labor Market</a:t>
            </a:r>
            <a:endParaRPr lang="fa-IR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080757" y="3515043"/>
            <a:ext cx="5999162" cy="1054100"/>
          </a:xfrm>
        </p:spPr>
        <p:txBody>
          <a:bodyPr>
            <a:normAutofit/>
          </a:bodyPr>
          <a:lstStyle/>
          <a:p>
            <a:r>
              <a:rPr lang="en-US" dirty="0" err="1"/>
              <a:t>Arash</a:t>
            </a:r>
            <a:r>
              <a:rPr lang="en-US" dirty="0"/>
              <a:t>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/>
              <a:t>Ghavanini</a:t>
            </a:r>
            <a:endParaRPr lang="fa-IR" dirty="0"/>
          </a:p>
          <a:p>
            <a:r>
              <a:rPr lang="en-US" dirty="0" smtClean="0"/>
              <a:t>Mehran </a:t>
            </a:r>
            <a:r>
              <a:rPr lang="en-US" dirty="0" err="1"/>
              <a:t>Behnia</a:t>
            </a:r>
            <a:endParaRPr lang="en-U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2804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Average wage in public sector is 81% more than private sector (source: HIES)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Public sector has higher demand for worker with university certificate. Share of workers with university degree from total employment in private sector has been increased from 6.1% in 2005 to 13% in 2015, but at the same time increase in public sector has been 47% to 67%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Public sector demand is narrow and contains about 20% of total employment.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Consequence of mismatch between labor market supply and demand side is higher unemployment rate and duration for youth participant.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20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Key Findings</a:t>
            </a:r>
          </a:p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labor demand characteristic  of public sector</a:t>
            </a:r>
            <a:endParaRPr lang="fa-IR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Garamond" pitchFamily="18" charset="0"/>
              <a:ea typeface="A Hayat" panose="020B0800040000020004" pitchFamily="34" charset="-78"/>
            </a:endParaRPr>
          </a:p>
          <a:p>
            <a:endParaRPr lang="fa-IR" b="1" dirty="0">
              <a:solidFill>
                <a:schemeClr val="accent4">
                  <a:lumMod val="60000"/>
                  <a:lumOff val="40000"/>
                </a:schemeClr>
              </a:solidFill>
              <a:latin typeface="+mj-lt"/>
              <a:ea typeface="A Hayat" panose="020B08000400000200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Contents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Facts and Questions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Methodology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Key Findings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latin typeface="Garamond" pitchFamily="18" charset="0"/>
              </a:rPr>
              <a:t>Conclusion and policy implications</a:t>
            </a:r>
            <a:endParaRPr lang="fa-IR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21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 smtClean="0"/>
              <a:t>Ghavanini</a:t>
            </a:r>
            <a:r>
              <a:rPr lang="en-US" dirty="0" smtClean="0"/>
              <a:t>, M. </a:t>
            </a:r>
            <a:r>
              <a:rPr lang="en-US" dirty="0" err="1"/>
              <a:t>Behnia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participation rate both for young men and women decreased in ten recent years despite of entrance of baby boomer in the working age population.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Youth unemployment rate both for men and women is persistently high </a:t>
            </a: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Youth outflow from active population has been greater than inflow in recent years</a:t>
            </a: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22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44 percent of young men with primary or secondary level of education and 61% of them who have tertiary certificate become unemployed or employed in low quality jobs after enter to labor force </a:t>
            </a: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61 percent of women with primary or secondary level of education and 79% of them who have tertiary certificate become unemployed or employed in low quality jobs after enter to labor force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Most of youth that exit from active population try to increase their level of education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By increase in level of education probability of successful entrance to labor market decrease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/>
            <a:endParaRPr lang="en-US" dirty="0" smtClean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23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225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Contents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Facts and Questions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Data and Methodology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Key Findings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Conclusion  and policy implications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3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aramond" pitchFamily="18" charset="0"/>
              </a:rPr>
              <a:t>A. </a:t>
            </a:r>
            <a:r>
              <a:rPr lang="en-US" dirty="0" err="1">
                <a:latin typeface="Garamond" pitchFamily="18" charset="0"/>
              </a:rPr>
              <a:t>Alavian</a:t>
            </a:r>
            <a:r>
              <a:rPr lang="en-US" dirty="0">
                <a:latin typeface="Garamond" pitchFamily="18" charset="0"/>
              </a:rPr>
              <a:t> </a:t>
            </a:r>
            <a:r>
              <a:rPr lang="en-US" dirty="0" err="1" smtClean="0">
                <a:latin typeface="Garamond" pitchFamily="18" charset="0"/>
              </a:rPr>
              <a:t>Ghavanini</a:t>
            </a:r>
            <a:r>
              <a:rPr lang="en-US" dirty="0" smtClean="0">
                <a:latin typeface="Garamond" pitchFamily="18" charset="0"/>
              </a:rPr>
              <a:t>, M. </a:t>
            </a:r>
            <a:r>
              <a:rPr lang="en-US" dirty="0" err="1">
                <a:latin typeface="Garamond" pitchFamily="18" charset="0"/>
              </a:rPr>
              <a:t>Behnia</a:t>
            </a:r>
            <a:endParaRPr lang="en-US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Contents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latin typeface="Garamond" pitchFamily="18" charset="0"/>
              </a:rPr>
              <a:t>Facts and Questions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Data and Methodology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Key Findings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Conclusion and policy implications</a:t>
            </a:r>
            <a:endParaRPr lang="fa-IR" dirty="0"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4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Alavian</a:t>
            </a:r>
            <a:r>
              <a:rPr lang="en-US" dirty="0"/>
              <a:t> </a:t>
            </a:r>
            <a:r>
              <a:rPr lang="en-US" dirty="0" err="1" smtClean="0"/>
              <a:t>Ghavanini</a:t>
            </a:r>
            <a:r>
              <a:rPr lang="en-US" dirty="0" smtClean="0"/>
              <a:t>, M. </a:t>
            </a:r>
            <a:r>
              <a:rPr lang="en-US" dirty="0" err="1"/>
              <a:t>Behnia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5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209822" y="269559"/>
            <a:ext cx="8224634" cy="81756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Facts and Questions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Labor Force Participation Rate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47194" y="5765742"/>
            <a:ext cx="6972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Garamond" pitchFamily="18" charset="0"/>
              </a:rPr>
              <a:t>Source: </a:t>
            </a:r>
            <a:r>
              <a:rPr lang="en-US" sz="1600" dirty="0" smtClean="0">
                <a:latin typeface="Garamond" pitchFamily="18" charset="0"/>
              </a:rPr>
              <a:t>LFS (2005-2015)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556121"/>
              </p:ext>
            </p:extLst>
          </p:nvPr>
        </p:nvGraphicFramePr>
        <p:xfrm>
          <a:off x="515355" y="1484556"/>
          <a:ext cx="5756857" cy="4281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900648"/>
              </p:ext>
            </p:extLst>
          </p:nvPr>
        </p:nvGraphicFramePr>
        <p:xfrm>
          <a:off x="6472238" y="1484556"/>
          <a:ext cx="5543550" cy="4281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007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74731" y="1455980"/>
            <a:ext cx="10693101" cy="4771427"/>
          </a:xfrm>
        </p:spPr>
        <p:txBody>
          <a:bodyPr/>
          <a:lstStyle/>
          <a:p>
            <a:r>
              <a:rPr lang="en-US" dirty="0" smtClean="0"/>
              <a:t>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6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13288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Facts and Questions</a:t>
            </a:r>
          </a:p>
          <a:p>
            <a:r>
              <a:rPr lang="en-US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Youth (20-24) Unemployment </a:t>
            </a:r>
            <a:r>
              <a:rPr 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Rate</a:t>
            </a:r>
            <a:endParaRPr lang="fa-IR" sz="2000" b="1" dirty="0">
              <a:solidFill>
                <a:schemeClr val="accent4">
                  <a:lumMod val="60000"/>
                  <a:lumOff val="40000"/>
                </a:schemeClr>
              </a:solidFill>
              <a:latin typeface="+mj-lt"/>
              <a:ea typeface="A Hayat" panose="020B0800040000020004" pitchFamily="34" charset="-78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720495"/>
              </p:ext>
            </p:extLst>
          </p:nvPr>
        </p:nvGraphicFramePr>
        <p:xfrm>
          <a:off x="119061" y="1569494"/>
          <a:ext cx="5610226" cy="4302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7461532"/>
              </p:ext>
            </p:extLst>
          </p:nvPr>
        </p:nvGraphicFramePr>
        <p:xfrm>
          <a:off x="5872163" y="1577592"/>
          <a:ext cx="5809969" cy="4271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47194" y="5765742"/>
            <a:ext cx="6972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Garamond" pitchFamily="18" charset="0"/>
              </a:rPr>
              <a:t>Source: ILO, </a:t>
            </a:r>
            <a:r>
              <a:rPr lang="en-US" sz="1600" i="1" dirty="0">
                <a:latin typeface="Garamond" pitchFamily="18" charset="0"/>
              </a:rPr>
              <a:t>Key Indicators of the </a:t>
            </a:r>
            <a:r>
              <a:rPr lang="en-US" sz="1600" i="1" dirty="0" smtClean="0">
                <a:latin typeface="Garamond" pitchFamily="18" charset="0"/>
              </a:rPr>
              <a:t>Labor </a:t>
            </a:r>
            <a:r>
              <a:rPr lang="en-US" sz="1600" i="1" dirty="0">
                <a:latin typeface="Garamond" pitchFamily="18" charset="0"/>
              </a:rPr>
              <a:t>Market</a:t>
            </a:r>
            <a:r>
              <a:rPr lang="en-US" sz="1600" dirty="0">
                <a:latin typeface="Garamond" pitchFamily="18" charset="0"/>
              </a:rPr>
              <a:t>, 9th edition, 2015,</a:t>
            </a:r>
          </a:p>
        </p:txBody>
      </p:sp>
    </p:spTree>
    <p:extLst>
      <p:ext uri="{BB962C8B-B14F-4D97-AF65-F5344CB8AC3E}">
        <p14:creationId xmlns:p14="http://schemas.microsoft.com/office/powerpoint/2010/main" val="340991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7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</a:rPr>
              <a:t>Facts and Questions</a:t>
            </a:r>
          </a:p>
          <a:p>
            <a:r>
              <a:rPr lang="en-US" sz="2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ea typeface="A Hayat" panose="020B0800040000020004" pitchFamily="34" charset="-78"/>
              </a:rPr>
              <a:t>Youth Unemployment Rate by education and unemployment duration</a:t>
            </a:r>
            <a:endParaRPr lang="fa-IR" sz="22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Garamond" panose="02020404030301010803" pitchFamily="18" charset="0"/>
              <a:ea typeface="A Hayat" panose="020B0800040000020004" pitchFamily="34" charset="-78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625504"/>
              </p:ext>
            </p:extLst>
          </p:nvPr>
        </p:nvGraphicFramePr>
        <p:xfrm>
          <a:off x="6200774" y="1460310"/>
          <a:ext cx="5433208" cy="4377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768052"/>
              </p:ext>
            </p:extLst>
          </p:nvPr>
        </p:nvGraphicFramePr>
        <p:xfrm>
          <a:off x="416718" y="1484556"/>
          <a:ext cx="5641182" cy="4535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960842" y="5888854"/>
            <a:ext cx="6972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Garamond" pitchFamily="18" charset="0"/>
              </a:rPr>
              <a:t>Source: </a:t>
            </a:r>
            <a:r>
              <a:rPr lang="en-US" sz="1600" dirty="0" smtClean="0">
                <a:latin typeface="Garamond" pitchFamily="18" charset="0"/>
              </a:rPr>
              <a:t>LFS (2016)</a:t>
            </a:r>
            <a:endParaRPr lang="en-US" sz="1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0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17581" y="1484556"/>
            <a:ext cx="10844536" cy="4648958"/>
          </a:xfrm>
        </p:spPr>
        <p:txBody>
          <a:bodyPr/>
          <a:lstStyle/>
          <a:p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8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ea typeface="A Hayat" panose="020B0800040000020004" pitchFamily="34" charset="-78"/>
              </a:rPr>
              <a:t>Facts and Questions</a:t>
            </a:r>
          </a:p>
          <a:p>
            <a:r>
              <a:rPr lang="en-US" sz="2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ea typeface="A Hayat" panose="020B0800040000020004" pitchFamily="34" charset="-78"/>
              </a:rPr>
              <a:t>Number of University  </a:t>
            </a:r>
            <a:r>
              <a:rPr lang="en-US" sz="2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ea typeface="A Hayat" panose="020B0800040000020004" pitchFamily="34" charset="-78"/>
              </a:rPr>
              <a:t>students 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(</a:t>
            </a:r>
            <a:r>
              <a:rPr lang="en-US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thousand)</a:t>
            </a:r>
            <a:endParaRPr lang="fa-IR" sz="2600" b="1" dirty="0">
              <a:solidFill>
                <a:schemeClr val="accent4">
                  <a:lumMod val="60000"/>
                  <a:lumOff val="40000"/>
                </a:schemeClr>
              </a:solidFill>
              <a:latin typeface="Garamond" panose="02020404030301010803" pitchFamily="18" charset="0"/>
              <a:ea typeface="A Hayat" panose="020B0800040000020004" pitchFamily="34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60842" y="5888854"/>
            <a:ext cx="6972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Garamond" pitchFamily="18" charset="0"/>
              </a:rPr>
              <a:t>Source</a:t>
            </a:r>
            <a:r>
              <a:rPr lang="en-US" sz="1600" dirty="0" smtClean="0">
                <a:latin typeface="Garamond" pitchFamily="18" charset="0"/>
              </a:rPr>
              <a:t>: Statistical Center of Iran</a:t>
            </a: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080958"/>
              </p:ext>
            </p:extLst>
          </p:nvPr>
        </p:nvGraphicFramePr>
        <p:xfrm>
          <a:off x="1992572" y="1484556"/>
          <a:ext cx="8881754" cy="4452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314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participation </a:t>
            </a:r>
            <a:r>
              <a:rPr lang="en-US" dirty="0">
                <a:latin typeface="Garamond" pitchFamily="18" charset="0"/>
              </a:rPr>
              <a:t>rate both for young men and women decreased in ten recent years despite of entrance of baby boomer in the working age population.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latin typeface="Garamond" pitchFamily="18" charset="0"/>
              </a:rPr>
              <a:t>Y</a:t>
            </a:r>
            <a:r>
              <a:rPr lang="en-US" dirty="0" smtClean="0">
                <a:latin typeface="Garamond" pitchFamily="18" charset="0"/>
              </a:rPr>
              <a:t>outh </a:t>
            </a:r>
            <a:r>
              <a:rPr lang="en-US" dirty="0">
                <a:latin typeface="Garamond" pitchFamily="18" charset="0"/>
              </a:rPr>
              <a:t>unemployment rate both for men and women </a:t>
            </a:r>
            <a:r>
              <a:rPr lang="en-US" dirty="0" smtClean="0">
                <a:latin typeface="Garamond" pitchFamily="18" charset="0"/>
              </a:rPr>
              <a:t>is </a:t>
            </a:r>
            <a:r>
              <a:rPr lang="en-US" dirty="0">
                <a:latin typeface="Garamond" pitchFamily="18" charset="0"/>
              </a:rPr>
              <a:t>persistently </a:t>
            </a:r>
            <a:r>
              <a:rPr lang="en-US" dirty="0" smtClean="0">
                <a:latin typeface="Garamond" pitchFamily="18" charset="0"/>
              </a:rPr>
              <a:t>high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Youth </a:t>
            </a:r>
            <a:r>
              <a:rPr lang="en-US" dirty="0">
                <a:latin typeface="Garamond" pitchFamily="18" charset="0"/>
              </a:rPr>
              <a:t>with high level of </a:t>
            </a:r>
            <a:r>
              <a:rPr lang="en-US" dirty="0" smtClean="0">
                <a:latin typeface="Garamond" pitchFamily="18" charset="0"/>
              </a:rPr>
              <a:t>schooling has higher unemployment rate and long duration of unemployment</a:t>
            </a:r>
          </a:p>
          <a:p>
            <a:pPr marL="457200" indent="-457200" algn="just"/>
            <a:endParaRPr lang="en-US" dirty="0" smtClean="0">
              <a:latin typeface="Garamond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Garamond" pitchFamily="18" charset="0"/>
              </a:rPr>
              <a:t>number of university students was always increasing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 smtClean="0">
              <a:latin typeface="Garamond" pitchFamily="18" charset="0"/>
            </a:endParaRPr>
          </a:p>
          <a:p>
            <a:pPr marL="457200" indent="-457200" algn="just"/>
            <a:endParaRPr lang="en-US" dirty="0"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9</a:t>
            </a:fld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A. Alavian Ghavanini, M. </a:t>
            </a:r>
            <a:r>
              <a:rPr lang="en-US" dirty="0" err="1"/>
              <a:t>Behnia</a:t>
            </a:r>
            <a:endParaRPr lang="en-US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1689100" y="269559"/>
            <a:ext cx="7745356" cy="8175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aramond" pitchFamily="18" charset="0"/>
                <a:ea typeface="A Hayat" panose="020B0800040000020004" pitchFamily="34" charset="-78"/>
              </a:rPr>
              <a:t>Facts and Questions</a:t>
            </a:r>
            <a:endParaRPr lang="fa-IR" b="1" dirty="0">
              <a:solidFill>
                <a:schemeClr val="accent4">
                  <a:lumMod val="60000"/>
                  <a:lumOff val="40000"/>
                </a:schemeClr>
              </a:solidFill>
              <a:latin typeface="Garamond" pitchFamily="18" charset="0"/>
              <a:ea typeface="A Hayat" panose="020B08000400000200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1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4803</TotalTime>
  <Words>1147</Words>
  <Application>Microsoft Office PowerPoint</Application>
  <PresentationFormat>Widescreen</PresentationFormat>
  <Paragraphs>253</Paragraphs>
  <Slides>24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 Hayat</vt:lpstr>
      <vt:lpstr>Arial</vt:lpstr>
      <vt:lpstr>B Mitra</vt:lpstr>
      <vt:lpstr>Calibri</vt:lpstr>
      <vt:lpstr>Calibri Light</vt:lpstr>
      <vt:lpstr>Cambria</vt:lpstr>
      <vt:lpstr>Cambria Math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m.shahbazi</dc:creator>
  <cp:lastModifiedBy>test</cp:lastModifiedBy>
  <cp:revision>377</cp:revision>
  <dcterms:created xsi:type="dcterms:W3CDTF">2017-08-22T06:39:49Z</dcterms:created>
  <dcterms:modified xsi:type="dcterms:W3CDTF">2017-09-02T05:32:44Z</dcterms:modified>
</cp:coreProperties>
</file>