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60" r:id="rId2"/>
    <p:sldId id="270" r:id="rId3"/>
    <p:sldId id="268" r:id="rId4"/>
    <p:sldId id="271" r:id="rId5"/>
    <p:sldId id="276" r:id="rId6"/>
    <p:sldId id="272" r:id="rId7"/>
    <p:sldId id="281" r:id="rId8"/>
    <p:sldId id="277" r:id="rId9"/>
    <p:sldId id="273" r:id="rId10"/>
    <p:sldId id="278" r:id="rId11"/>
    <p:sldId id="274" r:id="rId12"/>
    <p:sldId id="283" r:id="rId13"/>
    <p:sldId id="282" r:id="rId14"/>
    <p:sldId id="279" r:id="rId15"/>
    <p:sldId id="275" r:id="rId16"/>
    <p:sldId id="286" r:id="rId17"/>
    <p:sldId id="280" r:id="rId18"/>
    <p:sldId id="284" r:id="rId19"/>
    <p:sldId id="259" r:id="rId20"/>
    <p:sldId id="285" r:id="rId21"/>
    <p:sldId id="287" r:id="rId22"/>
    <p:sldId id="288" r:id="rId23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81" d="100"/>
          <a:sy n="81" d="100"/>
        </p:scale>
        <p:origin x="31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17942E8-FA4B-4E7D-960A-6CCBB8332737}" type="datetime1">
              <a:rPr lang="en-US" smtClean="0"/>
              <a:t>9/3/2017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F03DA1D-7DD1-4D23-8DAE-788484F5E66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69661788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F903BFC-7DBA-4F52-B4E7-4FCF65AC7121}" type="datetime1">
              <a:rPr lang="en-US" smtClean="0"/>
              <a:t>9/3/2017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F52E603-9E5D-4911-B9E6-B4A488EA7D0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27855063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5848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00072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91283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333949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17581" y="1484556"/>
            <a:ext cx="10693101" cy="4658060"/>
          </a:xfrm>
        </p:spPr>
        <p:txBody>
          <a:bodyPr>
            <a:normAutofit/>
          </a:bodyPr>
          <a:lstStyle>
            <a:lvl1pPr marL="0" indent="0" algn="l" rtl="0">
              <a:buNone/>
              <a:defRPr sz="2800" baseline="0"/>
            </a:lvl1pPr>
          </a:lstStyle>
          <a:p>
            <a:pPr lvl="0"/>
            <a:endParaRPr lang="fa-IR" dirty="0"/>
          </a:p>
        </p:txBody>
      </p:sp>
      <p:sp>
        <p:nvSpPr>
          <p:cNvPr id="8" name="Slide Number Placeholder 20"/>
          <p:cNvSpPr>
            <a:spLocks noGrp="1"/>
          </p:cNvSpPr>
          <p:nvPr>
            <p:ph type="sldNum" sz="quarter" idx="20"/>
          </p:nvPr>
        </p:nvSpPr>
        <p:spPr>
          <a:xfrm>
            <a:off x="11359178" y="6356251"/>
            <a:ext cx="495748" cy="365125"/>
          </a:xfrm>
        </p:spPr>
        <p:txBody>
          <a:bodyPr/>
          <a:lstStyle>
            <a:lvl1pPr algn="l" rtl="0">
              <a:defRPr/>
            </a:lvl1pPr>
          </a:lstStyle>
          <a:p>
            <a:fld id="{6004038C-790E-4E1F-AFA3-7A2D322ABF52}" type="slidenum">
              <a:rPr lang="fa-IR" smtClean="0"/>
              <a:pPr/>
              <a:t>‹#›</a:t>
            </a:fld>
            <a:endParaRPr lang="fa-IR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3432175" y="6227408"/>
            <a:ext cx="6002338" cy="641350"/>
          </a:xfr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none"/>
        </p:style>
        <p:txBody>
          <a:bodyPr anchor="ctr">
            <a:normAutofit/>
          </a:bodyPr>
          <a:lstStyle>
            <a:lvl1pPr marL="0" indent="0" algn="ctr" rtl="0">
              <a:buNone/>
              <a:defRPr sz="1050" baseline="0"/>
            </a:lvl1pPr>
          </a:lstStyle>
          <a:p>
            <a:pPr lvl="0"/>
            <a:r>
              <a:rPr lang="en-US" sz="1050" dirty="0" smtClean="0"/>
              <a:t>Summary Name Of Authors</a:t>
            </a:r>
            <a:endParaRPr lang="fa-IR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183339" y="6395017"/>
            <a:ext cx="1976720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050" dirty="0" smtClean="0"/>
              <a:t>Sharif University of Technology</a:t>
            </a:r>
            <a:endParaRPr lang="fa-IR" sz="105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29" y="6205970"/>
            <a:ext cx="632011" cy="632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033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4673" y="-225911"/>
            <a:ext cx="12272330" cy="7220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9481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86067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89979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071076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65891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21795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79601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315236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t>‹#›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746883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91930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2513" y="1663665"/>
            <a:ext cx="3586087" cy="631731"/>
          </a:xfrm>
        </p:spPr>
        <p:txBody>
          <a:bodyPr anchor="ctr"/>
          <a:lstStyle>
            <a:lvl1pPr marL="0" indent="0" algn="ctr">
              <a:buNone/>
              <a:defRPr sz="24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First And Last Name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89119" y="1663665"/>
            <a:ext cx="7465807" cy="631731"/>
          </a:xfrm>
        </p:spPr>
        <p:txBody>
          <a:bodyPr anchor="ctr"/>
          <a:lstStyle>
            <a:lvl1pPr marL="0" indent="0" algn="ctr">
              <a:buNone/>
              <a:defRPr sz="24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Affiliate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525619144"/>
              </p:ext>
            </p:extLst>
          </p:nvPr>
        </p:nvGraphicFramePr>
        <p:xfrm>
          <a:off x="4038600" y="2423640"/>
          <a:ext cx="7923904" cy="3751249"/>
        </p:xfrm>
        <a:graphic>
          <a:graphicData uri="http://schemas.openxmlformats.org/drawingml/2006/table">
            <a:tbl>
              <a:tblPr rtl="1" bandRow="1">
                <a:tableStyleId>{5C22544A-7EE6-4342-B048-85BDC9FD1C3A}</a:tableStyleId>
              </a:tblPr>
              <a:tblGrid>
                <a:gridCol w="59043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195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38078">
                <a:tc>
                  <a:txBody>
                    <a:bodyPr/>
                    <a:lstStyle/>
                    <a:p>
                      <a:pPr algn="ctr" rtl="1"/>
                      <a:endParaRPr lang="fa-I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Education</a:t>
                      </a:r>
                      <a:endParaRPr lang="fa-I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73614">
                <a:tc>
                  <a:txBody>
                    <a:bodyPr/>
                    <a:lstStyle/>
                    <a:p>
                      <a:pPr algn="ctr" rtl="1"/>
                      <a:endParaRPr lang="fa-I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Research Interests</a:t>
                      </a:r>
                      <a:endParaRPr lang="fa-I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39557">
                <a:tc>
                  <a:txBody>
                    <a:bodyPr/>
                    <a:lstStyle/>
                    <a:p>
                      <a:pPr algn="ctr" rtl="1"/>
                      <a:endParaRPr lang="fa-I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Key Professional Activities</a:t>
                      </a:r>
                      <a:endParaRPr lang="fa-IR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7" name="Text Placeholder 16"/>
          <p:cNvSpPr>
            <a:spLocks noGrp="1"/>
          </p:cNvSpPr>
          <p:nvPr>
            <p:ph type="body" sz="quarter" idx="14" hasCustomPrompt="1"/>
          </p:nvPr>
        </p:nvSpPr>
        <p:spPr>
          <a:xfrm>
            <a:off x="6099175" y="2444586"/>
            <a:ext cx="5755751" cy="771690"/>
          </a:xfrm>
        </p:spPr>
        <p:txBody>
          <a:bodyPr anchor="ctr">
            <a:normAutofit/>
          </a:bodyPr>
          <a:lstStyle>
            <a:lvl1pPr marL="0" indent="0" algn="ctr" rtl="0">
              <a:buNone/>
              <a:defRPr sz="1800" baseline="0"/>
            </a:lvl1pPr>
          </a:lstStyle>
          <a:p>
            <a:pPr lvl="0"/>
            <a:r>
              <a:rPr lang="en-US" dirty="0" smtClean="0"/>
              <a:t>Add text</a:t>
            </a:r>
            <a:endParaRPr lang="fa-IR" dirty="0"/>
          </a:p>
        </p:txBody>
      </p:sp>
      <p:sp>
        <p:nvSpPr>
          <p:cNvPr id="18" name="Text Placehold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6099175" y="3365466"/>
            <a:ext cx="5755751" cy="937593"/>
          </a:xfrm>
        </p:spPr>
        <p:txBody>
          <a:bodyPr anchor="ctr">
            <a:normAutofit/>
          </a:bodyPr>
          <a:lstStyle>
            <a:lvl1pPr marL="0" indent="0" algn="ctr" rtl="0">
              <a:buNone/>
              <a:defRPr sz="1800" baseline="0"/>
            </a:lvl1pPr>
          </a:lstStyle>
          <a:p>
            <a:pPr lvl="0"/>
            <a:r>
              <a:rPr lang="en-US" dirty="0" smtClean="0"/>
              <a:t>Add text</a:t>
            </a:r>
            <a:endParaRPr lang="fa-IR" dirty="0"/>
          </a:p>
        </p:txBody>
      </p:sp>
      <p:sp>
        <p:nvSpPr>
          <p:cNvPr id="20" name="Text Placeholder 16"/>
          <p:cNvSpPr>
            <a:spLocks noGrp="1"/>
          </p:cNvSpPr>
          <p:nvPr>
            <p:ph type="body" sz="quarter" idx="16" hasCustomPrompt="1"/>
          </p:nvPr>
        </p:nvSpPr>
        <p:spPr>
          <a:xfrm>
            <a:off x="6099175" y="4452249"/>
            <a:ext cx="5755751" cy="1640575"/>
          </a:xfrm>
        </p:spPr>
        <p:txBody>
          <a:bodyPr anchor="ctr">
            <a:normAutofit/>
          </a:bodyPr>
          <a:lstStyle>
            <a:lvl1pPr marL="0" indent="0" algn="ctr" rtl="0">
              <a:buNone/>
              <a:defRPr sz="1800" baseline="0"/>
            </a:lvl1pPr>
          </a:lstStyle>
          <a:p>
            <a:pPr lvl="0"/>
            <a:r>
              <a:rPr lang="en-US" dirty="0" smtClean="0"/>
              <a:t>Add text</a:t>
            </a:r>
            <a:endParaRPr lang="fa-IR" dirty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7" hasCustomPrompt="1"/>
          </p:nvPr>
        </p:nvSpPr>
        <p:spPr>
          <a:xfrm>
            <a:off x="592138" y="2444750"/>
            <a:ext cx="3183796" cy="3740897"/>
          </a:xfrm>
        </p:spPr>
        <p:txBody>
          <a:bodyPr anchor="ctr"/>
          <a:lstStyle>
            <a:lvl1pPr marL="0" indent="0" algn="ctr" rtl="0">
              <a:buFontTx/>
              <a:buNone/>
              <a:defRPr baseline="0"/>
            </a:lvl1pPr>
          </a:lstStyle>
          <a:p>
            <a:r>
              <a:rPr lang="en-US" dirty="0" smtClean="0"/>
              <a:t>Insert your picture here</a:t>
            </a:r>
            <a:endParaRPr lang="fa-IR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156" cy="1514476"/>
          </a:xfrm>
          <a:prstGeom prst="rect">
            <a:avLst/>
          </a:prstGeom>
        </p:spPr>
      </p:pic>
      <p:sp>
        <p:nvSpPr>
          <p:cNvPr id="21" name="Slide Number Placeholder 20"/>
          <p:cNvSpPr>
            <a:spLocks noGrp="1"/>
          </p:cNvSpPr>
          <p:nvPr>
            <p:ph type="sldNum" sz="quarter" idx="20"/>
          </p:nvPr>
        </p:nvSpPr>
        <p:spPr>
          <a:xfrm>
            <a:off x="11359178" y="6356251"/>
            <a:ext cx="495748" cy="365125"/>
          </a:xfrm>
        </p:spPr>
        <p:txBody>
          <a:bodyPr/>
          <a:lstStyle>
            <a:lvl1pPr algn="l" rtl="0">
              <a:defRPr/>
            </a:lvl1pPr>
          </a:lstStyle>
          <a:p>
            <a:fld id="{6004038C-790E-4E1F-AFA3-7A2D322ABF52}" type="slidenum">
              <a:rPr lang="fa-IR" smtClean="0"/>
              <a:pPr/>
              <a:t>‹#›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716836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51447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156" cy="1514476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1" y="1764254"/>
            <a:ext cx="10515599" cy="1158334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3200" b="1" baseline="0">
                <a:latin typeface="+mj-lt"/>
                <a:cs typeface="+mj-cs"/>
              </a:defRPr>
            </a:lvl1pPr>
          </a:lstStyle>
          <a:p>
            <a:pPr lvl="0"/>
            <a:r>
              <a:rPr lang="en-US" dirty="0" smtClean="0"/>
              <a:t>Insert Article’s Title Here</a:t>
            </a:r>
            <a:endParaRPr lang="fa-I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3095997" y="3408363"/>
            <a:ext cx="5999162" cy="1054100"/>
          </a:xfrm>
        </p:spPr>
        <p:txBody>
          <a:bodyPr anchor="ctr">
            <a:normAutofit/>
          </a:bodyPr>
          <a:lstStyle>
            <a:lvl1pPr marL="0" indent="0" algn="ctr" rtl="0">
              <a:buNone/>
              <a:defRPr sz="2000" b="0"/>
            </a:lvl1pPr>
          </a:lstStyle>
          <a:p>
            <a:pPr lvl="0"/>
            <a:r>
              <a:rPr lang="en-US" b="0" dirty="0" smtClean="0"/>
              <a:t>Add Full Name Of Authors Here</a:t>
            </a:r>
            <a:endParaRPr lang="fa-IR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1103684" y="4876653"/>
            <a:ext cx="9983788" cy="1290637"/>
          </a:xfrm>
        </p:spPr>
        <p:txBody>
          <a:bodyPr anchor="ctr">
            <a:normAutofit/>
          </a:bodyPr>
          <a:lstStyle>
            <a:lvl1pPr marL="0" indent="0" algn="ctr" rtl="0">
              <a:buNone/>
              <a:defRPr sz="1800" baseline="0"/>
            </a:lvl1pPr>
          </a:lstStyle>
          <a:p>
            <a:pPr lvl="0"/>
            <a:r>
              <a:rPr lang="en-US" dirty="0" smtClean="0"/>
              <a:t>Add Article’s Base Lines </a:t>
            </a:r>
            <a:endParaRPr lang="fa-IR" dirty="0"/>
          </a:p>
        </p:txBody>
      </p:sp>
      <p:sp>
        <p:nvSpPr>
          <p:cNvPr id="9" name="Slide Number Placeholder 20"/>
          <p:cNvSpPr>
            <a:spLocks noGrp="1"/>
          </p:cNvSpPr>
          <p:nvPr>
            <p:ph type="sldNum" sz="quarter" idx="20"/>
          </p:nvPr>
        </p:nvSpPr>
        <p:spPr>
          <a:xfrm>
            <a:off x="11359178" y="6356251"/>
            <a:ext cx="495748" cy="365125"/>
          </a:xfrm>
        </p:spPr>
        <p:txBody>
          <a:bodyPr/>
          <a:lstStyle>
            <a:lvl1pPr algn="l" rtl="0">
              <a:defRPr/>
            </a:lvl1pPr>
          </a:lstStyle>
          <a:p>
            <a:fld id="{6004038C-790E-4E1F-AFA3-7A2D322ABF52}" type="slidenum">
              <a:rPr lang="fa-IR" smtClean="0"/>
              <a:pPr/>
              <a:t>‹#›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270925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333949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29560" y="284073"/>
            <a:ext cx="7745356" cy="817562"/>
          </a:xfrm>
        </p:spPr>
        <p:txBody>
          <a:bodyPr anchor="ctr"/>
          <a:lstStyle>
            <a:lvl1pPr marL="0" indent="0" algn="l" rtl="0">
              <a:buNone/>
              <a:defRPr b="1" baseline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A Hayat" panose="020B0800040000020004" pitchFamily="34" charset="-78"/>
                <a:cs typeface="+mn-cs"/>
              </a:defRPr>
            </a:lvl1pPr>
          </a:lstStyle>
          <a:p>
            <a:pPr lvl="0"/>
            <a:r>
              <a:rPr lang="en-US" dirty="0" smtClean="0"/>
              <a:t>Add Title Here</a:t>
            </a:r>
            <a:endParaRPr lang="fa-IR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817581" y="1484556"/>
            <a:ext cx="10693101" cy="4636059"/>
          </a:xfrm>
        </p:spPr>
        <p:txBody>
          <a:bodyPr>
            <a:normAutofit/>
          </a:bodyPr>
          <a:lstStyle>
            <a:lvl1pPr marL="0" indent="0" algn="l" rtl="0">
              <a:buNone/>
              <a:defRPr sz="2800" baseline="0"/>
            </a:lvl1pPr>
          </a:lstStyle>
          <a:p>
            <a:pPr lvl="0"/>
            <a:endParaRPr lang="fa-IR" dirty="0"/>
          </a:p>
        </p:txBody>
      </p:sp>
      <p:sp>
        <p:nvSpPr>
          <p:cNvPr id="7" name="Slide Number Placeholder 20"/>
          <p:cNvSpPr>
            <a:spLocks noGrp="1"/>
          </p:cNvSpPr>
          <p:nvPr>
            <p:ph type="sldNum" sz="quarter" idx="20"/>
          </p:nvPr>
        </p:nvSpPr>
        <p:spPr>
          <a:xfrm>
            <a:off x="11359178" y="6356251"/>
            <a:ext cx="495748" cy="365125"/>
          </a:xfrm>
        </p:spPr>
        <p:txBody>
          <a:bodyPr/>
          <a:lstStyle>
            <a:lvl1pPr algn="l" rtl="0">
              <a:defRPr/>
            </a:lvl1pPr>
          </a:lstStyle>
          <a:p>
            <a:fld id="{6004038C-790E-4E1F-AFA3-7A2D322ABF52}" type="slidenum">
              <a:rPr lang="fa-IR" smtClean="0"/>
              <a:pPr/>
              <a:t>‹#›</a:t>
            </a:fld>
            <a:endParaRPr lang="fa-IR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3432175" y="6227408"/>
            <a:ext cx="6002338" cy="641350"/>
          </a:xfr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none"/>
        </p:style>
        <p:txBody>
          <a:bodyPr anchor="ctr">
            <a:normAutofit/>
          </a:bodyPr>
          <a:lstStyle>
            <a:lvl1pPr marL="0" indent="0" algn="ctr" rtl="0">
              <a:buNone/>
              <a:defRPr sz="1050" baseline="0"/>
            </a:lvl1pPr>
          </a:lstStyle>
          <a:p>
            <a:pPr lvl="0"/>
            <a:r>
              <a:rPr lang="en-US" sz="1050" dirty="0" smtClean="0"/>
              <a:t>M. </a:t>
            </a:r>
            <a:r>
              <a:rPr lang="en-US" sz="1050" dirty="0" err="1" smtClean="0"/>
              <a:t>Vesal</a:t>
            </a:r>
            <a:endParaRPr lang="fa-IR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183339" y="6395017"/>
            <a:ext cx="1976720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050" dirty="0" smtClean="0"/>
              <a:t>Sharif University of Technology</a:t>
            </a:r>
            <a:endParaRPr lang="fa-IR" sz="1050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29" y="6205970"/>
            <a:ext cx="632011" cy="632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052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4038C-790E-4E1F-AFA3-7A2D322ABF5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3244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73" r:id="rId5"/>
    <p:sldLayoutId id="2147483654" r:id="rId6"/>
    <p:sldLayoutId id="2147483689" r:id="rId7"/>
    <p:sldLayoutId id="2147483688" r:id="rId8"/>
    <p:sldLayoutId id="2147483686" r:id="rId9"/>
    <p:sldLayoutId id="2147483690" r:id="rId10"/>
    <p:sldLayoutId id="2147483687" r:id="rId11"/>
    <p:sldLayoutId id="2147483656" r:id="rId12"/>
    <p:sldLayoutId id="2147483657" r:id="rId13"/>
    <p:sldLayoutId id="2147483658" r:id="rId14"/>
    <p:sldLayoutId id="2147483659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45"/>
          <p:cNvSpPr>
            <a:spLocks noGrp="1"/>
          </p:cNvSpPr>
          <p:nvPr>
            <p:ph type="body" idx="1"/>
          </p:nvPr>
        </p:nvSpPr>
        <p:spPr>
          <a:xfrm>
            <a:off x="533400" y="1663665"/>
            <a:ext cx="3322320" cy="631731"/>
          </a:xfrm>
        </p:spPr>
        <p:txBody>
          <a:bodyPr>
            <a:normAutofit/>
          </a:bodyPr>
          <a:lstStyle/>
          <a:p>
            <a:r>
              <a:rPr lang="en-US" dirty="0"/>
              <a:t>Mohammad </a:t>
            </a:r>
            <a:r>
              <a:rPr lang="en-US" dirty="0" err="1"/>
              <a:t>Vesal</a:t>
            </a:r>
            <a:endParaRPr lang="fa-IR" dirty="0"/>
          </a:p>
        </p:txBody>
      </p:sp>
      <p:sp>
        <p:nvSpPr>
          <p:cNvPr id="47" name="Text Placeholder 46"/>
          <p:cNvSpPr>
            <a:spLocks noGrp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Assistant </a:t>
            </a:r>
            <a:r>
              <a:rPr lang="en-US" dirty="0"/>
              <a:t>Professor </a:t>
            </a:r>
            <a:r>
              <a:rPr lang="en-US" dirty="0" smtClean="0"/>
              <a:t>at </a:t>
            </a:r>
            <a:r>
              <a:rPr lang="en-US" dirty="0"/>
              <a:t>Sharif University of Technology </a:t>
            </a:r>
            <a:endParaRPr lang="fa-IR" dirty="0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14"/>
          </p:nvPr>
        </p:nvSpPr>
        <p:spPr>
          <a:xfrm>
            <a:off x="6099175" y="2459826"/>
            <a:ext cx="5755751" cy="771690"/>
          </a:xfrm>
        </p:spPr>
        <p:txBody>
          <a:bodyPr/>
          <a:lstStyle/>
          <a:p>
            <a:r>
              <a:rPr lang="en-US" dirty="0"/>
              <a:t>Ph.D. </a:t>
            </a:r>
            <a:r>
              <a:rPr lang="en-US" dirty="0" smtClean="0"/>
              <a:t>Economics,</a:t>
            </a:r>
          </a:p>
          <a:p>
            <a:r>
              <a:rPr lang="en-US" dirty="0" smtClean="0"/>
              <a:t>London </a:t>
            </a:r>
            <a:r>
              <a:rPr lang="en-US" dirty="0"/>
              <a:t>School of Economics and Political Science (LSE)</a:t>
            </a:r>
            <a:endParaRPr lang="fa-IR" dirty="0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Public Economics, Development </a:t>
            </a:r>
            <a:r>
              <a:rPr lang="en-US" dirty="0" smtClean="0"/>
              <a:t>Economics</a:t>
            </a:r>
            <a:endParaRPr lang="en-US" dirty="0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Assistant Professor of Economics</a:t>
            </a:r>
          </a:p>
          <a:p>
            <a:r>
              <a:rPr lang="en-US" dirty="0"/>
              <a:t>Sharif University of Technology</a:t>
            </a:r>
            <a:endParaRPr lang="fa-IR" dirty="0"/>
          </a:p>
        </p:txBody>
      </p:sp>
      <p:sp>
        <p:nvSpPr>
          <p:cNvPr id="53" name="Slide Number Placeholder 5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</a:t>
            </a:fld>
            <a:endParaRPr lang="fa-IR" dirty="0"/>
          </a:p>
        </p:txBody>
      </p:sp>
      <p:pic>
        <p:nvPicPr>
          <p:cNvPr id="4" name="Picture Placeholder 3"/>
          <p:cNvPicPr>
            <a:picLocks noGrp="1" noChangeAspect="1"/>
          </p:cNvPicPr>
          <p:nvPr>
            <p:ph type="pic" sz="quarter" idx="17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5" r="224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06794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Context and Data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Method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Results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Alternative stories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10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191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11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2"/>
          <a:stretch/>
        </p:blipFill>
        <p:spPr>
          <a:xfrm>
            <a:off x="0" y="0"/>
            <a:ext cx="12192000" cy="683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53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Full interactions- Males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12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771" y="1356351"/>
            <a:ext cx="9144000" cy="534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1875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Full interactions- Females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13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7259" y="1294467"/>
            <a:ext cx="8752116" cy="5620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6514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Context and Data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Method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Results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Alternative stories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14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2035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Alternative stories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Sample selection due to migration</a:t>
            </a:r>
          </a:p>
          <a:p>
            <a:pPr marL="1143000" lvl="1" indent="-457200" algn="l" rtl="0"/>
            <a:r>
              <a:rPr lang="en-US" dirty="0" smtClean="0"/>
              <a:t>Redefine treatment status based on current residence.</a:t>
            </a:r>
          </a:p>
          <a:p>
            <a:pPr marL="1143000" lvl="1" indent="-457200" algn="l" rtl="0"/>
            <a:r>
              <a:rPr lang="en-US" dirty="0" smtClean="0"/>
              <a:t>Aggregate evidence on dominance of intra-province migration and return of war migrants.</a:t>
            </a:r>
          </a:p>
          <a:p>
            <a:pPr marL="1143000" lvl="1" indent="-457200" algn="l" rtl="0"/>
            <a:r>
              <a:rPr lang="en-US" dirty="0" smtClean="0"/>
              <a:t>Migration probability is not affected differentially.</a:t>
            </a:r>
          </a:p>
          <a:p>
            <a:pPr marL="1143000" lvl="1" indent="-457200" algn="l" rtl="0"/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Post revolution confounding events</a:t>
            </a:r>
          </a:p>
          <a:p>
            <a:pPr marL="1143000" lvl="1" indent="-457200" algn="l" rtl="0"/>
            <a:r>
              <a:rPr lang="en-US" dirty="0" smtClean="0"/>
              <a:t>Baby boom: control for number of primary schools and students.</a:t>
            </a:r>
          </a:p>
          <a:p>
            <a:pPr marL="1143000" lvl="1" indent="-457200" algn="l" rtl="0"/>
            <a:r>
              <a:rPr lang="en-US" dirty="0" smtClean="0"/>
              <a:t>Rebellions in </a:t>
            </a:r>
            <a:r>
              <a:rPr lang="en-US" dirty="0" err="1" smtClean="0"/>
              <a:t>Kordestan</a:t>
            </a:r>
            <a:r>
              <a:rPr lang="en-US" dirty="0" smtClean="0"/>
              <a:t>: exclude this province.</a:t>
            </a:r>
          </a:p>
          <a:p>
            <a:pPr marL="1143000" lvl="1" indent="-457200" algn="l" rtl="0"/>
            <a:r>
              <a:rPr lang="en-US" dirty="0" smtClean="0"/>
              <a:t>Terrorist activities between 1979-1982: exclude provincial capitals.</a:t>
            </a:r>
          </a:p>
          <a:p>
            <a:pPr marL="1143000" lvl="1" indent="-457200" algn="l" rtl="0"/>
            <a:r>
              <a:rPr lang="en-US" dirty="0" smtClean="0"/>
              <a:t>Cultural revolution: closure of universities between 1980-1982.</a:t>
            </a:r>
          </a:p>
          <a:p>
            <a:pPr marL="1143000" lvl="1" indent="-457200" algn="l"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15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Ruling out alternative stories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16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1101"/>
            <a:ext cx="12226377" cy="5747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12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Context and Data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Method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Results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Alternative stories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17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89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Iran-Iraq War seems to have reduced probability of finishing high school by</a:t>
            </a:r>
          </a:p>
          <a:p>
            <a:pPr marL="1143000" lvl="1" indent="-457200" algn="l" rtl="0"/>
            <a:r>
              <a:rPr lang="en-US" dirty="0" smtClean="0"/>
              <a:t>4 percentage points for double treated cohorts, aged [-1,5] at war onset.</a:t>
            </a:r>
          </a:p>
          <a:p>
            <a:pPr marL="1143000" lvl="1" indent="-457200" algn="l" rtl="0"/>
            <a:r>
              <a:rPr lang="en-US" dirty="0" smtClean="0"/>
              <a:t>8 percentage points for early cohorts, aged [-6,-2] at war onset.</a:t>
            </a:r>
          </a:p>
          <a:p>
            <a:pPr marL="1143000" lvl="1" indent="-457200" algn="l" rtl="0"/>
            <a:r>
              <a:rPr lang="en-US" dirty="0" smtClean="0"/>
              <a:t>No significant effect for primary cohorts, aged [6,10] at war onset.</a:t>
            </a:r>
          </a:p>
          <a:p>
            <a:pPr lvl="1" indent="0" algn="ctr" rtl="0">
              <a:buNone/>
            </a:pPr>
            <a:endParaRPr lang="en-US" dirty="0" smtClean="0"/>
          </a:p>
          <a:p>
            <a:pPr lvl="1" indent="0" algn="ctr" rtl="0">
              <a:buNone/>
            </a:pPr>
            <a:r>
              <a:rPr lang="en-US" dirty="0" smtClean="0"/>
              <a:t>varying war intensity?</a:t>
            </a:r>
            <a:endParaRPr lang="en-US" dirty="0"/>
          </a:p>
          <a:p>
            <a:pPr lvl="1" indent="0" algn="ctr" rtl="0">
              <a:buNone/>
            </a:pP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The effect seems to be more robust for females.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Several attempts made to rule out alternative stories.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18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5043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225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1" y="1931894"/>
            <a:ext cx="10911839" cy="1158334"/>
          </a:xfrm>
        </p:spPr>
        <p:txBody>
          <a:bodyPr/>
          <a:lstStyle/>
          <a:p>
            <a:r>
              <a:rPr lang="en-US" sz="2800" dirty="0"/>
              <a:t>The Long Run Educational Impact of Iran-Iraq War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080757" y="3515043"/>
            <a:ext cx="5999162" cy="1054100"/>
          </a:xfrm>
        </p:spPr>
        <p:txBody>
          <a:bodyPr>
            <a:normAutofit/>
          </a:bodyPr>
          <a:lstStyle/>
          <a:p>
            <a:r>
              <a:rPr lang="en-US" dirty="0"/>
              <a:t>Mohammad </a:t>
            </a:r>
            <a:r>
              <a:rPr lang="en-US" dirty="0" err="1" smtClean="0"/>
              <a:t>Vesal</a:t>
            </a:r>
            <a:endParaRPr lang="en-US" dirty="0" smtClean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2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42804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Fraction of non-migrants over cohorts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20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943" y="1348874"/>
            <a:ext cx="8766628" cy="550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4878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Dominance of intra-province migration and return of migrants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21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5871" y="1364343"/>
            <a:ext cx="9544358" cy="5499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4324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Number of birth in war and non-war provinces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22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745" y="1370598"/>
            <a:ext cx="8969826" cy="5469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650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Research question</a:t>
            </a:r>
            <a:endParaRPr lang="fa-IR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/>
              <a:t>What </a:t>
            </a:r>
            <a:r>
              <a:rPr lang="en-GB" dirty="0"/>
              <a:t>are the effects of </a:t>
            </a:r>
            <a:r>
              <a:rPr lang="en-GB" dirty="0" smtClean="0"/>
              <a:t>Iran-Iraq war </a:t>
            </a:r>
            <a:r>
              <a:rPr lang="en-GB" dirty="0"/>
              <a:t>on human capital accumulation of </a:t>
            </a:r>
            <a:r>
              <a:rPr lang="en-GB" dirty="0" smtClean="0"/>
              <a:t>children?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/>
              <a:t>How does war exposure at various stages of childhood affect human capital accumulation?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3</a:t>
            </a:fld>
            <a:endParaRPr lang="fa-I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M. </a:t>
            </a:r>
            <a:r>
              <a:rPr lang="en-US" dirty="0" err="1" smtClean="0"/>
              <a:t>Vesal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95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War might be rare nowadays, but disruptive events like natural disasters are quite common.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These could inflict large long lasting losses on individuals if the process of human capital accumulation is disrupted.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Identifying the most vulnerable groups could guide policy.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No econometric estimate of the impact of the second-longest war of the twentieth century!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4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540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Context and Data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Method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Results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Alternative stories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5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699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Context and Data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Children start primary at age 6</a:t>
            </a:r>
          </a:p>
          <a:p>
            <a:pPr marL="1143000" lvl="1" indent="-457200" algn="l" rtl="0"/>
            <a:r>
              <a:rPr lang="en-US" dirty="0" smtClean="0"/>
              <a:t>Expected to finish grade 12 by age 18.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High school: equals 1 if 11 years of education or more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Rapid expansion of primary and secondary education during 1960-1980.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Iran-Iraq War: 22 Sep 1980 – 20 August 1988</a:t>
            </a:r>
          </a:p>
          <a:p>
            <a:pPr marL="1143000" lvl="1" indent="-457200" algn="l" rtl="0"/>
            <a:r>
              <a:rPr lang="en-US" dirty="0" smtClean="0"/>
              <a:t>Claimed more than 200,000 Iranian lives.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War provinces: 5 provinces bordering Iraq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Exposure defined based on age at the onset of war</a:t>
            </a:r>
          </a:p>
          <a:p>
            <a:pPr marL="1143000" lvl="1" indent="-457200" algn="l" rtl="0"/>
            <a:r>
              <a:rPr lang="en-US" dirty="0" smtClean="0"/>
              <a:t>Early: [-6,-2], Double: [-1,5], Primary: [6,10]</a:t>
            </a:r>
          </a:p>
          <a:p>
            <a:pPr marL="1143000" lvl="1" indent="-457200" algn="l" rtl="0"/>
            <a:r>
              <a:rPr lang="en-US" dirty="0" smtClean="0"/>
              <a:t>Control: [11,38]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143000" lvl="1" indent="-457200" algn="l" rtl="0"/>
            <a:endParaRPr lang="en-US" dirty="0" smtClean="0"/>
          </a:p>
          <a:p>
            <a:pPr marL="457200" indent="-45720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6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61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Data: </a:t>
            </a:r>
            <a:r>
              <a:rPr lang="en-US" dirty="0"/>
              <a:t>2 percent </a:t>
            </a:r>
            <a:r>
              <a:rPr lang="en-US" dirty="0" smtClean="0"/>
              <a:t>individual </a:t>
            </a:r>
            <a:r>
              <a:rPr lang="en-US" dirty="0"/>
              <a:t>data of 2006 Population </a:t>
            </a:r>
            <a:r>
              <a:rPr lang="en-US" dirty="0" smtClean="0"/>
              <a:t>Census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7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"/>
          <a:stretch/>
        </p:blipFill>
        <p:spPr>
          <a:xfrm>
            <a:off x="1185798" y="1246121"/>
            <a:ext cx="9162885" cy="5648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656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Context and Data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Method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Results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Alternative stories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8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515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Method: Difference-in-differences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2230" t="6753" r="10695"/>
          <a:stretch/>
        </p:blipFill>
        <p:spPr>
          <a:xfrm>
            <a:off x="1391239" y="2230582"/>
            <a:ext cx="9545783" cy="133913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Region of birth and year of birth define treatment status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Alternative specification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004038C-790E-4E1F-AFA3-7A2D322ABF52}" type="slidenum">
              <a:rPr lang="fa-IR" smtClean="0"/>
              <a:pPr/>
              <a:t>9</a:t>
            </a:fld>
            <a:endParaRPr lang="fa-I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905" r="4170"/>
          <a:stretch/>
        </p:blipFill>
        <p:spPr>
          <a:xfrm>
            <a:off x="1293307" y="4613797"/>
            <a:ext cx="10280073" cy="122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651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1548</TotalTime>
  <Words>519</Words>
  <Application>Microsoft Office PowerPoint</Application>
  <PresentationFormat>Widescreen</PresentationFormat>
  <Paragraphs>126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 Hayat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m.shahbazi</dc:creator>
  <cp:lastModifiedBy>test</cp:lastModifiedBy>
  <cp:revision>155</cp:revision>
  <dcterms:created xsi:type="dcterms:W3CDTF">2017-08-22T06:39:49Z</dcterms:created>
  <dcterms:modified xsi:type="dcterms:W3CDTF">2017-09-03T05:07:45Z</dcterms:modified>
</cp:coreProperties>
</file>