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32"/>
  </p:notesMasterIdLst>
  <p:handoutMasterIdLst>
    <p:handoutMasterId r:id="rId33"/>
  </p:handoutMasterIdLst>
  <p:sldIdLst>
    <p:sldId id="260" r:id="rId2"/>
    <p:sldId id="270" r:id="rId3"/>
    <p:sldId id="272" r:id="rId4"/>
    <p:sldId id="268"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59" r:id="rId3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1387" autoAdjust="0"/>
  </p:normalViewPr>
  <p:slideViewPr>
    <p:cSldViewPr snapToGrid="0">
      <p:cViewPr varScale="1">
        <p:scale>
          <a:sx n="59" d="100"/>
          <a:sy n="59"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72"/>
    </p:cViewPr>
  </p:sorterViewPr>
  <p:notesViewPr>
    <p:cSldViewPr snapToGrid="0">
      <p:cViewPr>
        <p:scale>
          <a:sx n="125" d="100"/>
          <a:sy n="125" d="100"/>
        </p:scale>
        <p:origin x="1858"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017942E8-FA4B-4E7D-960A-6CCBB8332737}" type="datetime1">
              <a:rPr lang="en-US" smtClean="0"/>
              <a:t>9/2/2017</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AF03DA1D-7DD1-4D23-8DAE-788484F5E664}" type="slidenum">
              <a:rPr lang="fa-IR" smtClean="0"/>
              <a:t>‹#›</a:t>
            </a:fld>
            <a:endParaRPr lang="fa-IR"/>
          </a:p>
        </p:txBody>
      </p:sp>
    </p:spTree>
    <p:extLst>
      <p:ext uri="{BB962C8B-B14F-4D97-AF65-F5344CB8AC3E}">
        <p14:creationId xmlns:p14="http://schemas.microsoft.com/office/powerpoint/2010/main" val="76966178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903BFC-7DBA-4F52-B4E7-4FCF65AC7121}" type="datetime1">
              <a:rPr lang="en-US" smtClean="0"/>
              <a:t>9/2/2017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F52E603-9E5D-4911-B9E6-B4A488EA7D03}" type="slidenum">
              <a:rPr lang="fa-IR" smtClean="0"/>
              <a:t>‹#›</a:t>
            </a:fld>
            <a:endParaRPr lang="fa-IR"/>
          </a:p>
        </p:txBody>
      </p:sp>
    </p:spTree>
    <p:extLst>
      <p:ext uri="{BB962C8B-B14F-4D97-AF65-F5344CB8AC3E}">
        <p14:creationId xmlns:p14="http://schemas.microsoft.com/office/powerpoint/2010/main" val="382785506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1584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00880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62107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59412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699978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3482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944948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75220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00787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37148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21115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80007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a:t>
            </a:r>
            <a:r>
              <a:rPr lang="en-US" baseline="0" dirty="0" smtClean="0"/>
              <a:t> show coefficient estimates and 95 percent confidence intervals from regressions of unemployed dummy on three education level dummies and other covariates. </a:t>
            </a:r>
            <a:r>
              <a:rPr lang="en-US" baseline="0" dirty="0" err="1" smtClean="0"/>
              <a:t>HS_Academic</a:t>
            </a:r>
            <a:r>
              <a:rPr lang="en-US" baseline="0" dirty="0" smtClean="0"/>
              <a:t> is one for individuals who has finished the academic track of high school. TVE is one for individuals with technical and vocational diploma or above diploma education. University is equal to one for those with a university degree. The omitted education category is less than high school which includes the illiterate individuals. Other covariates included in the regression are dummies for age, marital status, season, and province. We run separate regressions for each survey year and restrict the Labor Force Survey sample to Iranian men aged between 18 to 54 living in urban areas. The regression sample is around 80,000 individuals for each year.</a:t>
            </a:r>
            <a:endParaRPr lang="en-US"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88948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shows percentage</a:t>
            </a:r>
            <a:r>
              <a:rPr lang="en-US" baseline="0" dirty="0" smtClean="0"/>
              <a:t> of individuals employed in public and private sectors in each survey year and for the indicated education categories. Source: Labor Force Survey.</a:t>
            </a:r>
            <a:endParaRPr lang="en-US"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41076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shows regression coefficients and</a:t>
            </a:r>
            <a:r>
              <a:rPr lang="en-US" baseline="0" dirty="0" smtClean="0"/>
              <a:t> 95 percent confidence intervals from a regression of log wages on 17 dummies for each year of education. Covariates include dummies for years of experience and survey year. Sample is HEIS wage earners between 2000-2015. We restrict the sample to urban men aged between 25-54 years old. </a:t>
            </a:r>
            <a:endParaRPr lang="en-US"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16230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07661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58013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03122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74398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91283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7" name="Text Placeholder 6"/>
          <p:cNvSpPr>
            <a:spLocks noGrp="1"/>
          </p:cNvSpPr>
          <p:nvPr>
            <p:ph type="body" sz="quarter" idx="13"/>
          </p:nvPr>
        </p:nvSpPr>
        <p:spPr>
          <a:xfrm>
            <a:off x="817581" y="1484556"/>
            <a:ext cx="10693101" cy="4658060"/>
          </a:xfrm>
        </p:spPr>
        <p:txBody>
          <a:bodyPr>
            <a:normAutofit/>
          </a:bodyPr>
          <a:lstStyle>
            <a:lvl1pPr marL="0" indent="0" algn="l" rtl="0">
              <a:buNone/>
              <a:defRPr sz="2800" baseline="0"/>
            </a:lvl1pPr>
          </a:lstStyle>
          <a:p>
            <a:pPr lvl="0"/>
            <a:endParaRPr lang="fa-IR" dirty="0"/>
          </a:p>
        </p:txBody>
      </p:sp>
      <p:sp>
        <p:nvSpPr>
          <p:cNvPr id="8"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
        <p:nvSpPr>
          <p:cNvPr id="11" name="Text Placeholder 4"/>
          <p:cNvSpPr>
            <a:spLocks noGrp="1"/>
          </p:cNvSpPr>
          <p:nvPr>
            <p:ph type="body" sz="quarter" idx="21" hasCustomPrompt="1"/>
          </p:nvPr>
        </p:nvSpPr>
        <p:spPr>
          <a:xfrm>
            <a:off x="3432175" y="6227408"/>
            <a:ext cx="6002338" cy="641350"/>
          </a:xfrm>
          <a:ln>
            <a:noFill/>
          </a:ln>
        </p:spPr>
        <p:style>
          <a:lnRef idx="1">
            <a:schemeClr val="accent3"/>
          </a:lnRef>
          <a:fillRef idx="2">
            <a:schemeClr val="accent3"/>
          </a:fillRef>
          <a:effectRef idx="1">
            <a:schemeClr val="accent3"/>
          </a:effectRef>
          <a:fontRef idx="none"/>
        </p:style>
        <p:txBody>
          <a:bodyPr anchor="ctr">
            <a:normAutofit/>
          </a:bodyPr>
          <a:lstStyle>
            <a:lvl1pPr marL="0" indent="0" algn="ctr" rtl="0">
              <a:buNone/>
              <a:defRPr sz="1050" baseline="0"/>
            </a:lvl1pPr>
          </a:lstStyle>
          <a:p>
            <a:pPr lvl="0"/>
            <a:r>
              <a:rPr lang="en-US" sz="1050" dirty="0" smtClean="0"/>
              <a:t>Summary Name Of Authors</a:t>
            </a:r>
            <a:endParaRPr lang="fa-IR" dirty="0"/>
          </a:p>
        </p:txBody>
      </p:sp>
      <p:sp>
        <p:nvSpPr>
          <p:cNvPr id="9" name="TextBox 8"/>
          <p:cNvSpPr txBox="1"/>
          <p:nvPr userDrawn="1"/>
        </p:nvSpPr>
        <p:spPr>
          <a:xfrm>
            <a:off x="1183339" y="6395017"/>
            <a:ext cx="1976720" cy="253916"/>
          </a:xfrm>
          <a:prstGeom prst="rect">
            <a:avLst/>
          </a:prstGeom>
          <a:noFill/>
        </p:spPr>
        <p:txBody>
          <a:bodyPr wrap="square" rtlCol="1">
            <a:spAutoFit/>
          </a:bodyPr>
          <a:lstStyle/>
          <a:p>
            <a:pPr algn="l" rtl="0"/>
            <a:r>
              <a:rPr lang="en-US" sz="1050" dirty="0" smtClean="0"/>
              <a:t>Sharif University of Technology</a:t>
            </a:r>
            <a:endParaRPr lang="fa-IR" sz="105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329" y="6205970"/>
            <a:ext cx="632011" cy="632011"/>
          </a:xfrm>
          <a:prstGeom prst="rect">
            <a:avLst/>
          </a:prstGeom>
        </p:spPr>
      </p:pic>
    </p:spTree>
    <p:extLst>
      <p:ext uri="{BB962C8B-B14F-4D97-AF65-F5344CB8AC3E}">
        <p14:creationId xmlns:p14="http://schemas.microsoft.com/office/powerpoint/2010/main" val="22850332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73" y="-225911"/>
            <a:ext cx="12272330" cy="7220365"/>
          </a:xfrm>
          <a:prstGeom prst="rect">
            <a:avLst/>
          </a:prstGeom>
        </p:spPr>
      </p:pic>
    </p:spTree>
    <p:extLst>
      <p:ext uri="{BB962C8B-B14F-4D97-AF65-F5344CB8AC3E}">
        <p14:creationId xmlns:p14="http://schemas.microsoft.com/office/powerpoint/2010/main" val="13809481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860671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4899796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4071076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865891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lvl1pPr marL="0" indent="0">
              <a:buNone/>
              <a:defRPr/>
            </a:lvl1pPr>
          </a:lstStyle>
          <a:p>
            <a:pPr lvl="0"/>
            <a:endParaRPr lang="fa-IR"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921795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679601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131523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dirty="0"/>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004038C-790E-4E1F-AFA3-7A2D322ABF52}" type="slidenum">
              <a:rPr lang="fa-IR" smtClean="0"/>
              <a:t>‹#›</a:t>
            </a:fld>
            <a:endParaRPr lang="fa-IR" dirty="0"/>
          </a:p>
        </p:txBody>
      </p:sp>
    </p:spTree>
    <p:extLst>
      <p:ext uri="{BB962C8B-B14F-4D97-AF65-F5344CB8AC3E}">
        <p14:creationId xmlns:p14="http://schemas.microsoft.com/office/powerpoint/2010/main" val="7468832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891930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2513" y="1663665"/>
            <a:ext cx="358608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First And Last Name</a:t>
            </a:r>
          </a:p>
        </p:txBody>
      </p:sp>
      <p:sp>
        <p:nvSpPr>
          <p:cNvPr id="9" name="Text Placeholder 2"/>
          <p:cNvSpPr>
            <a:spLocks noGrp="1"/>
          </p:cNvSpPr>
          <p:nvPr>
            <p:ph type="body" idx="13" hasCustomPrompt="1"/>
          </p:nvPr>
        </p:nvSpPr>
        <p:spPr>
          <a:xfrm>
            <a:off x="4389119" y="1663665"/>
            <a:ext cx="746580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Affiliate</a:t>
            </a:r>
          </a:p>
        </p:txBody>
      </p:sp>
      <p:graphicFrame>
        <p:nvGraphicFramePr>
          <p:cNvPr id="10" name="Table 9"/>
          <p:cNvGraphicFramePr>
            <a:graphicFrameLocks noGrp="1"/>
          </p:cNvGraphicFramePr>
          <p:nvPr userDrawn="1">
            <p:extLst>
              <p:ext uri="{D42A27DB-BD31-4B8C-83A1-F6EECF244321}">
                <p14:modId xmlns:p14="http://schemas.microsoft.com/office/powerpoint/2010/main" val="525619144"/>
              </p:ext>
            </p:extLst>
          </p:nvPr>
        </p:nvGraphicFramePr>
        <p:xfrm>
          <a:off x="4038600" y="2423640"/>
          <a:ext cx="7923904" cy="3751249"/>
        </p:xfrm>
        <a:graphic>
          <a:graphicData uri="http://schemas.openxmlformats.org/drawingml/2006/table">
            <a:tbl>
              <a:tblPr rtl="1" bandRow="1">
                <a:tableStyleId>{5C22544A-7EE6-4342-B048-85BDC9FD1C3A}</a:tableStyleId>
              </a:tblPr>
              <a:tblGrid>
                <a:gridCol w="5904379">
                  <a:extLst>
                    <a:ext uri="{9D8B030D-6E8A-4147-A177-3AD203B41FA5}">
                      <a16:colId xmlns:a16="http://schemas.microsoft.com/office/drawing/2014/main" val="20000"/>
                    </a:ext>
                  </a:extLst>
                </a:gridCol>
                <a:gridCol w="2019525">
                  <a:extLst>
                    <a:ext uri="{9D8B030D-6E8A-4147-A177-3AD203B41FA5}">
                      <a16:colId xmlns:a16="http://schemas.microsoft.com/office/drawing/2014/main" val="20001"/>
                    </a:ext>
                  </a:extLst>
                </a:gridCol>
              </a:tblGrid>
              <a:tr h="838078">
                <a:tc>
                  <a:txBody>
                    <a:bodyPr/>
                    <a:lstStyle/>
                    <a:p>
                      <a:pPr algn="ctr" rtl="1"/>
                      <a:endParaRPr lang="fa-IR" dirty="0"/>
                    </a:p>
                  </a:txBody>
                  <a:tcPr anchor="ctr"/>
                </a:tc>
                <a:tc>
                  <a:txBody>
                    <a:bodyPr/>
                    <a:lstStyle/>
                    <a:p>
                      <a:pPr algn="ctr" rtl="0"/>
                      <a:r>
                        <a:rPr lang="en-US" dirty="0" smtClean="0"/>
                        <a:t>Education</a:t>
                      </a:r>
                      <a:endParaRPr lang="fa-IR" dirty="0"/>
                    </a:p>
                  </a:txBody>
                  <a:tcPr anchor="ctr"/>
                </a:tc>
                <a:extLst>
                  <a:ext uri="{0D108BD9-81ED-4DB2-BD59-A6C34878D82A}">
                    <a16:rowId xmlns:a16="http://schemas.microsoft.com/office/drawing/2014/main" val="10000"/>
                  </a:ext>
                </a:extLst>
              </a:tr>
              <a:tr h="1073614">
                <a:tc>
                  <a:txBody>
                    <a:bodyPr/>
                    <a:lstStyle/>
                    <a:p>
                      <a:pPr algn="ctr" rtl="1"/>
                      <a:endParaRPr lang="fa-IR" dirty="0"/>
                    </a:p>
                  </a:txBody>
                  <a:tcPr anchor="ctr"/>
                </a:tc>
                <a:tc>
                  <a:txBody>
                    <a:bodyPr/>
                    <a:lstStyle/>
                    <a:p>
                      <a:pPr algn="ctr" rtl="0"/>
                      <a:r>
                        <a:rPr lang="en-US" dirty="0" smtClean="0"/>
                        <a:t>Research Interests</a:t>
                      </a:r>
                      <a:endParaRPr lang="fa-IR" dirty="0"/>
                    </a:p>
                  </a:txBody>
                  <a:tcPr anchor="ctr"/>
                </a:tc>
                <a:extLst>
                  <a:ext uri="{0D108BD9-81ED-4DB2-BD59-A6C34878D82A}">
                    <a16:rowId xmlns:a16="http://schemas.microsoft.com/office/drawing/2014/main" val="10001"/>
                  </a:ext>
                </a:extLst>
              </a:tr>
              <a:tr h="1839557">
                <a:tc>
                  <a:txBody>
                    <a:bodyPr/>
                    <a:lstStyle/>
                    <a:p>
                      <a:pPr algn="ctr" rtl="1"/>
                      <a:endParaRPr lang="fa-I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Key Professional Activities</a:t>
                      </a:r>
                      <a:endParaRPr lang="fa-IR" dirty="0" smtClean="0"/>
                    </a:p>
                  </a:txBody>
                  <a:tcPr anchor="ctr"/>
                </a:tc>
                <a:extLst>
                  <a:ext uri="{0D108BD9-81ED-4DB2-BD59-A6C34878D82A}">
                    <a16:rowId xmlns:a16="http://schemas.microsoft.com/office/drawing/2014/main" val="10002"/>
                  </a:ext>
                </a:extLst>
              </a:tr>
            </a:tbl>
          </a:graphicData>
        </a:graphic>
      </p:graphicFrame>
      <p:sp>
        <p:nvSpPr>
          <p:cNvPr id="17" name="Text Placeholder 16"/>
          <p:cNvSpPr>
            <a:spLocks noGrp="1"/>
          </p:cNvSpPr>
          <p:nvPr>
            <p:ph type="body" sz="quarter" idx="14" hasCustomPrompt="1"/>
          </p:nvPr>
        </p:nvSpPr>
        <p:spPr>
          <a:xfrm>
            <a:off x="6099175" y="2444586"/>
            <a:ext cx="5755751" cy="771690"/>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18" name="Text Placeholder 16"/>
          <p:cNvSpPr>
            <a:spLocks noGrp="1"/>
          </p:cNvSpPr>
          <p:nvPr>
            <p:ph type="body" sz="quarter" idx="15" hasCustomPrompt="1"/>
          </p:nvPr>
        </p:nvSpPr>
        <p:spPr>
          <a:xfrm>
            <a:off x="6099175" y="3365466"/>
            <a:ext cx="5755751" cy="937593"/>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20" name="Text Placeholder 16"/>
          <p:cNvSpPr>
            <a:spLocks noGrp="1"/>
          </p:cNvSpPr>
          <p:nvPr>
            <p:ph type="body" sz="quarter" idx="16" hasCustomPrompt="1"/>
          </p:nvPr>
        </p:nvSpPr>
        <p:spPr>
          <a:xfrm>
            <a:off x="6099175" y="4452249"/>
            <a:ext cx="5755751" cy="1640575"/>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22" name="Picture Placeholder 21"/>
          <p:cNvSpPr>
            <a:spLocks noGrp="1"/>
          </p:cNvSpPr>
          <p:nvPr>
            <p:ph type="pic" sz="quarter" idx="17" hasCustomPrompt="1"/>
          </p:nvPr>
        </p:nvSpPr>
        <p:spPr>
          <a:xfrm>
            <a:off x="592138" y="2444750"/>
            <a:ext cx="3183796" cy="3740897"/>
          </a:xfrm>
        </p:spPr>
        <p:txBody>
          <a:bodyPr anchor="ctr"/>
          <a:lstStyle>
            <a:lvl1pPr marL="0" indent="0" algn="ctr" rtl="0">
              <a:buFontTx/>
              <a:buNone/>
              <a:defRPr baseline="0"/>
            </a:lvl1pPr>
          </a:lstStyle>
          <a:p>
            <a:r>
              <a:rPr lang="en-US" dirty="0" smtClean="0"/>
              <a:t>Insert your picture here</a:t>
            </a:r>
            <a:endParaRPr lang="fa-IR"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21"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27168369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144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11" name="Text Placeholder 10"/>
          <p:cNvSpPr>
            <a:spLocks noGrp="1"/>
          </p:cNvSpPr>
          <p:nvPr>
            <p:ph type="body" sz="quarter" idx="13" hasCustomPrompt="1"/>
          </p:nvPr>
        </p:nvSpPr>
        <p:spPr>
          <a:xfrm>
            <a:off x="838201" y="1764254"/>
            <a:ext cx="10515599" cy="1158334"/>
          </a:xfrm>
        </p:spPr>
        <p:txBody>
          <a:bodyPr anchor="ctr">
            <a:noAutofit/>
          </a:bodyPr>
          <a:lstStyle>
            <a:lvl1pPr marL="0" indent="0" algn="ctr" rtl="0">
              <a:buNone/>
              <a:defRPr sz="3200" b="1" baseline="0">
                <a:latin typeface="+mj-lt"/>
                <a:cs typeface="+mj-cs"/>
              </a:defRPr>
            </a:lvl1pPr>
          </a:lstStyle>
          <a:p>
            <a:pPr lvl="0"/>
            <a:r>
              <a:rPr lang="en-US" dirty="0" smtClean="0"/>
              <a:t>Insert Article’s Title Here</a:t>
            </a:r>
            <a:endParaRPr lang="fa-IR" dirty="0"/>
          </a:p>
        </p:txBody>
      </p:sp>
      <p:sp>
        <p:nvSpPr>
          <p:cNvPr id="13" name="Text Placeholder 12"/>
          <p:cNvSpPr>
            <a:spLocks noGrp="1"/>
          </p:cNvSpPr>
          <p:nvPr>
            <p:ph type="body" sz="quarter" idx="14" hasCustomPrompt="1"/>
          </p:nvPr>
        </p:nvSpPr>
        <p:spPr>
          <a:xfrm>
            <a:off x="3095997" y="3408363"/>
            <a:ext cx="5999162" cy="1054100"/>
          </a:xfrm>
        </p:spPr>
        <p:txBody>
          <a:bodyPr anchor="ctr">
            <a:normAutofit/>
          </a:bodyPr>
          <a:lstStyle>
            <a:lvl1pPr marL="0" indent="0" algn="ctr" rtl="0">
              <a:buNone/>
              <a:defRPr sz="2000" b="0"/>
            </a:lvl1pPr>
          </a:lstStyle>
          <a:p>
            <a:pPr lvl="0"/>
            <a:r>
              <a:rPr lang="en-US" b="0" dirty="0" smtClean="0"/>
              <a:t>Add Full Name Of Authors Here</a:t>
            </a:r>
            <a:endParaRPr lang="fa-IR" dirty="0"/>
          </a:p>
        </p:txBody>
      </p:sp>
      <p:sp>
        <p:nvSpPr>
          <p:cNvPr id="16" name="Text Placeholder 15"/>
          <p:cNvSpPr>
            <a:spLocks noGrp="1"/>
          </p:cNvSpPr>
          <p:nvPr>
            <p:ph type="body" sz="quarter" idx="15" hasCustomPrompt="1"/>
          </p:nvPr>
        </p:nvSpPr>
        <p:spPr>
          <a:xfrm>
            <a:off x="1103684" y="4876653"/>
            <a:ext cx="9983788" cy="1290637"/>
          </a:xfrm>
        </p:spPr>
        <p:txBody>
          <a:bodyPr anchor="ctr">
            <a:normAutofit/>
          </a:bodyPr>
          <a:lstStyle>
            <a:lvl1pPr marL="0" indent="0" algn="ctr" rtl="0">
              <a:buNone/>
              <a:defRPr sz="1800" baseline="0"/>
            </a:lvl1pPr>
          </a:lstStyle>
          <a:p>
            <a:pPr lvl="0"/>
            <a:r>
              <a:rPr lang="en-US" dirty="0" smtClean="0"/>
              <a:t>Add Article’s Base Lines </a:t>
            </a:r>
            <a:endParaRPr lang="fa-IR" dirty="0"/>
          </a:p>
        </p:txBody>
      </p:sp>
      <p:sp>
        <p:nvSpPr>
          <p:cNvPr id="9"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32709258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8" name="Text Placeholder 7"/>
          <p:cNvSpPr>
            <a:spLocks noGrp="1"/>
          </p:cNvSpPr>
          <p:nvPr>
            <p:ph type="body" sz="quarter" idx="13" hasCustomPrompt="1"/>
          </p:nvPr>
        </p:nvSpPr>
        <p:spPr>
          <a:xfrm>
            <a:off x="839089" y="269559"/>
            <a:ext cx="7745356" cy="817562"/>
          </a:xfrm>
        </p:spPr>
        <p:txBody>
          <a:bodyPr anchor="ctr"/>
          <a:lstStyle>
            <a:lvl1pPr marL="0" indent="0" algn="l" rtl="0">
              <a:buNone/>
              <a:defRPr b="1" baseline="0">
                <a:solidFill>
                  <a:schemeClr val="accent4">
                    <a:lumMod val="60000"/>
                    <a:lumOff val="40000"/>
                  </a:schemeClr>
                </a:solidFill>
                <a:latin typeface="+mj-lt"/>
                <a:ea typeface="A Hayat" panose="020B0800040000020004" pitchFamily="34" charset="-78"/>
                <a:cs typeface="+mn-cs"/>
              </a:defRPr>
            </a:lvl1pPr>
          </a:lstStyle>
          <a:p>
            <a:pPr lvl="0"/>
            <a:r>
              <a:rPr lang="en-US" dirty="0" smtClean="0"/>
              <a:t>Add Title Here</a:t>
            </a:r>
            <a:endParaRPr lang="fa-IR" dirty="0"/>
          </a:p>
        </p:txBody>
      </p:sp>
      <p:sp>
        <p:nvSpPr>
          <p:cNvPr id="9" name="Text Placeholder 6"/>
          <p:cNvSpPr>
            <a:spLocks noGrp="1"/>
          </p:cNvSpPr>
          <p:nvPr>
            <p:ph type="body" sz="quarter" idx="14"/>
          </p:nvPr>
        </p:nvSpPr>
        <p:spPr>
          <a:xfrm>
            <a:off x="817581" y="1484556"/>
            <a:ext cx="10693101" cy="4636059"/>
          </a:xfrm>
        </p:spPr>
        <p:txBody>
          <a:bodyPr>
            <a:normAutofit/>
          </a:bodyPr>
          <a:lstStyle>
            <a:lvl1pPr marL="0" indent="0" algn="l" rtl="0">
              <a:buNone/>
              <a:defRPr sz="2800" baseline="0"/>
            </a:lvl1pPr>
          </a:lstStyle>
          <a:p>
            <a:pPr lvl="0"/>
            <a:endParaRPr lang="fa-IR" dirty="0"/>
          </a:p>
        </p:txBody>
      </p:sp>
      <p:sp>
        <p:nvSpPr>
          <p:cNvPr id="7"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
        <p:nvSpPr>
          <p:cNvPr id="13" name="Text Placeholder 4"/>
          <p:cNvSpPr>
            <a:spLocks noGrp="1"/>
          </p:cNvSpPr>
          <p:nvPr>
            <p:ph type="body" sz="quarter" idx="21" hasCustomPrompt="1"/>
          </p:nvPr>
        </p:nvSpPr>
        <p:spPr>
          <a:xfrm>
            <a:off x="3432175" y="6227408"/>
            <a:ext cx="6002338" cy="641350"/>
          </a:xfrm>
          <a:ln>
            <a:noFill/>
          </a:ln>
        </p:spPr>
        <p:style>
          <a:lnRef idx="1">
            <a:schemeClr val="accent3"/>
          </a:lnRef>
          <a:fillRef idx="2">
            <a:schemeClr val="accent3"/>
          </a:fillRef>
          <a:effectRef idx="1">
            <a:schemeClr val="accent3"/>
          </a:effectRef>
          <a:fontRef idx="none"/>
        </p:style>
        <p:txBody>
          <a:bodyPr anchor="ctr">
            <a:normAutofit/>
          </a:bodyPr>
          <a:lstStyle>
            <a:lvl1pPr marL="0" indent="0" algn="ctr" rtl="0">
              <a:buNone/>
              <a:defRPr sz="1050" baseline="0"/>
            </a:lvl1pPr>
          </a:lstStyle>
          <a:p>
            <a:pPr lvl="0"/>
            <a:r>
              <a:rPr lang="en-US" sz="1050" dirty="0" smtClean="0"/>
              <a:t>Summary Name Of Authors</a:t>
            </a:r>
            <a:endParaRPr lang="fa-IR" dirty="0"/>
          </a:p>
        </p:txBody>
      </p:sp>
      <p:sp>
        <p:nvSpPr>
          <p:cNvPr id="12" name="TextBox 11"/>
          <p:cNvSpPr txBox="1"/>
          <p:nvPr userDrawn="1"/>
        </p:nvSpPr>
        <p:spPr>
          <a:xfrm>
            <a:off x="1183339" y="6395017"/>
            <a:ext cx="1976720" cy="253916"/>
          </a:xfrm>
          <a:prstGeom prst="rect">
            <a:avLst/>
          </a:prstGeom>
          <a:noFill/>
        </p:spPr>
        <p:txBody>
          <a:bodyPr wrap="square" rtlCol="1">
            <a:spAutoFit/>
          </a:bodyPr>
          <a:lstStyle/>
          <a:p>
            <a:pPr algn="l" rtl="0"/>
            <a:r>
              <a:rPr lang="en-US" sz="1050" dirty="0" smtClean="0"/>
              <a:t>Sharif University of Technology</a:t>
            </a:r>
            <a:endParaRPr lang="fa-IR" sz="105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329" y="6205970"/>
            <a:ext cx="632011" cy="632011"/>
          </a:xfrm>
          <a:prstGeom prst="rect">
            <a:avLst/>
          </a:prstGeom>
        </p:spPr>
      </p:pic>
    </p:spTree>
    <p:extLst>
      <p:ext uri="{BB962C8B-B14F-4D97-AF65-F5344CB8AC3E}">
        <p14:creationId xmlns:p14="http://schemas.microsoft.com/office/powerpoint/2010/main" val="1586052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04038C-790E-4E1F-AFA3-7A2D322ABF52}" type="slidenum">
              <a:rPr lang="fa-IR" smtClean="0"/>
              <a:t>‹#›</a:t>
            </a:fld>
            <a:endParaRPr lang="fa-IR"/>
          </a:p>
        </p:txBody>
      </p:sp>
    </p:spTree>
    <p:extLst>
      <p:ext uri="{BB962C8B-B14F-4D97-AF65-F5344CB8AC3E}">
        <p14:creationId xmlns:p14="http://schemas.microsoft.com/office/powerpoint/2010/main" val="123244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4" r:id="rId6"/>
    <p:sldLayoutId id="2147483689" r:id="rId7"/>
    <p:sldLayoutId id="2147483688" r:id="rId8"/>
    <p:sldLayoutId id="2147483686" r:id="rId9"/>
    <p:sldLayoutId id="2147483690" r:id="rId10"/>
    <p:sldLayoutId id="2147483687"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idx="1"/>
          </p:nvPr>
        </p:nvSpPr>
        <p:spPr>
          <a:xfrm>
            <a:off x="533400" y="1663665"/>
            <a:ext cx="3322320" cy="631731"/>
          </a:xfrm>
        </p:spPr>
        <p:txBody>
          <a:bodyPr>
            <a:normAutofit/>
          </a:bodyPr>
          <a:lstStyle/>
          <a:p>
            <a:r>
              <a:rPr lang="en-US" dirty="0"/>
              <a:t>Mohammad </a:t>
            </a:r>
            <a:r>
              <a:rPr lang="en-US" dirty="0" err="1"/>
              <a:t>Vesal</a:t>
            </a:r>
            <a:endParaRPr lang="fa-IR" dirty="0"/>
          </a:p>
        </p:txBody>
      </p:sp>
      <p:sp>
        <p:nvSpPr>
          <p:cNvPr id="47" name="Text Placeholder 46"/>
          <p:cNvSpPr>
            <a:spLocks noGrp="1"/>
          </p:cNvSpPr>
          <p:nvPr>
            <p:ph type="body" idx="13"/>
          </p:nvPr>
        </p:nvSpPr>
        <p:spPr/>
        <p:txBody>
          <a:bodyPr>
            <a:normAutofit/>
          </a:bodyPr>
          <a:lstStyle/>
          <a:p>
            <a:r>
              <a:rPr lang="en-US" dirty="0" smtClean="0"/>
              <a:t>Assistant </a:t>
            </a:r>
            <a:r>
              <a:rPr lang="en-US" dirty="0"/>
              <a:t>Professor </a:t>
            </a:r>
            <a:r>
              <a:rPr lang="en-US" dirty="0" smtClean="0"/>
              <a:t>at </a:t>
            </a:r>
            <a:r>
              <a:rPr lang="en-US" dirty="0"/>
              <a:t>Sharif University of Technology </a:t>
            </a:r>
            <a:endParaRPr lang="fa-IR" dirty="0"/>
          </a:p>
        </p:txBody>
      </p:sp>
      <p:sp>
        <p:nvSpPr>
          <p:cNvPr id="48" name="Text Placeholder 47"/>
          <p:cNvSpPr>
            <a:spLocks noGrp="1"/>
          </p:cNvSpPr>
          <p:nvPr>
            <p:ph type="body" sz="quarter" idx="14"/>
          </p:nvPr>
        </p:nvSpPr>
        <p:spPr/>
        <p:txBody>
          <a:bodyPr/>
          <a:lstStyle/>
          <a:p>
            <a:r>
              <a:rPr lang="en-US" dirty="0"/>
              <a:t>Ph.D. </a:t>
            </a:r>
            <a:r>
              <a:rPr lang="en-US" dirty="0" smtClean="0"/>
              <a:t>Economics,</a:t>
            </a:r>
          </a:p>
          <a:p>
            <a:r>
              <a:rPr lang="en-US" dirty="0" smtClean="0"/>
              <a:t>London </a:t>
            </a:r>
            <a:r>
              <a:rPr lang="en-US" dirty="0"/>
              <a:t>School of Economics and Political Science (LSE)</a:t>
            </a:r>
            <a:endParaRPr lang="fa-IR" dirty="0"/>
          </a:p>
        </p:txBody>
      </p:sp>
      <p:sp>
        <p:nvSpPr>
          <p:cNvPr id="49" name="Text Placeholder 48"/>
          <p:cNvSpPr>
            <a:spLocks noGrp="1"/>
          </p:cNvSpPr>
          <p:nvPr>
            <p:ph type="body" sz="quarter" idx="15"/>
          </p:nvPr>
        </p:nvSpPr>
        <p:spPr/>
        <p:txBody>
          <a:bodyPr/>
          <a:lstStyle/>
          <a:p>
            <a:r>
              <a:rPr lang="en-US" dirty="0"/>
              <a:t>Public Economics, Development </a:t>
            </a:r>
            <a:r>
              <a:rPr lang="en-US" dirty="0" smtClean="0"/>
              <a:t>Economics</a:t>
            </a:r>
            <a:endParaRPr lang="en-US" dirty="0"/>
          </a:p>
        </p:txBody>
      </p:sp>
      <p:sp>
        <p:nvSpPr>
          <p:cNvPr id="50" name="Text Placeholder 49"/>
          <p:cNvSpPr>
            <a:spLocks noGrp="1"/>
          </p:cNvSpPr>
          <p:nvPr>
            <p:ph type="body" sz="quarter" idx="16"/>
          </p:nvPr>
        </p:nvSpPr>
        <p:spPr/>
        <p:txBody>
          <a:bodyPr/>
          <a:lstStyle/>
          <a:p>
            <a:r>
              <a:rPr lang="en-US" dirty="0" smtClean="0"/>
              <a:t>Assistant Professor of Economics</a:t>
            </a:r>
          </a:p>
          <a:p>
            <a:r>
              <a:rPr lang="en-US" dirty="0" smtClean="0"/>
              <a:t>Sharif University of Technology</a:t>
            </a:r>
            <a:endParaRPr lang="fa-IR" dirty="0"/>
          </a:p>
        </p:txBody>
      </p:sp>
      <p:sp>
        <p:nvSpPr>
          <p:cNvPr id="53" name="Slide Number Placeholder 52"/>
          <p:cNvSpPr>
            <a:spLocks noGrp="1"/>
          </p:cNvSpPr>
          <p:nvPr>
            <p:ph type="sldNum" sz="quarter" idx="20"/>
          </p:nvPr>
        </p:nvSpPr>
        <p:spPr/>
        <p:txBody>
          <a:bodyPr/>
          <a:lstStyle/>
          <a:p>
            <a:fld id="{6004038C-790E-4E1F-AFA3-7A2D322ABF52}" type="slidenum">
              <a:rPr lang="fa-IR" smtClean="0"/>
              <a:pPr/>
              <a:t>1</a:t>
            </a:fld>
            <a:endParaRPr lang="fa-IR" dirty="0"/>
          </a:p>
        </p:txBody>
      </p:sp>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245" r="2245"/>
          <a:stretch>
            <a:fillRect/>
          </a:stretch>
        </p:blipFill>
        <p:spPr/>
      </p:pic>
    </p:spTree>
    <p:extLst>
      <p:ext uri="{BB962C8B-B14F-4D97-AF65-F5344CB8AC3E}">
        <p14:creationId xmlns:p14="http://schemas.microsoft.com/office/powerpoint/2010/main" val="130679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just"/>
            <a:r>
              <a:rPr lang="en-US" dirty="0" smtClean="0">
                <a:latin typeface="Times New Roman" panose="02020603050405020304" pitchFamily="18" charset="0"/>
                <a:cs typeface="Times New Roman" panose="02020603050405020304" pitchFamily="18" charset="0"/>
              </a:rPr>
              <a:t>Declining </a:t>
            </a:r>
            <a:r>
              <a:rPr lang="en-US" dirty="0">
                <a:latin typeface="Times New Roman" panose="02020603050405020304" pitchFamily="18" charset="0"/>
                <a:cs typeface="Times New Roman" panose="02020603050405020304" pitchFamily="18" charset="0"/>
              </a:rPr>
              <a:t>share of public sector employment </a:t>
            </a:r>
          </a:p>
        </p:txBody>
      </p:sp>
      <p:sp>
        <p:nvSpPr>
          <p:cNvPr id="4" name="Slide Number Placeholder 3"/>
          <p:cNvSpPr>
            <a:spLocks noGrp="1"/>
          </p:cNvSpPr>
          <p:nvPr>
            <p:ph type="sldNum" sz="quarter" idx="20"/>
          </p:nvPr>
        </p:nvSpPr>
        <p:spPr/>
        <p:txBody>
          <a:bodyPr/>
          <a:lstStyle/>
          <a:p>
            <a:fld id="{6004038C-790E-4E1F-AFA3-7A2D322ABF52}" type="slidenum">
              <a:rPr lang="fa-IR" smtClean="0"/>
              <a:pPr/>
              <a:t>10</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748" y="1318298"/>
            <a:ext cx="9587346" cy="5578512"/>
          </a:xfrm>
          <a:prstGeom prst="rect">
            <a:avLst/>
          </a:prstGeom>
        </p:spPr>
      </p:pic>
    </p:spTree>
    <p:extLst>
      <p:ext uri="{BB962C8B-B14F-4D97-AF65-F5344CB8AC3E}">
        <p14:creationId xmlns:p14="http://schemas.microsoft.com/office/powerpoint/2010/main" val="1286082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just"/>
            <a:r>
              <a:rPr lang="en-US" dirty="0">
                <a:latin typeface="Times New Roman" panose="02020603050405020304" pitchFamily="18" charset="0"/>
                <a:cs typeface="Times New Roman" panose="02020603050405020304" pitchFamily="18" charset="0"/>
              </a:rPr>
              <a:t>Convexity of returns to education </a:t>
            </a:r>
          </a:p>
        </p:txBody>
      </p:sp>
      <p:sp>
        <p:nvSpPr>
          <p:cNvPr id="4" name="Slide Number Placeholder 3"/>
          <p:cNvSpPr>
            <a:spLocks noGrp="1"/>
          </p:cNvSpPr>
          <p:nvPr>
            <p:ph type="sldNum" sz="quarter" idx="20"/>
          </p:nvPr>
        </p:nvSpPr>
        <p:spPr/>
        <p:txBody>
          <a:bodyPr/>
          <a:lstStyle/>
          <a:p>
            <a:fld id="{6004038C-790E-4E1F-AFA3-7A2D322ABF52}" type="slidenum">
              <a:rPr lang="fa-IR" smtClean="0"/>
              <a:pPr/>
              <a:t>11</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153"/>
          <a:stretch/>
        </p:blipFill>
        <p:spPr>
          <a:xfrm>
            <a:off x="1288470" y="1616525"/>
            <a:ext cx="9379529" cy="5178783"/>
          </a:xfrm>
          <a:prstGeom prst="rect">
            <a:avLst/>
          </a:prstGeom>
        </p:spPr>
      </p:pic>
    </p:spTree>
    <p:extLst>
      <p:ext uri="{BB962C8B-B14F-4D97-AF65-F5344CB8AC3E}">
        <p14:creationId xmlns:p14="http://schemas.microsoft.com/office/powerpoint/2010/main" val="79281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Outline</a:t>
            </a:r>
            <a:endParaRPr lang="en-US" dirty="0"/>
          </a:p>
        </p:txBody>
      </p:sp>
      <p:sp>
        <p:nvSpPr>
          <p:cNvPr id="3" name="Text Placeholder 2"/>
          <p:cNvSpPr>
            <a:spLocks noGrp="1"/>
          </p:cNvSpPr>
          <p:nvPr>
            <p:ph type="body" sz="quarter" idx="14"/>
          </p:nvPr>
        </p:nvSpPr>
        <p:spPr/>
        <p:txBody>
          <a:bodyPr anchor="ctr"/>
          <a:lstStyle/>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Introduction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Stylized </a:t>
            </a:r>
            <a:r>
              <a:rPr lang="en-US" sz="2400" dirty="0">
                <a:solidFill>
                  <a:schemeClr val="bg2">
                    <a:lumMod val="75000"/>
                  </a:schemeClr>
                </a:solidFill>
                <a:latin typeface="Times New Roman" panose="02020603050405020304" pitchFamily="18" charset="0"/>
                <a:cs typeface="Times New Roman" panose="02020603050405020304" pitchFamily="18" charset="0"/>
              </a:rPr>
              <a:t>Facts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Conceptual </a:t>
            </a:r>
            <a:r>
              <a:rPr lang="en-US" sz="2400" dirty="0" smtClean="0">
                <a:latin typeface="Times New Roman" panose="02020603050405020304" pitchFamily="18" charset="0"/>
                <a:cs typeface="Times New Roman" panose="02020603050405020304" pitchFamily="18" charset="0"/>
              </a:rPr>
              <a:t>Framework</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Higher Education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TVE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Reform </a:t>
            </a:r>
            <a:r>
              <a:rPr lang="en-US" sz="2400" dirty="0">
                <a:solidFill>
                  <a:schemeClr val="bg2">
                    <a:lumMod val="75000"/>
                  </a:schemeClr>
                </a:solidFill>
                <a:latin typeface="Times New Roman" panose="02020603050405020304" pitchFamily="18" charset="0"/>
                <a:cs typeface="Times New Roman" panose="02020603050405020304" pitchFamily="18" charset="0"/>
              </a:rPr>
              <a:t>policies </a:t>
            </a:r>
            <a:r>
              <a:rPr lang="en-US" dirty="0"/>
              <a:t/>
            </a:r>
            <a:br>
              <a:rPr lang="en-US" dirty="0"/>
            </a:br>
            <a:endParaRPr lang="en-US" dirty="0"/>
          </a:p>
        </p:txBody>
      </p:sp>
      <p:sp>
        <p:nvSpPr>
          <p:cNvPr id="4" name="Slide Number Placeholder 3"/>
          <p:cNvSpPr>
            <a:spLocks noGrp="1"/>
          </p:cNvSpPr>
          <p:nvPr>
            <p:ph type="sldNum" sz="quarter" idx="20"/>
          </p:nvPr>
        </p:nvSpPr>
        <p:spPr/>
        <p:txBody>
          <a:bodyPr/>
          <a:lstStyle/>
          <a:p>
            <a:fld id="{6004038C-790E-4E1F-AFA3-7A2D322ABF52}" type="slidenum">
              <a:rPr lang="fa-IR" smtClean="0"/>
              <a:pPr/>
              <a:t>12</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spTree>
    <p:extLst>
      <p:ext uri="{BB962C8B-B14F-4D97-AF65-F5344CB8AC3E}">
        <p14:creationId xmlns:p14="http://schemas.microsoft.com/office/powerpoint/2010/main" val="23835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A simple conceptual framework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13</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t">
            <a:normAutofit/>
          </a:bodyPr>
          <a:lstStyle/>
          <a:p>
            <a:r>
              <a:rPr lang="en-US" sz="2400" dirty="0">
                <a:latin typeface="Times New Roman" panose="02020603050405020304" pitchFamily="18" charset="0"/>
                <a:cs typeface="Times New Roman" panose="02020603050405020304" pitchFamily="18" charset="0"/>
              </a:rPr>
              <a:t>How should we think about the process of human </a:t>
            </a:r>
            <a:r>
              <a:rPr lang="en-US" sz="2400" dirty="0" smtClean="0">
                <a:latin typeface="Times New Roman" panose="02020603050405020304" pitchFamily="18" charset="0"/>
                <a:cs typeface="Times New Roman" panose="02020603050405020304" pitchFamily="18" charset="0"/>
              </a:rPr>
              <a:t>capital accumulation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there a model that could explain the </a:t>
            </a:r>
            <a:r>
              <a:rPr lang="en-US" sz="2400" dirty="0" smtClean="0">
                <a:latin typeface="Times New Roman" panose="02020603050405020304" pitchFamily="18" charset="0"/>
                <a:cs typeface="Times New Roman" panose="02020603050405020304" pitchFamily="18" charset="0"/>
              </a:rPr>
              <a:t>stylized facts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9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Interaction </a:t>
            </a:r>
            <a:r>
              <a:rPr lang="en-US" sz="2400" dirty="0">
                <a:latin typeface="Times New Roman" panose="02020603050405020304" pitchFamily="18" charset="0"/>
                <a:cs typeface="Times New Roman" panose="02020603050405020304" pitchFamily="18" charset="0"/>
              </a:rPr>
              <a:t>of markets for </a:t>
            </a:r>
            <a:r>
              <a:rPr lang="en-US" sz="2400" i="1" dirty="0">
                <a:latin typeface="Times New Roman" panose="02020603050405020304" pitchFamily="18" charset="0"/>
                <a:cs typeface="Times New Roman" panose="02020603050405020304" pitchFamily="18" charset="0"/>
              </a:rPr>
              <a:t>Education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Labor</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Actors</a:t>
            </a:r>
          </a:p>
          <a:p>
            <a:pPr marL="1143000" lvl="1" indent="-457200"/>
            <a:r>
              <a:rPr lang="en-US" sz="2000" dirty="0">
                <a:latin typeface="Times New Roman" panose="02020603050405020304" pitchFamily="18" charset="0"/>
                <a:cs typeface="Times New Roman" panose="02020603050405020304" pitchFamily="18" charset="0"/>
              </a:rPr>
              <a:t>Individuals: How much to invest in human capital</a:t>
            </a:r>
            <a:r>
              <a:rPr lang="en-US" sz="2000" dirty="0" smtClean="0">
                <a:latin typeface="Times New Roman" panose="02020603050405020304" pitchFamily="18" charset="0"/>
                <a:cs typeface="Times New Roman" panose="02020603050405020304" pitchFamily="18" charset="0"/>
              </a:rPr>
              <a:t>?</a:t>
            </a:r>
          </a:p>
          <a:p>
            <a:pPr marL="1143000" lvl="1" indent="-457200"/>
            <a:r>
              <a:rPr lang="en-US" sz="2000" dirty="0">
                <a:latin typeface="Times New Roman" panose="02020603050405020304" pitchFamily="18" charset="0"/>
                <a:cs typeface="Times New Roman" panose="02020603050405020304" pitchFamily="18" charset="0"/>
              </a:rPr>
              <a:t>Employers: What types of skills to demand and how </a:t>
            </a:r>
            <a:r>
              <a:rPr lang="en-US" sz="2000" dirty="0" smtClean="0">
                <a:latin typeface="Times New Roman" panose="02020603050405020304" pitchFamily="18" charset="0"/>
                <a:cs typeface="Times New Roman" panose="02020603050405020304" pitchFamily="18" charset="0"/>
              </a:rPr>
              <a:t>to reward </a:t>
            </a:r>
            <a:r>
              <a:rPr lang="en-US" sz="2000" dirty="0">
                <a:latin typeface="Times New Roman" panose="02020603050405020304" pitchFamily="18" charset="0"/>
                <a:cs typeface="Times New Roman" panose="02020603050405020304" pitchFamily="18" charset="0"/>
              </a:rPr>
              <a:t>them</a:t>
            </a:r>
            <a:r>
              <a:rPr lang="en-US" sz="2000" dirty="0" smtClean="0">
                <a:latin typeface="Times New Roman" panose="02020603050405020304" pitchFamily="18" charset="0"/>
                <a:cs typeface="Times New Roman" panose="02020603050405020304" pitchFamily="18" charset="0"/>
              </a:rPr>
              <a:t>?</a:t>
            </a:r>
          </a:p>
          <a:p>
            <a:pPr marL="1143000" lvl="1" indent="-457200"/>
            <a:r>
              <a:rPr lang="en-US" sz="2000" dirty="0">
                <a:latin typeface="Times New Roman" panose="02020603050405020304" pitchFamily="18" charset="0"/>
                <a:cs typeface="Times New Roman" panose="02020603050405020304" pitchFamily="18" charset="0"/>
              </a:rPr>
              <a:t>Educational institutions: What types of skills to supply? </a:t>
            </a:r>
          </a:p>
          <a:p>
            <a:pPr lvl="1" indent="0">
              <a:buNone/>
            </a:pPr>
            <a:endParaRPr lang="en-US" sz="1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Ideally signals sent from employers to individuals </a:t>
            </a:r>
            <a:r>
              <a:rPr lang="en-US" sz="2400" dirty="0" smtClean="0">
                <a:latin typeface="Times New Roman" panose="02020603050405020304" pitchFamily="18" charset="0"/>
                <a:cs typeface="Times New Roman" panose="02020603050405020304" pitchFamily="18" charset="0"/>
              </a:rPr>
              <a:t>and educational institutions </a:t>
            </a:r>
            <a:r>
              <a:rPr lang="en-US" sz="2400" dirty="0">
                <a:latin typeface="Times New Roman" panose="02020603050405020304" pitchFamily="18" charset="0"/>
                <a:cs typeface="Times New Roman" panose="02020603050405020304" pitchFamily="18" charset="0"/>
              </a:rPr>
              <a:t>coordinate actions. </a:t>
            </a:r>
            <a:r>
              <a:rPr lang="en-US" sz="2400" dirty="0" smtClean="0">
                <a:latin typeface="Times New Roman" panose="02020603050405020304" pitchFamily="18" charset="0"/>
                <a:cs typeface="Times New Roman" panose="02020603050405020304" pitchFamily="18" charset="0"/>
              </a:rPr>
              <a:t>Educational institutions </a:t>
            </a:r>
            <a:r>
              <a:rPr lang="en-US" sz="2400" dirty="0">
                <a:latin typeface="Times New Roman" panose="02020603050405020304" pitchFamily="18" charset="0"/>
                <a:cs typeface="Times New Roman" panose="02020603050405020304" pitchFamily="18" charset="0"/>
              </a:rPr>
              <a:t>amplify </a:t>
            </a:r>
            <a:r>
              <a:rPr lang="en-US" sz="2400" dirty="0" smtClean="0">
                <a:latin typeface="Times New Roman" panose="02020603050405020304" pitchFamily="18" charset="0"/>
                <a:cs typeface="Times New Roman" panose="02020603050405020304" pitchFamily="18" charset="0"/>
              </a:rPr>
              <a:t>labor market </a:t>
            </a:r>
            <a:r>
              <a:rPr lang="en-US" sz="2400" dirty="0">
                <a:latin typeface="Times New Roman" panose="02020603050405020304" pitchFamily="18" charset="0"/>
                <a:cs typeface="Times New Roman" panose="02020603050405020304" pitchFamily="18" charset="0"/>
              </a:rPr>
              <a:t>signals.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4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Presence of market failures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14</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Externalities: mostly in basic education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Imperfect </a:t>
            </a:r>
            <a:r>
              <a:rPr lang="en-US" sz="2400" dirty="0">
                <a:latin typeface="Times New Roman" panose="02020603050405020304" pitchFamily="18" charset="0"/>
                <a:cs typeface="Times New Roman" panose="02020603050405020304" pitchFamily="18" charset="0"/>
              </a:rPr>
              <a:t>information: </a:t>
            </a:r>
            <a:endParaRPr lang="en-US" sz="800" dirty="0" smtClean="0">
              <a:latin typeface="Times New Roman" panose="02020603050405020304" pitchFamily="18" charset="0"/>
              <a:cs typeface="Times New Roman" panose="02020603050405020304" pitchFamily="18" charset="0"/>
            </a:endParaRPr>
          </a:p>
          <a:p>
            <a:pPr marL="1143000" lvl="1" indent="-457200"/>
            <a:r>
              <a:rPr lang="en-US" sz="2000" dirty="0">
                <a:latin typeface="Times New Roman" panose="02020603050405020304" pitchFamily="18" charset="0"/>
                <a:cs typeface="Times New Roman" panose="02020603050405020304" pitchFamily="18" charset="0"/>
              </a:rPr>
              <a:t>Employers have imperfect information about ability </a:t>
            </a:r>
            <a:r>
              <a:rPr lang="en-US" sz="2000" dirty="0" smtClean="0">
                <a:latin typeface="Times New Roman" panose="02020603050405020304" pitchFamily="18" charset="0"/>
                <a:cs typeface="Times New Roman" panose="02020603050405020304" pitchFamily="18" charset="0"/>
              </a:rPr>
              <a:t>and skills </a:t>
            </a:r>
            <a:r>
              <a:rPr lang="en-US" sz="2000" dirty="0">
                <a:latin typeface="Times New Roman" panose="02020603050405020304" pitchFamily="18" charset="0"/>
                <a:cs typeface="Times New Roman" panose="02020603050405020304" pitchFamily="18" charset="0"/>
              </a:rPr>
              <a:t>of workers. </a:t>
            </a:r>
            <a:endParaRPr lang="en-US" sz="2000" dirty="0" smtClean="0">
              <a:latin typeface="Times New Roman" panose="02020603050405020304" pitchFamily="18" charset="0"/>
              <a:cs typeface="Times New Roman" panose="02020603050405020304" pitchFamily="18" charset="0"/>
            </a:endParaRPr>
          </a:p>
          <a:p>
            <a:pPr marL="1600200" lvl="2" indent="-457200">
              <a:buFont typeface="Wingdings 3" panose="05040102010807070707" pitchFamily="18" charset="2"/>
              <a:buChar char=""/>
            </a:pPr>
            <a:r>
              <a:rPr lang="en-US" sz="1800" dirty="0">
                <a:latin typeface="Times New Roman" panose="02020603050405020304" pitchFamily="18" charset="0"/>
                <a:cs typeface="Times New Roman" panose="02020603050405020304" pitchFamily="18" charset="0"/>
              </a:rPr>
              <a:t>education as a signal of innate ability. </a:t>
            </a:r>
            <a:endParaRPr lang="en-US" sz="1800" dirty="0" smtClean="0">
              <a:latin typeface="Times New Roman" panose="02020603050405020304" pitchFamily="18" charset="0"/>
              <a:cs typeface="Times New Roman" panose="02020603050405020304" pitchFamily="18" charset="0"/>
            </a:endParaRPr>
          </a:p>
          <a:p>
            <a:pPr marL="1600200" lvl="2" indent="-457200">
              <a:buFont typeface="Wingdings 3" panose="05040102010807070707" pitchFamily="18" charset="2"/>
              <a:buChar char=""/>
            </a:pPr>
            <a:r>
              <a:rPr lang="en-US" sz="1800" dirty="0">
                <a:latin typeface="Times New Roman" panose="02020603050405020304" pitchFamily="18" charset="0"/>
                <a:cs typeface="Times New Roman" panose="02020603050405020304" pitchFamily="18" charset="0"/>
              </a:rPr>
              <a:t>on-the-job training and screening. </a:t>
            </a:r>
            <a:endParaRPr lang="en-US" sz="1800" dirty="0" smtClean="0">
              <a:latin typeface="Times New Roman" panose="02020603050405020304" pitchFamily="18" charset="0"/>
              <a:cs typeface="Times New Roman" panose="02020603050405020304" pitchFamily="18" charset="0"/>
            </a:endParaRPr>
          </a:p>
          <a:p>
            <a:pPr marL="1028700" lvl="1" indent="-342900"/>
            <a:r>
              <a:rPr lang="en-US" sz="2000" dirty="0">
                <a:latin typeface="Times New Roman" panose="02020603050405020304" pitchFamily="18" charset="0"/>
                <a:cs typeface="Times New Roman" panose="02020603050405020304" pitchFamily="18" charset="0"/>
              </a:rPr>
              <a:t>Workers lack knowledge of how education affects </a:t>
            </a:r>
            <a:r>
              <a:rPr lang="en-US" sz="2000" dirty="0" smtClean="0">
                <a:latin typeface="Times New Roman" panose="02020603050405020304" pitchFamily="18" charset="0"/>
                <a:cs typeface="Times New Roman" panose="02020603050405020304" pitchFamily="18" charset="0"/>
              </a:rPr>
              <a:t>their employment </a:t>
            </a:r>
            <a:r>
              <a:rPr lang="en-US" sz="2000" dirty="0">
                <a:latin typeface="Times New Roman" panose="02020603050405020304" pitchFamily="18" charset="0"/>
                <a:cs typeface="Times New Roman" panose="02020603050405020304" pitchFamily="18" charset="0"/>
              </a:rPr>
              <a:t>prospects. </a:t>
            </a:r>
            <a:endParaRPr lang="en-US" sz="5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Credit </a:t>
            </a:r>
            <a:r>
              <a:rPr lang="en-US" sz="2400" dirty="0">
                <a:latin typeface="Times New Roman" panose="02020603050405020304" pitchFamily="18" charset="0"/>
                <a:cs typeface="Times New Roman" panose="02020603050405020304" pitchFamily="18" charset="0"/>
              </a:rPr>
              <a:t>constraints: poor individuals cannot borrow </a:t>
            </a:r>
            <a:r>
              <a:rPr lang="en-US" sz="2400" dirty="0" smtClean="0">
                <a:latin typeface="Times New Roman" panose="02020603050405020304" pitchFamily="18" charset="0"/>
                <a:cs typeface="Times New Roman" panose="02020603050405020304" pitchFamily="18" charset="0"/>
              </a:rPr>
              <a:t>to invest </a:t>
            </a:r>
            <a:r>
              <a:rPr lang="en-US" sz="2400" dirty="0">
                <a:latin typeface="Times New Roman" panose="02020603050405020304" pitchFamily="18" charset="0"/>
                <a:cs typeface="Times New Roman" panose="02020603050405020304" pitchFamily="18" charset="0"/>
              </a:rPr>
              <a:t>in human capital </a:t>
            </a:r>
            <a:endParaRPr lang="en-US" sz="24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pPr algn="ctr"/>
            <a:r>
              <a:rPr lang="en-US" sz="2400" i="1" dirty="0" smtClean="0">
                <a:latin typeface="Times New Roman" panose="02020603050405020304" pitchFamily="18" charset="0"/>
                <a:cs typeface="Times New Roman" panose="02020603050405020304" pitchFamily="18" charset="0"/>
              </a:rPr>
              <a:t>All </a:t>
            </a:r>
            <a:r>
              <a:rPr lang="en-US" sz="2400" i="1" dirty="0">
                <a:latin typeface="Times New Roman" panose="02020603050405020304" pitchFamily="18" charset="0"/>
                <a:cs typeface="Times New Roman" panose="02020603050405020304" pitchFamily="18" charset="0"/>
              </a:rPr>
              <a:t>these justify state intervention in both markets not just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to alleviate market failures but also to increase equity and</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social </a:t>
            </a:r>
            <a:r>
              <a:rPr lang="en-US" sz="2400" i="1" dirty="0" smtClean="0">
                <a:latin typeface="Times New Roman" panose="02020603050405020304" pitchFamily="18" charset="0"/>
                <a:cs typeface="Times New Roman" panose="02020603050405020304" pitchFamily="18" charset="0"/>
              </a:rPr>
              <a:t>mobility</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98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Autofit/>
          </a:bodyPr>
          <a:lstStyle/>
          <a:p>
            <a:r>
              <a:rPr lang="en-US" sz="2630" dirty="0"/>
              <a:t>State intervention in education and labor markets </a:t>
            </a:r>
            <a:r>
              <a:rPr lang="en-US" sz="2630" dirty="0" smtClean="0"/>
              <a:t>in Iran </a:t>
            </a:r>
            <a:endParaRPr lang="fa-IR" sz="2630"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15</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State-led expansion of primary and secondary </a:t>
            </a:r>
            <a:r>
              <a:rPr lang="en-US" sz="2400" dirty="0" smtClean="0">
                <a:latin typeface="Times New Roman" panose="02020603050405020304" pitchFamily="18" charset="0"/>
                <a:cs typeface="Times New Roman" panose="02020603050405020304" pitchFamily="18" charset="0"/>
              </a:rPr>
              <a:t>formal education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1143000" lvl="1" indent="-457200"/>
            <a:r>
              <a:rPr lang="en-US" sz="2000" dirty="0">
                <a:latin typeface="Times New Roman" panose="02020603050405020304" pitchFamily="18" charset="0"/>
                <a:cs typeface="Times New Roman" panose="02020603050405020304" pitchFamily="18" charset="0"/>
              </a:rPr>
              <a:t>Free with near universal access at primary stage. </a:t>
            </a:r>
            <a:endParaRPr lang="en-US" sz="2000" dirty="0" smtClean="0">
              <a:latin typeface="Times New Roman" panose="02020603050405020304" pitchFamily="18" charset="0"/>
              <a:cs typeface="Times New Roman" panose="02020603050405020304" pitchFamily="18" charset="0"/>
            </a:endParaRPr>
          </a:p>
          <a:p>
            <a:pPr marL="1143000" lvl="1" indent="-457200"/>
            <a:r>
              <a:rPr lang="en-US" sz="2000" dirty="0">
                <a:latin typeface="Times New Roman" panose="02020603050405020304" pitchFamily="18" charset="0"/>
                <a:cs typeface="Times New Roman" panose="02020603050405020304" pitchFamily="18" charset="0"/>
              </a:rPr>
              <a:t>Increasing role for private schools. </a:t>
            </a:r>
            <a:endParaRPr 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State-led expansion of higher </a:t>
            </a:r>
            <a:r>
              <a:rPr lang="en-US" sz="2400" dirty="0" smtClean="0">
                <a:latin typeface="Times New Roman" panose="02020603050405020304" pitchFamily="18" charset="0"/>
                <a:cs typeface="Times New Roman" panose="02020603050405020304" pitchFamily="18" charset="0"/>
              </a:rPr>
              <a:t>education. </a:t>
            </a:r>
          </a:p>
          <a:p>
            <a:pPr marL="1143000" lvl="1" indent="-457200"/>
            <a:r>
              <a:rPr lang="en-US" sz="2000" dirty="0">
                <a:latin typeface="Times New Roman" panose="02020603050405020304" pitchFamily="18" charset="0"/>
                <a:cs typeface="Times New Roman" panose="02020603050405020304" pitchFamily="18" charset="0"/>
              </a:rPr>
              <a:t>Good quality free public universities coexist with </a:t>
            </a:r>
            <a:r>
              <a:rPr lang="en-US" sz="2000" dirty="0" smtClean="0">
                <a:latin typeface="Times New Roman" panose="02020603050405020304" pitchFamily="18" charset="0"/>
                <a:cs typeface="Times New Roman" panose="02020603050405020304" pitchFamily="18" charset="0"/>
              </a:rPr>
              <a:t>lower quality </a:t>
            </a:r>
            <a:r>
              <a:rPr lang="en-US" sz="2000" dirty="0">
                <a:latin typeface="Times New Roman" panose="02020603050405020304" pitchFamily="18" charset="0"/>
                <a:cs typeface="Times New Roman" panose="02020603050405020304" pitchFamily="18" charset="0"/>
              </a:rPr>
              <a:t>private </a:t>
            </a:r>
            <a:r>
              <a:rPr lang="en-US" sz="2000" dirty="0" smtClean="0">
                <a:latin typeface="Times New Roman" panose="02020603050405020304" pitchFamily="18" charset="0"/>
                <a:cs typeface="Times New Roman" panose="02020603050405020304" pitchFamily="18" charset="0"/>
              </a:rPr>
              <a:t>universities.</a:t>
            </a:r>
            <a:endParaRPr 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Historically the government was the main employer </a:t>
            </a:r>
            <a:r>
              <a:rPr lang="en-US" sz="2400" dirty="0" smtClean="0">
                <a:latin typeface="Times New Roman" panose="02020603050405020304" pitchFamily="18" charset="0"/>
                <a:cs typeface="Times New Roman" panose="02020603050405020304" pitchFamily="18" charset="0"/>
              </a:rPr>
              <a:t>of graduates.</a:t>
            </a:r>
          </a:p>
          <a:p>
            <a:pPr marL="1143000" lvl="1" indent="-457200"/>
            <a:r>
              <a:rPr lang="en-US" sz="2000" dirty="0">
                <a:latin typeface="Times New Roman" panose="02020603050405020304" pitchFamily="18" charset="0"/>
                <a:cs typeface="Times New Roman" panose="02020603050405020304" pitchFamily="18" charset="0"/>
              </a:rPr>
              <a:t>Well-paid, secure jobs offered to those with </a:t>
            </a:r>
            <a:r>
              <a:rPr lang="en-US" sz="2000" dirty="0" smtClean="0">
                <a:latin typeface="Times New Roman" panose="02020603050405020304" pitchFamily="18" charset="0"/>
                <a:cs typeface="Times New Roman" panose="02020603050405020304" pitchFamily="18" charset="0"/>
              </a:rPr>
              <a:t>“acceptable credentials”.</a:t>
            </a:r>
            <a:endParaRPr 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mandate to protect workers resulted in rigid </a:t>
            </a:r>
            <a:r>
              <a:rPr lang="en-US" sz="2400" dirty="0" smtClean="0">
                <a:latin typeface="Times New Roman" panose="02020603050405020304" pitchFamily="18" charset="0"/>
                <a:cs typeface="Times New Roman" panose="02020603050405020304" pitchFamily="18" charset="0"/>
              </a:rPr>
              <a:t>labor regulations.</a:t>
            </a:r>
          </a:p>
          <a:p>
            <a:pPr marL="1143000" lvl="1" indent="-457200">
              <a:buFont typeface="Wingdings 3" panose="05040102010807070707" pitchFamily="18" charset="2"/>
              <a:buChar char=""/>
            </a:pPr>
            <a:r>
              <a:rPr lang="en-US" sz="2000" dirty="0">
                <a:latin typeface="Times New Roman" panose="02020603050405020304" pitchFamily="18" charset="0"/>
                <a:cs typeface="Times New Roman" panose="02020603050405020304" pitchFamily="18" charset="0"/>
              </a:rPr>
              <a:t>Employers put greater weight on ex ante signals </a:t>
            </a:r>
            <a:r>
              <a:rPr lang="en-US" sz="2000" dirty="0" smtClean="0">
                <a:latin typeface="Times New Roman" panose="02020603050405020304" pitchFamily="18" charset="0"/>
                <a:cs typeface="Times New Roman" panose="02020603050405020304" pitchFamily="18" charset="0"/>
              </a:rPr>
              <a:t>of quality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credentials.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2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The </a:t>
            </a:r>
            <a:r>
              <a:rPr lang="en-US" dirty="0" smtClean="0"/>
              <a:t>“</a:t>
            </a:r>
            <a:r>
              <a:rPr lang="en-US" dirty="0" err="1" smtClean="0"/>
              <a:t>Credentialist</a:t>
            </a:r>
            <a:r>
              <a:rPr lang="en-US" dirty="0" smtClean="0"/>
              <a:t> Equilibrium” </a:t>
            </a:r>
            <a:r>
              <a:rPr lang="en-US" dirty="0"/>
              <a:t>in Iran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16</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t">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Competition to get credentials from good </a:t>
            </a:r>
            <a:r>
              <a:rPr lang="en-US" sz="2400" dirty="0" smtClean="0">
                <a:latin typeface="Times New Roman" panose="02020603050405020304" pitchFamily="18" charset="0"/>
                <a:cs typeface="Times New Roman" panose="02020603050405020304" pitchFamily="18" charset="0"/>
              </a:rPr>
              <a:t>universities together </a:t>
            </a:r>
            <a:r>
              <a:rPr lang="en-US" sz="2400" dirty="0">
                <a:latin typeface="Times New Roman" panose="02020603050405020304" pitchFamily="18" charset="0"/>
                <a:cs typeface="Times New Roman" panose="02020603050405020304" pitchFamily="18" charset="0"/>
              </a:rPr>
              <a:t>with the 1980s baby boom led to rationing </a:t>
            </a:r>
            <a:r>
              <a:rPr lang="en-US" sz="2400" dirty="0" smtClean="0">
                <a:latin typeface="Times New Roman" panose="02020603050405020304" pitchFamily="18" charset="0"/>
                <a:cs typeface="Times New Roman" panose="02020603050405020304" pitchFamily="18" charset="0"/>
              </a:rPr>
              <a:t>of university </a:t>
            </a:r>
            <a:r>
              <a:rPr lang="en-US" sz="2400" dirty="0">
                <a:latin typeface="Times New Roman" panose="02020603050405020304" pitchFamily="18" charset="0"/>
                <a:cs typeface="Times New Roman" panose="02020603050405020304" pitchFamily="18" charset="0"/>
              </a:rPr>
              <a:t>seats.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i="1" dirty="0" err="1">
                <a:latin typeface="Times New Roman" panose="02020603050405020304" pitchFamily="18" charset="0"/>
                <a:cs typeface="Times New Roman" panose="02020603050405020304" pitchFamily="18" charset="0"/>
              </a:rPr>
              <a:t>Concour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gained prominence as the screening </a:t>
            </a:r>
            <a:r>
              <a:rPr lang="en-US" sz="2400" dirty="0" smtClean="0">
                <a:latin typeface="Times New Roman" panose="02020603050405020304" pitchFamily="18" charset="0"/>
                <a:cs typeface="Times New Roman" panose="02020603050405020304" pitchFamily="18" charset="0"/>
              </a:rPr>
              <a:t>mechanism.</a:t>
            </a:r>
          </a:p>
          <a:p>
            <a:pPr marL="1143000" lvl="1" indent="-457200">
              <a:buFont typeface="Wingdings 3" panose="05040102010807070707" pitchFamily="18" charset="2"/>
              <a:buChar char=""/>
            </a:pPr>
            <a:r>
              <a:rPr lang="en-US" sz="2000" dirty="0">
                <a:latin typeface="Times New Roman" panose="02020603050405020304" pitchFamily="18" charset="0"/>
                <a:cs typeface="Times New Roman" panose="02020603050405020304" pitchFamily="18" charset="0"/>
              </a:rPr>
              <a:t>Focus on skills needed for </a:t>
            </a:r>
            <a:r>
              <a:rPr lang="en-US" sz="2000" i="1" dirty="0" err="1">
                <a:latin typeface="Times New Roman" panose="02020603050405020304" pitchFamily="18" charset="0"/>
                <a:cs typeface="Times New Roman" panose="02020603050405020304" pitchFamily="18" charset="0"/>
              </a:rPr>
              <a:t>concour</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1143000" lvl="1" indent="-457200">
              <a:buFont typeface="Wingdings 3" panose="05040102010807070707" pitchFamily="18" charset="2"/>
              <a:buChar char=""/>
            </a:pPr>
            <a:r>
              <a:rPr lang="en-US" sz="2000" dirty="0">
                <a:latin typeface="Times New Roman" panose="02020603050405020304" pitchFamily="18" charset="0"/>
                <a:cs typeface="Times New Roman" panose="02020603050405020304" pitchFamily="18" charset="0"/>
              </a:rPr>
              <a:t>Labor market signals are distorted and </a:t>
            </a:r>
            <a:r>
              <a:rPr lang="en-US" sz="2000" dirty="0" smtClean="0">
                <a:latin typeface="Times New Roman" panose="02020603050405020304" pitchFamily="18" charset="0"/>
                <a:cs typeface="Times New Roman" panose="02020603050405020304" pitchFamily="18" charset="0"/>
              </a:rPr>
              <a:t>masked.</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Those with good enough credentials get a job. </a:t>
            </a:r>
            <a:r>
              <a:rPr lang="en-US" sz="2400" dirty="0" smtClean="0">
                <a:latin typeface="Times New Roman" panose="02020603050405020304" pitchFamily="18" charset="0"/>
                <a:cs typeface="Times New Roman" panose="02020603050405020304" pitchFamily="18" charset="0"/>
              </a:rPr>
              <a:t>The majority </a:t>
            </a:r>
            <a:r>
              <a:rPr lang="en-US" sz="2400" dirty="0">
                <a:latin typeface="Times New Roman" panose="02020603050405020304" pitchFamily="18" charset="0"/>
                <a:cs typeface="Times New Roman" panose="02020603050405020304" pitchFamily="18" charset="0"/>
              </a:rPr>
              <a:t>have invested in skills not needed by </a:t>
            </a:r>
            <a:r>
              <a:rPr lang="en-US" sz="2400" dirty="0" smtClean="0">
                <a:latin typeface="Times New Roman" panose="02020603050405020304" pitchFamily="18" charset="0"/>
                <a:cs typeface="Times New Roman" panose="02020603050405020304" pitchFamily="18" charset="0"/>
              </a:rPr>
              <a:t>private employers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Government response to this was/is </a:t>
            </a:r>
            <a:endParaRPr lang="en-US" sz="2400" dirty="0" smtClean="0">
              <a:latin typeface="Times New Roman" panose="02020603050405020304" pitchFamily="18" charset="0"/>
              <a:cs typeface="Times New Roman" panose="02020603050405020304" pitchFamily="18" charset="0"/>
            </a:endParaRPr>
          </a:p>
          <a:p>
            <a:pPr marL="1143000" lvl="1" indent="-457200">
              <a:buFont typeface="+mj-lt"/>
              <a:buAutoNum type="arabicPeriod"/>
            </a:pPr>
            <a:r>
              <a:rPr lang="en-US" sz="2000" dirty="0">
                <a:latin typeface="Times New Roman" panose="02020603050405020304" pitchFamily="18" charset="0"/>
                <a:cs typeface="Times New Roman" panose="02020603050405020304" pitchFamily="18" charset="0"/>
              </a:rPr>
              <a:t>Expand higher </a:t>
            </a:r>
            <a:r>
              <a:rPr lang="en-US" sz="2000" dirty="0" smtClean="0">
                <a:latin typeface="Times New Roman" panose="02020603050405020304" pitchFamily="18" charset="0"/>
                <a:cs typeface="Times New Roman" panose="02020603050405020304" pitchFamily="18" charset="0"/>
              </a:rPr>
              <a:t>education.</a:t>
            </a:r>
          </a:p>
          <a:p>
            <a:pPr marL="1143000" lvl="1" indent="-457200">
              <a:buFont typeface="+mj-lt"/>
              <a:buAutoNum type="arabicPeriod"/>
            </a:pPr>
            <a:r>
              <a:rPr lang="en-US" sz="2000" dirty="0">
                <a:latin typeface="Times New Roman" panose="02020603050405020304" pitchFamily="18" charset="0"/>
                <a:cs typeface="Times New Roman" panose="02020603050405020304" pitchFamily="18" charset="0"/>
              </a:rPr>
              <a:t>Track out less able students to non-academic </a:t>
            </a:r>
            <a:r>
              <a:rPr lang="en-US" sz="2000" dirty="0" smtClean="0">
                <a:latin typeface="Times New Roman" panose="02020603050405020304" pitchFamily="18" charset="0"/>
                <a:cs typeface="Times New Roman" panose="02020603050405020304" pitchFamily="18" charset="0"/>
              </a:rPr>
              <a:t>routes.</a:t>
            </a:r>
          </a:p>
          <a:p>
            <a:pPr marL="1143000" lvl="1" indent="-457200">
              <a:buFont typeface="+mj-lt"/>
              <a:buAutoNum type="arabicPeriod"/>
            </a:pPr>
            <a:r>
              <a:rPr lang="en-US" sz="2000" dirty="0">
                <a:latin typeface="Times New Roman" panose="02020603050405020304" pitchFamily="18" charset="0"/>
                <a:cs typeface="Times New Roman" panose="02020603050405020304" pitchFamily="18" charset="0"/>
              </a:rPr>
              <a:t>Give priority to university graduates in Active </a:t>
            </a:r>
            <a:r>
              <a:rPr lang="en-US" sz="2000" dirty="0" smtClean="0">
                <a:latin typeface="Times New Roman" panose="02020603050405020304" pitchFamily="18" charset="0"/>
                <a:cs typeface="Times New Roman" panose="02020603050405020304" pitchFamily="18" charset="0"/>
              </a:rPr>
              <a:t>Labor Market </a:t>
            </a:r>
            <a:r>
              <a:rPr lang="en-US" sz="2000" dirty="0">
                <a:latin typeface="Times New Roman" panose="02020603050405020304" pitchFamily="18" charset="0"/>
                <a:cs typeface="Times New Roman" panose="02020603050405020304" pitchFamily="18" charset="0"/>
              </a:rPr>
              <a:t>Policies. </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46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Outline</a:t>
            </a:r>
            <a:endParaRPr lang="en-US" dirty="0"/>
          </a:p>
        </p:txBody>
      </p:sp>
      <p:sp>
        <p:nvSpPr>
          <p:cNvPr id="3" name="Text Placeholder 2"/>
          <p:cNvSpPr>
            <a:spLocks noGrp="1"/>
          </p:cNvSpPr>
          <p:nvPr>
            <p:ph type="body" sz="quarter" idx="14"/>
          </p:nvPr>
        </p:nvSpPr>
        <p:spPr/>
        <p:txBody>
          <a:bodyPr anchor="ctr"/>
          <a:lstStyle/>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Introduction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Stylized </a:t>
            </a:r>
            <a:r>
              <a:rPr lang="en-US" sz="2400" dirty="0">
                <a:solidFill>
                  <a:schemeClr val="bg2">
                    <a:lumMod val="75000"/>
                  </a:schemeClr>
                </a:solidFill>
                <a:latin typeface="Times New Roman" panose="02020603050405020304" pitchFamily="18" charset="0"/>
                <a:cs typeface="Times New Roman" panose="02020603050405020304" pitchFamily="18" charset="0"/>
              </a:rPr>
              <a:t>Facts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Conceptual </a:t>
            </a:r>
            <a:r>
              <a:rPr lang="en-US" sz="2400" dirty="0" smtClean="0">
                <a:solidFill>
                  <a:schemeClr val="bg2">
                    <a:lumMod val="75000"/>
                  </a:schemeClr>
                </a:solidFill>
                <a:latin typeface="Times New Roman" panose="02020603050405020304" pitchFamily="18" charset="0"/>
                <a:cs typeface="Times New Roman" panose="02020603050405020304" pitchFamily="18" charset="0"/>
              </a:rPr>
              <a:t>Framework</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Higher Education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TVE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Reform </a:t>
            </a:r>
            <a:r>
              <a:rPr lang="en-US" sz="2400" dirty="0">
                <a:solidFill>
                  <a:schemeClr val="bg2">
                    <a:lumMod val="75000"/>
                  </a:schemeClr>
                </a:solidFill>
                <a:latin typeface="Times New Roman" panose="02020603050405020304" pitchFamily="18" charset="0"/>
                <a:cs typeface="Times New Roman" panose="02020603050405020304" pitchFamily="18" charset="0"/>
              </a:rPr>
              <a:t>policies </a:t>
            </a:r>
            <a:r>
              <a:rPr lang="en-US" dirty="0"/>
              <a:t/>
            </a:r>
            <a:br>
              <a:rPr lang="en-US" dirty="0"/>
            </a:br>
            <a:endParaRPr lang="en-US" dirty="0"/>
          </a:p>
        </p:txBody>
      </p:sp>
      <p:sp>
        <p:nvSpPr>
          <p:cNvPr id="4" name="Slide Number Placeholder 3"/>
          <p:cNvSpPr>
            <a:spLocks noGrp="1"/>
          </p:cNvSpPr>
          <p:nvPr>
            <p:ph type="sldNum" sz="quarter" idx="20"/>
          </p:nvPr>
        </p:nvSpPr>
        <p:spPr/>
        <p:txBody>
          <a:bodyPr/>
          <a:lstStyle/>
          <a:p>
            <a:fld id="{6004038C-790E-4E1F-AFA3-7A2D322ABF52}" type="slidenum">
              <a:rPr lang="fa-IR" smtClean="0"/>
              <a:pPr/>
              <a:t>17</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spTree>
    <p:extLst>
      <p:ext uri="{BB962C8B-B14F-4D97-AF65-F5344CB8AC3E}">
        <p14:creationId xmlns:p14="http://schemas.microsoft.com/office/powerpoint/2010/main" val="674828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The heavy weight of state in higher education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18</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Sluggish labor demand from the public sector </a:t>
            </a:r>
            <a:r>
              <a:rPr lang="en-US" sz="2400" dirty="0" smtClean="0">
                <a:latin typeface="Times New Roman" panose="02020603050405020304" pitchFamily="18" charset="0"/>
                <a:cs typeface="Times New Roman" panose="02020603050405020304" pitchFamily="18" charset="0"/>
              </a:rPr>
              <a:t>increased market </a:t>
            </a:r>
            <a:r>
              <a:rPr lang="en-US" sz="2400" dirty="0">
                <a:latin typeface="Times New Roman" panose="02020603050405020304" pitchFamily="18" charset="0"/>
                <a:cs typeface="Times New Roman" panose="02020603050405020304" pitchFamily="18" charset="0"/>
              </a:rPr>
              <a:t>tightness for university graduates.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1143000" lvl="1" indent="-457200"/>
            <a:r>
              <a:rPr lang="en-US" sz="2000" dirty="0">
                <a:latin typeface="Times New Roman" panose="02020603050405020304" pitchFamily="18" charset="0"/>
                <a:cs typeface="Times New Roman" panose="02020603050405020304" pitchFamily="18" charset="0"/>
              </a:rPr>
              <a:t>Raised the bar in employment, ratcheting up demand </a:t>
            </a:r>
            <a:r>
              <a:rPr lang="en-US" sz="2000" dirty="0" smtClean="0">
                <a:latin typeface="Times New Roman" panose="02020603050405020304" pitchFamily="18" charset="0"/>
                <a:cs typeface="Times New Roman" panose="02020603050405020304" pitchFamily="18" charset="0"/>
              </a:rPr>
              <a:t>to M.Sc</a:t>
            </a:r>
            <a:r>
              <a:rPr lang="en-US" sz="2000" dirty="0">
                <a:latin typeface="Times New Roman" panose="02020603050405020304" pitchFamily="18" charset="0"/>
                <a:cs typeface="Times New Roman" panose="02020603050405020304" pitchFamily="18" charset="0"/>
              </a:rPr>
              <a:t>. and Ph.D. </a:t>
            </a:r>
            <a:r>
              <a:rPr lang="en-US" sz="2000" i="1" dirty="0" smtClean="0">
                <a:latin typeface="Times New Roman" panose="02020603050405020304" pitchFamily="18" charset="0"/>
                <a:cs typeface="Times New Roman" panose="02020603050405020304" pitchFamily="18" charset="0"/>
              </a:rPr>
              <a:t> Leading  to </a:t>
            </a:r>
            <a:r>
              <a:rPr lang="en-US" sz="2000" dirty="0" smtClean="0">
                <a:latin typeface="Times New Roman" panose="02020603050405020304" pitchFamily="18" charset="0"/>
                <a:cs typeface="Times New Roman" panose="02020603050405020304" pitchFamily="18" charset="0"/>
              </a:rPr>
              <a:t>further </a:t>
            </a:r>
            <a:r>
              <a:rPr lang="en-US" sz="2000" dirty="0">
                <a:latin typeface="Times New Roman" panose="02020603050405020304" pitchFamily="18" charset="0"/>
                <a:cs typeface="Times New Roman" panose="02020603050405020304" pitchFamily="18" charset="0"/>
              </a:rPr>
              <a:t>expansion of higher </a:t>
            </a:r>
            <a:r>
              <a:rPr lang="en-US" sz="2000" dirty="0" smtClean="0">
                <a:latin typeface="Times New Roman" panose="02020603050405020304" pitchFamily="18" charset="0"/>
                <a:cs typeface="Times New Roman" panose="02020603050405020304" pitchFamily="18" charset="0"/>
              </a:rPr>
              <a:t>education</a:t>
            </a:r>
            <a:r>
              <a:rPr lang="en-US" sz="1800" dirty="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1143000" lvl="1" indent="-457200"/>
            <a:r>
              <a:rPr lang="en-US" sz="2000" dirty="0">
                <a:latin typeface="Times New Roman" panose="02020603050405020304" pitchFamily="18" charset="0"/>
                <a:cs typeface="Times New Roman" panose="02020603050405020304" pitchFamily="18" charset="0"/>
              </a:rPr>
              <a:t>Competitive recruitment examinations!</a:t>
            </a:r>
            <a:r>
              <a:rPr lang="en-US" sz="1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Leading universities are public and hence have </a:t>
            </a:r>
            <a:r>
              <a:rPr lang="en-US" sz="2400" dirty="0" smtClean="0">
                <a:latin typeface="Times New Roman" panose="02020603050405020304" pitchFamily="18" charset="0"/>
                <a:cs typeface="Times New Roman" panose="02020603050405020304" pitchFamily="18" charset="0"/>
              </a:rPr>
              <a:t>poor incentives </a:t>
            </a:r>
            <a:r>
              <a:rPr lang="en-US" sz="2400" dirty="0">
                <a:latin typeface="Times New Roman" panose="02020603050405020304" pitchFamily="18" charset="0"/>
                <a:cs typeface="Times New Roman" panose="02020603050405020304" pitchFamily="18" charset="0"/>
              </a:rPr>
              <a:t>to engage with employers and almost all lack </a:t>
            </a:r>
            <a:r>
              <a:rPr lang="en-US" sz="2400" dirty="0" smtClean="0">
                <a:latin typeface="Times New Roman" panose="02020603050405020304" pitchFamily="18" charset="0"/>
                <a:cs typeface="Times New Roman" panose="02020603050405020304" pitchFamily="18" charset="0"/>
              </a:rPr>
              <a:t>a career </a:t>
            </a:r>
            <a:r>
              <a:rPr lang="en-US" sz="2400" dirty="0">
                <a:latin typeface="Times New Roman" panose="02020603050405020304" pitchFamily="18" charset="0"/>
                <a:cs typeface="Times New Roman" panose="02020603050405020304" pitchFamily="18" charset="0"/>
              </a:rPr>
              <a:t>service unit</a:t>
            </a:r>
            <a:r>
              <a:rPr lang="en-US" sz="24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Radical expansion of B.Sc. and later M.Sc. resulted in </a:t>
            </a:r>
            <a:r>
              <a:rPr lang="en-US" sz="2400" dirty="0" smtClean="0">
                <a:latin typeface="Times New Roman" panose="02020603050405020304" pitchFamily="18" charset="0"/>
                <a:cs typeface="Times New Roman" panose="02020603050405020304" pitchFamily="18" charset="0"/>
              </a:rPr>
              <a:t>a)deterioration </a:t>
            </a:r>
            <a:r>
              <a:rPr lang="en-US" sz="2400" dirty="0">
                <a:latin typeface="Times New Roman" panose="02020603050405020304" pitchFamily="18" charset="0"/>
                <a:cs typeface="Times New Roman" panose="02020603050405020304" pitchFamily="18" charset="0"/>
              </a:rPr>
              <a:t>quality, </a:t>
            </a:r>
            <a:r>
              <a:rPr lang="en-US" sz="2400" dirty="0" smtClean="0">
                <a:latin typeface="Times New Roman" panose="02020603050405020304" pitchFamily="18" charset="0"/>
                <a:cs typeface="Times New Roman" panose="02020603050405020304" pitchFamily="18" charset="0"/>
              </a:rPr>
              <a:t>b)entry </a:t>
            </a:r>
            <a:r>
              <a:rPr lang="en-US" sz="2400" dirty="0">
                <a:latin typeface="Times New Roman" panose="02020603050405020304" pitchFamily="18" charset="0"/>
                <a:cs typeface="Times New Roman" panose="02020603050405020304" pitchFamily="18" charset="0"/>
              </a:rPr>
              <a:t>of less able students, </a:t>
            </a:r>
            <a:r>
              <a:rPr lang="en-US" sz="2400" dirty="0" smtClean="0">
                <a:latin typeface="Times New Roman" panose="02020603050405020304" pitchFamily="18" charset="0"/>
                <a:cs typeface="Times New Roman" panose="02020603050405020304" pitchFamily="18" charset="0"/>
              </a:rPr>
              <a:t>c)higher </a:t>
            </a:r>
            <a:r>
              <a:rPr lang="en-US" sz="2400" dirty="0">
                <a:latin typeface="Times New Roman" panose="02020603050405020304" pitchFamily="18" charset="0"/>
                <a:cs typeface="Times New Roman" panose="02020603050405020304" pitchFamily="18" charset="0"/>
              </a:rPr>
              <a:t>reservation wages.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Resources needed to survive in this competition is a </a:t>
            </a:r>
            <a:r>
              <a:rPr lang="en-US" sz="2400" dirty="0" smtClean="0">
                <a:latin typeface="Times New Roman" panose="02020603050405020304" pitchFamily="18" charset="0"/>
                <a:cs typeface="Times New Roman" panose="02020603050405020304" pitchFamily="18" charset="0"/>
              </a:rPr>
              <a:t>killer of </a:t>
            </a:r>
            <a:r>
              <a:rPr lang="en-US" sz="2400" dirty="0">
                <a:latin typeface="Times New Roman" panose="02020603050405020304" pitchFamily="18" charset="0"/>
                <a:cs typeface="Times New Roman" panose="02020603050405020304" pitchFamily="18" charset="0"/>
              </a:rPr>
              <a:t>social mobility.</a:t>
            </a:r>
            <a:r>
              <a:rPr lang="en-US" sz="20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55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Intense competition to enter university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19</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84" y="1294956"/>
            <a:ext cx="9721516" cy="5573801"/>
          </a:xfrm>
          <a:prstGeom prst="rect">
            <a:avLst/>
          </a:prstGeom>
        </p:spPr>
      </p:pic>
    </p:spTree>
    <p:extLst>
      <p:ext uri="{BB962C8B-B14F-4D97-AF65-F5344CB8AC3E}">
        <p14:creationId xmlns:p14="http://schemas.microsoft.com/office/powerpoint/2010/main" val="178940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838201" y="1931894"/>
            <a:ext cx="10911839" cy="1158334"/>
          </a:xfrm>
        </p:spPr>
        <p:txBody>
          <a:bodyPr/>
          <a:lstStyle/>
          <a:p>
            <a:r>
              <a:rPr lang="en-US" b="0" dirty="0">
                <a:latin typeface="Times New Roman" panose="02020603050405020304" pitchFamily="18" charset="0"/>
                <a:cs typeface="Times New Roman" panose="02020603050405020304" pitchFamily="18" charset="0"/>
              </a:rPr>
              <a:t>The role of Iran’s education system in </a:t>
            </a:r>
            <a:r>
              <a:rPr lang="en-US" b="0" dirty="0" smtClean="0">
                <a:latin typeface="Times New Roman" panose="02020603050405020304" pitchFamily="18" charset="0"/>
                <a:cs typeface="Times New Roman" panose="02020603050405020304" pitchFamily="18" charset="0"/>
              </a:rPr>
              <a:t>human</a:t>
            </a:r>
            <a:br>
              <a:rPr lang="en-US" b="0" dirty="0" smtClean="0">
                <a:latin typeface="Times New Roman" panose="02020603050405020304" pitchFamily="18" charset="0"/>
                <a:cs typeface="Times New Roman" panose="02020603050405020304" pitchFamily="18" charset="0"/>
              </a:rPr>
            </a:br>
            <a:r>
              <a:rPr lang="en-US" b="0" dirty="0" smtClean="0">
                <a:latin typeface="Times New Roman" panose="02020603050405020304" pitchFamily="18" charset="0"/>
                <a:cs typeface="Times New Roman" panose="02020603050405020304" pitchFamily="18" charset="0"/>
              </a:rPr>
              <a:t>capital </a:t>
            </a:r>
            <a:r>
              <a:rPr lang="en-US" b="0" dirty="0">
                <a:latin typeface="Times New Roman" panose="02020603050405020304" pitchFamily="18" charset="0"/>
                <a:cs typeface="Times New Roman" panose="02020603050405020304" pitchFamily="18" charset="0"/>
              </a:rPr>
              <a:t>formation</a:t>
            </a:r>
            <a:r>
              <a:rPr lang="en-US" sz="2800" dirty="0">
                <a:latin typeface="Times New Roman" panose="02020603050405020304" pitchFamily="18" charset="0"/>
                <a:cs typeface="Times New Roman" panose="02020603050405020304" pitchFamily="18" charset="0"/>
              </a:rPr>
              <a:t> </a:t>
            </a:r>
          </a:p>
        </p:txBody>
      </p:sp>
      <p:sp>
        <p:nvSpPr>
          <p:cNvPr id="8" name="Text Placeholder 7"/>
          <p:cNvSpPr>
            <a:spLocks noGrp="1"/>
          </p:cNvSpPr>
          <p:nvPr>
            <p:ph type="body" sz="quarter" idx="14"/>
          </p:nvPr>
        </p:nvSpPr>
        <p:spPr>
          <a:xfrm>
            <a:off x="3080757" y="3515043"/>
            <a:ext cx="5999162" cy="1054100"/>
          </a:xfrm>
        </p:spPr>
        <p:txBody>
          <a:bodyPr>
            <a:normAutofit/>
          </a:bodyPr>
          <a:lstStyle/>
          <a:p>
            <a:r>
              <a:rPr lang="en-US" dirty="0" err="1"/>
              <a:t>Javad</a:t>
            </a:r>
            <a:r>
              <a:rPr lang="en-US" dirty="0"/>
              <a:t> </a:t>
            </a:r>
            <a:r>
              <a:rPr lang="en-US" dirty="0" err="1"/>
              <a:t>Salehi-Isfahani</a:t>
            </a:r>
            <a:endParaRPr lang="en-US" dirty="0"/>
          </a:p>
          <a:p>
            <a:r>
              <a:rPr lang="en-US" dirty="0" smtClean="0"/>
              <a:t>Mohammad </a:t>
            </a:r>
            <a:r>
              <a:rPr lang="en-US" dirty="0" err="1" smtClean="0"/>
              <a:t>Vesal</a:t>
            </a:r>
            <a:endParaRPr lang="en-US" dirty="0" smtClean="0"/>
          </a:p>
        </p:txBody>
      </p:sp>
      <p:sp>
        <p:nvSpPr>
          <p:cNvPr id="9" name="Text Placeholder 8"/>
          <p:cNvSpPr>
            <a:spLocks noGrp="1"/>
          </p:cNvSpPr>
          <p:nvPr>
            <p:ph type="body" sz="quarter" idx="15"/>
          </p:nvPr>
        </p:nvSpPr>
        <p:spPr/>
        <p:txBody>
          <a:bodyPr/>
          <a:lstStyle/>
          <a:p>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a:t>
            </a:fld>
            <a:endParaRPr lang="fa-IR" dirty="0"/>
          </a:p>
        </p:txBody>
      </p:sp>
    </p:spTree>
    <p:extLst>
      <p:ext uri="{BB962C8B-B14F-4D97-AF65-F5344CB8AC3E}">
        <p14:creationId xmlns:p14="http://schemas.microsoft.com/office/powerpoint/2010/main" val="142804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Sharp increase in higher education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20</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370" y="1349482"/>
            <a:ext cx="9689430" cy="5526812"/>
          </a:xfrm>
          <a:prstGeom prst="rect">
            <a:avLst/>
          </a:prstGeom>
        </p:spPr>
      </p:pic>
    </p:spTree>
    <p:extLst>
      <p:ext uri="{BB962C8B-B14F-4D97-AF65-F5344CB8AC3E}">
        <p14:creationId xmlns:p14="http://schemas.microsoft.com/office/powerpoint/2010/main" val="3670059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Followed by sharp increase in post-graduate degrees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21</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27" y="1332860"/>
            <a:ext cx="9577136" cy="5525140"/>
          </a:xfrm>
          <a:prstGeom prst="rect">
            <a:avLst/>
          </a:prstGeom>
        </p:spPr>
      </p:pic>
    </p:spTree>
    <p:extLst>
      <p:ext uri="{BB962C8B-B14F-4D97-AF65-F5344CB8AC3E}">
        <p14:creationId xmlns:p14="http://schemas.microsoft.com/office/powerpoint/2010/main" val="2804377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a:t>Expansion mainly coming from </a:t>
            </a:r>
            <a:r>
              <a:rPr lang="en-US" dirty="0" smtClean="0"/>
              <a:t>private and distance learning </a:t>
            </a:r>
            <a:r>
              <a:rPr lang="en-US" dirty="0" smtClean="0"/>
              <a:t>universities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22</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915" y="1379622"/>
            <a:ext cx="9511508" cy="5483060"/>
          </a:xfrm>
          <a:prstGeom prst="rect">
            <a:avLst/>
          </a:prstGeom>
        </p:spPr>
      </p:pic>
    </p:spTree>
    <p:extLst>
      <p:ext uri="{BB962C8B-B14F-4D97-AF65-F5344CB8AC3E}">
        <p14:creationId xmlns:p14="http://schemas.microsoft.com/office/powerpoint/2010/main" val="3356791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A gentle rise in student to staff ratio in universities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23</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26" y="1379621"/>
            <a:ext cx="9448800" cy="5489804"/>
          </a:xfrm>
          <a:prstGeom prst="rect">
            <a:avLst/>
          </a:prstGeom>
        </p:spPr>
      </p:pic>
    </p:spTree>
    <p:extLst>
      <p:ext uri="{BB962C8B-B14F-4D97-AF65-F5344CB8AC3E}">
        <p14:creationId xmlns:p14="http://schemas.microsoft.com/office/powerpoint/2010/main" val="2139103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Outline</a:t>
            </a:r>
            <a:endParaRPr lang="en-US" dirty="0"/>
          </a:p>
        </p:txBody>
      </p:sp>
      <p:sp>
        <p:nvSpPr>
          <p:cNvPr id="3" name="Text Placeholder 2"/>
          <p:cNvSpPr>
            <a:spLocks noGrp="1"/>
          </p:cNvSpPr>
          <p:nvPr>
            <p:ph type="body" sz="quarter" idx="14"/>
          </p:nvPr>
        </p:nvSpPr>
        <p:spPr/>
        <p:txBody>
          <a:bodyPr anchor="ctr"/>
          <a:lstStyle/>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Introduction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Stylized </a:t>
            </a:r>
            <a:r>
              <a:rPr lang="en-US" sz="2400" dirty="0">
                <a:solidFill>
                  <a:schemeClr val="bg2">
                    <a:lumMod val="75000"/>
                  </a:schemeClr>
                </a:solidFill>
                <a:latin typeface="Times New Roman" panose="02020603050405020304" pitchFamily="18" charset="0"/>
                <a:cs typeface="Times New Roman" panose="02020603050405020304" pitchFamily="18" charset="0"/>
              </a:rPr>
              <a:t>Facts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Conceptual </a:t>
            </a:r>
            <a:r>
              <a:rPr lang="en-US" sz="2400" dirty="0" smtClean="0">
                <a:solidFill>
                  <a:schemeClr val="bg2">
                    <a:lumMod val="75000"/>
                  </a:schemeClr>
                </a:solidFill>
                <a:latin typeface="Times New Roman" panose="02020603050405020304" pitchFamily="18" charset="0"/>
                <a:cs typeface="Times New Roman" panose="02020603050405020304" pitchFamily="18" charset="0"/>
              </a:rPr>
              <a:t>Framework</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Higher Education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TVE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Reform </a:t>
            </a:r>
            <a:r>
              <a:rPr lang="en-US" sz="2400" dirty="0">
                <a:solidFill>
                  <a:schemeClr val="bg2">
                    <a:lumMod val="75000"/>
                  </a:schemeClr>
                </a:solidFill>
                <a:latin typeface="Times New Roman" panose="02020603050405020304" pitchFamily="18" charset="0"/>
                <a:cs typeface="Times New Roman" panose="02020603050405020304" pitchFamily="18" charset="0"/>
              </a:rPr>
              <a:t>policies </a:t>
            </a:r>
            <a:r>
              <a:rPr lang="en-US" dirty="0"/>
              <a:t/>
            </a:r>
            <a:br>
              <a:rPr lang="en-US" dirty="0"/>
            </a:br>
            <a:endParaRPr lang="en-US" dirty="0"/>
          </a:p>
        </p:txBody>
      </p:sp>
      <p:sp>
        <p:nvSpPr>
          <p:cNvPr id="4" name="Slide Number Placeholder 3"/>
          <p:cNvSpPr>
            <a:spLocks noGrp="1"/>
          </p:cNvSpPr>
          <p:nvPr>
            <p:ph type="sldNum" sz="quarter" idx="20"/>
          </p:nvPr>
        </p:nvSpPr>
        <p:spPr/>
        <p:txBody>
          <a:bodyPr/>
          <a:lstStyle/>
          <a:p>
            <a:fld id="{6004038C-790E-4E1F-AFA3-7A2D322ABF52}" type="slidenum">
              <a:rPr lang="fa-IR" smtClean="0"/>
              <a:pPr/>
              <a:t>24</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spTree>
    <p:extLst>
      <p:ext uri="{BB962C8B-B14F-4D97-AF65-F5344CB8AC3E}">
        <p14:creationId xmlns:p14="http://schemas.microsoft.com/office/powerpoint/2010/main" val="1008508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Technical and Vocational Education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25</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Fragmented TVE system with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cs typeface="Times New Roman" panose="02020603050405020304" pitchFamily="18" charset="0"/>
              </a:rPr>
              <a:t>Education ministries </a:t>
            </a:r>
            <a:r>
              <a:rPr lang="en-US" sz="2400" dirty="0">
                <a:latin typeface="Times New Roman" panose="02020603050405020304" pitchFamily="18" charset="0"/>
                <a:cs typeface="Times New Roman" panose="02020603050405020304" pitchFamily="18" charset="0"/>
              </a:rPr>
              <a:t>having their own systems.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Public domination of curriculum design ignores </a:t>
            </a:r>
            <a:r>
              <a:rPr lang="en-US" sz="2400" dirty="0" smtClean="0">
                <a:latin typeface="Times New Roman" panose="02020603050405020304" pitchFamily="18" charset="0"/>
                <a:cs typeface="Times New Roman" panose="02020603050405020304" pitchFamily="18" charset="0"/>
              </a:rPr>
              <a:t>business needs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trends.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Poor career guidance and de facto selection based </a:t>
            </a:r>
            <a:r>
              <a:rPr lang="en-US" sz="2400" dirty="0" smtClean="0">
                <a:latin typeface="Times New Roman" panose="02020603050405020304" pitchFamily="18" charset="0"/>
                <a:cs typeface="Times New Roman" panose="02020603050405020304" pitchFamily="18" charset="0"/>
              </a:rPr>
              <a:t>on academic </a:t>
            </a:r>
            <a:r>
              <a:rPr lang="en-US" sz="2400" dirty="0">
                <a:latin typeface="Times New Roman" panose="02020603050405020304" pitchFamily="18" charset="0"/>
                <a:cs typeface="Times New Roman" panose="02020603050405020304" pitchFamily="18" charset="0"/>
              </a:rPr>
              <a:t>record (not aptitude and interest) </a:t>
            </a:r>
            <a:r>
              <a:rPr lang="en-US" sz="2400" dirty="0" smtClean="0">
                <a:latin typeface="Times New Roman" panose="02020603050405020304" pitchFamily="18" charset="0"/>
                <a:cs typeface="Times New Roman" panose="02020603050405020304" pitchFamily="18" charset="0"/>
              </a:rPr>
              <a:t>reinforce employer perceptions that </a:t>
            </a:r>
            <a:r>
              <a:rPr lang="en-US" sz="2400" dirty="0">
                <a:latin typeface="Times New Roman" panose="02020603050405020304" pitchFamily="18" charset="0"/>
                <a:cs typeface="Times New Roman" panose="02020603050405020304" pitchFamily="18" charset="0"/>
              </a:rPr>
              <a:t>TVE graduates are less able </a:t>
            </a:r>
            <a:r>
              <a:rPr lang="en-US" sz="2400" dirty="0" smtClean="0">
                <a:latin typeface="Times New Roman" panose="02020603050405020304" pitchFamily="18" charset="0"/>
                <a:cs typeface="Times New Roman" panose="02020603050405020304" pitchFamily="18" charset="0"/>
              </a:rPr>
              <a:t>and less motivated.</a:t>
            </a:r>
            <a:r>
              <a:rPr lang="en-US" sz="2000" dirty="0" smtClean="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TVE graduates work in micro enterprises or </a:t>
            </a:r>
            <a:r>
              <a:rPr lang="en-US" sz="2400" dirty="0" smtClean="0">
                <a:latin typeface="Times New Roman" panose="02020603050405020304" pitchFamily="18" charset="0"/>
                <a:cs typeface="Times New Roman" panose="02020603050405020304" pitchFamily="18" charset="0"/>
              </a:rPr>
              <a:t>remain self-employed</a:t>
            </a:r>
            <a:r>
              <a:rPr lang="en-US" sz="2400" dirty="0">
                <a:latin typeface="Times New Roman" panose="02020603050405020304" pitchFamily="18" charset="0"/>
                <a:cs typeface="Times New Roman" panose="02020603050405020304" pitchFamily="18" charset="0"/>
              </a:rPr>
              <a:t>. This reduces returns and job </a:t>
            </a:r>
            <a:r>
              <a:rPr lang="en-US" sz="2400" dirty="0" smtClean="0">
                <a:latin typeface="Times New Roman" panose="02020603050405020304" pitchFamily="18" charset="0"/>
                <a:cs typeface="Times New Roman" panose="02020603050405020304" pitchFamily="18" charset="0"/>
              </a:rPr>
              <a:t>security</a:t>
            </a:r>
            <a:r>
              <a:rPr lang="en-US" sz="2000" dirty="0" smtClean="0">
                <a:latin typeface="Times New Roman" panose="02020603050405020304" pitchFamily="18" charset="0"/>
                <a:cs typeface="Times New Roman" panose="02020603050405020304" pitchFamily="18" charset="0"/>
              </a:rPr>
              <a:t>.</a:t>
            </a:r>
            <a:r>
              <a:rPr lang="en-US" sz="2400" dirty="0"/>
              <a:t/>
            </a:r>
            <a:br>
              <a:rPr lang="en-US" sz="2400" dirty="0"/>
            </a:br>
            <a:r>
              <a:rPr lang="en-US" sz="2400" dirty="0"/>
              <a:t> </a:t>
            </a:r>
            <a:br>
              <a:rPr lang="en-US" sz="2400" dirty="0"/>
            </a:b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66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The work place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26</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Public sector </a:t>
            </a:r>
            <a:r>
              <a:rPr lang="en-US" sz="2400" dirty="0" smtClean="0">
                <a:latin typeface="Times New Roman" panose="02020603050405020304" pitchFamily="18" charset="0"/>
                <a:cs typeface="Times New Roman" panose="02020603050405020304" pitchFamily="18" charset="0"/>
              </a:rPr>
              <a:t>labor </a:t>
            </a:r>
            <a:r>
              <a:rPr lang="en-US" sz="2400" dirty="0">
                <a:latin typeface="Times New Roman" panose="02020603050405020304" pitchFamily="18" charset="0"/>
                <a:cs typeface="Times New Roman" panose="02020603050405020304" pitchFamily="18" charset="0"/>
              </a:rPr>
              <a:t>demand has been </a:t>
            </a:r>
            <a:r>
              <a:rPr lang="en-US" sz="2400" dirty="0" smtClean="0">
                <a:latin typeface="Times New Roman" panose="02020603050405020304" pitchFamily="18" charset="0"/>
                <a:cs typeface="Times New Roman" panose="02020603050405020304" pitchFamily="18" charset="0"/>
              </a:rPr>
              <a:t>sluggish</a:t>
            </a:r>
            <a:r>
              <a:rPr lang="en-US" sz="20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Self-employment and micro enterprises are responsible </a:t>
            </a:r>
            <a:r>
              <a:rPr lang="en-US" sz="2400" dirty="0" smtClean="0">
                <a:latin typeface="Times New Roman" panose="02020603050405020304" pitchFamily="18" charset="0"/>
                <a:cs typeface="Times New Roman" panose="02020603050405020304" pitchFamily="18" charset="0"/>
              </a:rPr>
              <a:t>for the </a:t>
            </a:r>
            <a:r>
              <a:rPr lang="en-US" sz="2400" dirty="0">
                <a:latin typeface="Times New Roman" panose="02020603050405020304" pitchFamily="18" charset="0"/>
                <a:cs typeface="Times New Roman" panose="02020603050405020304" pitchFamily="18" charset="0"/>
              </a:rPr>
              <a:t>bulk of new jobs</a:t>
            </a:r>
            <a:r>
              <a:rPr lang="en-US" sz="24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these neither have the incentives nor the ability </a:t>
            </a:r>
            <a:r>
              <a:rPr lang="en-US" sz="2400" dirty="0" smtClean="0">
                <a:latin typeface="Times New Roman" panose="02020603050405020304" pitchFamily="18" charset="0"/>
                <a:cs typeface="Times New Roman" panose="02020603050405020304" pitchFamily="18" charset="0"/>
              </a:rPr>
              <a:t>to engage </a:t>
            </a:r>
            <a:r>
              <a:rPr lang="en-US" sz="2400" dirty="0">
                <a:latin typeface="Times New Roman" panose="02020603050405020304" pitchFamily="18" charset="0"/>
                <a:cs typeface="Times New Roman" panose="02020603050405020304" pitchFamily="18" charset="0"/>
              </a:rPr>
              <a:t>with the education system.</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SMEs and larger enterprises are better off investing </a:t>
            </a:r>
            <a:r>
              <a:rPr lang="en-US" sz="2400" dirty="0" smtClean="0">
                <a:latin typeface="Times New Roman" panose="02020603050405020304" pitchFamily="18" charset="0"/>
                <a:cs typeface="Times New Roman" panose="02020603050405020304" pitchFamily="18" charset="0"/>
              </a:rPr>
              <a:t>in rent-seeking </a:t>
            </a:r>
            <a:r>
              <a:rPr lang="en-US" sz="2400" dirty="0">
                <a:latin typeface="Times New Roman" panose="02020603050405020304" pitchFamily="18" charset="0"/>
                <a:cs typeface="Times New Roman" panose="02020603050405020304" pitchFamily="18" charset="0"/>
              </a:rPr>
              <a:t>than in establishing links with </a:t>
            </a:r>
            <a:r>
              <a:rPr lang="en-US" sz="2400" dirty="0" smtClean="0">
                <a:latin typeface="Times New Roman" panose="02020603050405020304" pitchFamily="18" charset="0"/>
                <a:cs typeface="Times New Roman" panose="02020603050405020304" pitchFamily="18" charset="0"/>
              </a:rPr>
              <a:t>education entities</a:t>
            </a:r>
            <a:r>
              <a:rPr lang="en-US" sz="20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19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Outline</a:t>
            </a:r>
            <a:endParaRPr lang="en-US" dirty="0"/>
          </a:p>
        </p:txBody>
      </p:sp>
      <p:sp>
        <p:nvSpPr>
          <p:cNvPr id="3" name="Text Placeholder 2"/>
          <p:cNvSpPr>
            <a:spLocks noGrp="1"/>
          </p:cNvSpPr>
          <p:nvPr>
            <p:ph type="body" sz="quarter" idx="14"/>
          </p:nvPr>
        </p:nvSpPr>
        <p:spPr/>
        <p:txBody>
          <a:bodyPr anchor="ctr"/>
          <a:lstStyle/>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Introduction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Stylized </a:t>
            </a:r>
            <a:r>
              <a:rPr lang="en-US" sz="2400" dirty="0">
                <a:solidFill>
                  <a:schemeClr val="bg2">
                    <a:lumMod val="75000"/>
                  </a:schemeClr>
                </a:solidFill>
                <a:latin typeface="Times New Roman" panose="02020603050405020304" pitchFamily="18" charset="0"/>
                <a:cs typeface="Times New Roman" panose="02020603050405020304" pitchFamily="18" charset="0"/>
              </a:rPr>
              <a:t>Facts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Conceptual </a:t>
            </a:r>
            <a:r>
              <a:rPr lang="en-US" sz="2400" dirty="0" smtClean="0">
                <a:solidFill>
                  <a:schemeClr val="bg2">
                    <a:lumMod val="75000"/>
                  </a:schemeClr>
                </a:solidFill>
                <a:latin typeface="Times New Roman" panose="02020603050405020304" pitchFamily="18" charset="0"/>
                <a:cs typeface="Times New Roman" panose="02020603050405020304" pitchFamily="18" charset="0"/>
              </a:rPr>
              <a:t>Framework</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Higher Education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TVE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Reform </a:t>
            </a:r>
            <a:r>
              <a:rPr lang="en-US" sz="2400" dirty="0">
                <a:latin typeface="Times New Roman" panose="02020603050405020304" pitchFamily="18" charset="0"/>
                <a:cs typeface="Times New Roman" panose="02020603050405020304" pitchFamily="18" charset="0"/>
              </a:rPr>
              <a:t>policies </a:t>
            </a:r>
            <a:r>
              <a:rPr lang="en-US" dirty="0"/>
              <a:t/>
            </a:r>
            <a:br>
              <a:rPr lang="en-US" dirty="0"/>
            </a:br>
            <a:endParaRPr lang="en-US" dirty="0"/>
          </a:p>
        </p:txBody>
      </p:sp>
      <p:sp>
        <p:nvSpPr>
          <p:cNvPr id="4" name="Slide Number Placeholder 3"/>
          <p:cNvSpPr>
            <a:spLocks noGrp="1"/>
          </p:cNvSpPr>
          <p:nvPr>
            <p:ph type="sldNum" sz="quarter" idx="20"/>
          </p:nvPr>
        </p:nvSpPr>
        <p:spPr/>
        <p:txBody>
          <a:bodyPr/>
          <a:lstStyle/>
          <a:p>
            <a:fld id="{6004038C-790E-4E1F-AFA3-7A2D322ABF52}" type="slidenum">
              <a:rPr lang="fa-IR" smtClean="0"/>
              <a:pPr/>
              <a:t>27</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spTree>
    <p:extLst>
      <p:ext uri="{BB962C8B-B14F-4D97-AF65-F5344CB8AC3E}">
        <p14:creationId xmlns:p14="http://schemas.microsoft.com/office/powerpoint/2010/main" val="3023077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a:t>Coordinated education and labor market reform policies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28</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Create a coherent skill quality assurance system to </a:t>
            </a:r>
            <a:r>
              <a:rPr lang="en-US" sz="2400" dirty="0" smtClean="0">
                <a:latin typeface="Times New Roman" panose="02020603050405020304" pitchFamily="18" charset="0"/>
                <a:cs typeface="Times New Roman" panose="02020603050405020304" pitchFamily="18" charset="0"/>
              </a:rPr>
              <a:t>improve information </a:t>
            </a:r>
            <a:r>
              <a:rPr lang="en-US" sz="2400" dirty="0">
                <a:latin typeface="Times New Roman" panose="02020603050405020304" pitchFamily="18" charset="0"/>
                <a:cs typeface="Times New Roman" panose="02020603050405020304" pitchFamily="18" charset="0"/>
              </a:rPr>
              <a:t>flows between employers and workers.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Rank schools and universities according to job </a:t>
            </a:r>
            <a:r>
              <a:rPr lang="en-US" sz="2400" dirty="0" smtClean="0">
                <a:latin typeface="Times New Roman" panose="02020603050405020304" pitchFamily="18" charset="0"/>
                <a:cs typeface="Times New Roman" panose="02020603050405020304" pitchFamily="18" charset="0"/>
              </a:rPr>
              <a:t>placement to </a:t>
            </a:r>
            <a:r>
              <a:rPr lang="en-US" sz="2400" dirty="0">
                <a:latin typeface="Times New Roman" panose="02020603050405020304" pitchFamily="18" charset="0"/>
                <a:cs typeface="Times New Roman" panose="02020603050405020304" pitchFamily="18" charset="0"/>
              </a:rPr>
              <a:t>create competition and better responsiveness to </a:t>
            </a:r>
            <a:r>
              <a:rPr lang="en-US" sz="2400" dirty="0" smtClean="0">
                <a:latin typeface="Times New Roman" panose="02020603050405020304" pitchFamily="18" charset="0"/>
                <a:cs typeface="Times New Roman" panose="02020603050405020304" pitchFamily="18" charset="0"/>
              </a:rPr>
              <a:t>market signals</a:t>
            </a:r>
            <a:r>
              <a:rPr lang="en-US" sz="20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Pull out current form of government funding and </a:t>
            </a:r>
            <a:r>
              <a:rPr lang="en-US" sz="2400" dirty="0" smtClean="0">
                <a:latin typeface="Times New Roman" panose="02020603050405020304" pitchFamily="18" charset="0"/>
                <a:cs typeface="Times New Roman" panose="02020603050405020304" pitchFamily="18" charset="0"/>
              </a:rPr>
              <a:t>move towards </a:t>
            </a:r>
            <a:r>
              <a:rPr lang="en-US" sz="2400" dirty="0">
                <a:latin typeface="Times New Roman" panose="02020603050405020304" pitchFamily="18" charset="0"/>
                <a:cs typeface="Times New Roman" panose="02020603050405020304" pitchFamily="18" charset="0"/>
              </a:rPr>
              <a:t>a pupil-linked funding format: school vouchers </a:t>
            </a:r>
            <a:r>
              <a:rPr lang="en-US" sz="2400" dirty="0" smtClean="0">
                <a:latin typeface="Times New Roman" panose="02020603050405020304" pitchFamily="18" charset="0"/>
                <a:cs typeface="Times New Roman" panose="02020603050405020304" pitchFamily="18" charset="0"/>
              </a:rPr>
              <a:t>and student </a:t>
            </a:r>
            <a:r>
              <a:rPr lang="en-US" sz="2400" dirty="0">
                <a:latin typeface="Times New Roman" panose="02020603050405020304" pitchFamily="18" charset="0"/>
                <a:cs typeface="Times New Roman" panose="02020603050405020304" pitchFamily="18" charset="0"/>
              </a:rPr>
              <a:t>loans are some </a:t>
            </a:r>
            <a:r>
              <a:rPr lang="en-US" sz="2400" dirty="0" smtClean="0">
                <a:latin typeface="Times New Roman" panose="02020603050405020304" pitchFamily="18" charset="0"/>
                <a:cs typeface="Times New Roman" panose="02020603050405020304" pitchFamily="18" charset="0"/>
              </a:rPr>
              <a:t>examples</a:t>
            </a:r>
            <a:r>
              <a:rPr lang="en-US" sz="20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Add a wider range of skills to </a:t>
            </a:r>
            <a:r>
              <a:rPr lang="en-US" sz="2400" i="1" dirty="0" err="1">
                <a:latin typeface="Times New Roman" panose="02020603050405020304" pitchFamily="18" charset="0"/>
                <a:cs typeface="Times New Roman" panose="02020603050405020304" pitchFamily="18" charset="0"/>
              </a:rPr>
              <a:t>concour</a:t>
            </a:r>
            <a:r>
              <a:rPr lang="en-US" sz="2400" dirty="0">
                <a:latin typeface="Times New Roman" panose="02020603050405020304" pitchFamily="18" charset="0"/>
                <a:cs typeface="Times New Roman" panose="02020603050405020304" pitchFamily="18" charset="0"/>
              </a:rPr>
              <a:t>: writing </a:t>
            </a:r>
            <a:r>
              <a:rPr lang="en-US" sz="2400" dirty="0" smtClean="0">
                <a:latin typeface="Times New Roman" panose="02020603050405020304" pitchFamily="18" charset="0"/>
                <a:cs typeface="Times New Roman" panose="02020603050405020304" pitchFamily="18" charset="0"/>
              </a:rPr>
              <a:t>and listening</a:t>
            </a:r>
            <a:r>
              <a:rPr lang="en-US" sz="20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Removing numerical grades for the first four levels was </a:t>
            </a:r>
            <a:r>
              <a:rPr lang="en-US" sz="2400" dirty="0" smtClean="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right direction but the recent restructuring was </a:t>
            </a:r>
            <a:r>
              <a:rPr lang="en-US" sz="2400" dirty="0" smtClean="0">
                <a:latin typeface="Times New Roman" panose="02020603050405020304" pitchFamily="18" charset="0"/>
                <a:cs typeface="Times New Roman" panose="02020603050405020304" pitchFamily="18" charset="0"/>
              </a:rPr>
              <a:t>not aimed </a:t>
            </a:r>
            <a:r>
              <a:rPr lang="en-US" sz="2400" dirty="0">
                <a:latin typeface="Times New Roman" panose="02020603050405020304" pitchFamily="18" charset="0"/>
                <a:cs typeface="Times New Roman" panose="02020603050405020304" pitchFamily="18" charset="0"/>
              </a:rPr>
              <a:t>at the right issues</a:t>
            </a:r>
            <a:r>
              <a:rPr lang="en-US" sz="24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Rigid labor laws weakens signals sent from </a:t>
            </a:r>
            <a:r>
              <a:rPr lang="en-US" sz="2400" dirty="0" smtClean="0">
                <a:latin typeface="Times New Roman" panose="02020603050405020304" pitchFamily="18" charset="0"/>
                <a:cs typeface="Times New Roman" panose="02020603050405020304" pitchFamily="18" charset="0"/>
              </a:rPr>
              <a:t>private employers </a:t>
            </a:r>
            <a:r>
              <a:rPr lang="en-US" sz="2400" dirty="0">
                <a:latin typeface="Times New Roman" panose="02020603050405020304" pitchFamily="18" charset="0"/>
                <a:cs typeface="Times New Roman" panose="02020603050405020304" pitchFamily="18" charset="0"/>
              </a:rPr>
              <a:t>to students and educational </a:t>
            </a:r>
            <a:r>
              <a:rPr lang="en-US" sz="2400" dirty="0" smtClean="0">
                <a:latin typeface="Times New Roman" panose="02020603050405020304" pitchFamily="18" charset="0"/>
                <a:cs typeface="Times New Roman" panose="02020603050405020304" pitchFamily="18" charset="0"/>
              </a:rPr>
              <a:t>institutions</a:t>
            </a: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0007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Key questions to be answered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29</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should the government do to promote employment </a:t>
            </a:r>
            <a:r>
              <a:rPr lang="en-US" sz="2400" dirty="0" smtClean="0">
                <a:latin typeface="Times New Roman" panose="02020603050405020304" pitchFamily="18" charset="0"/>
                <a:cs typeface="Times New Roman" panose="02020603050405020304" pitchFamily="18" charset="0"/>
              </a:rPr>
              <a:t>of TVE </a:t>
            </a:r>
            <a:r>
              <a:rPr lang="en-US" sz="2400" dirty="0">
                <a:latin typeface="Times New Roman" panose="02020603050405020304" pitchFamily="18" charset="0"/>
                <a:cs typeface="Times New Roman" panose="02020603050405020304" pitchFamily="18" charset="0"/>
              </a:rPr>
              <a:t>and high school graduates?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lvl="1" indent="0">
              <a:buNone/>
            </a:pPr>
            <a:r>
              <a:rPr lang="en-US" dirty="0" smtClean="0">
                <a:latin typeface="Times New Roman" panose="02020603050405020304" pitchFamily="18" charset="0"/>
                <a:cs typeface="Times New Roman" panose="02020603050405020304" pitchFamily="18" charset="0"/>
              </a:rPr>
              <a:t>INSTEAD </a:t>
            </a:r>
            <a:r>
              <a:rPr lang="en-US" dirty="0">
                <a:latin typeface="Times New Roman" panose="02020603050405020304" pitchFamily="18" charset="0"/>
                <a:cs typeface="Times New Roman" panose="02020603050405020304" pitchFamily="18" charset="0"/>
              </a:rPr>
              <a:t>of What should the government do about </a:t>
            </a:r>
            <a:r>
              <a:rPr lang="en-US" dirty="0" smtClean="0">
                <a:latin typeface="Times New Roman" panose="02020603050405020304" pitchFamily="18" charset="0"/>
                <a:cs typeface="Times New Roman" panose="02020603050405020304" pitchFamily="18" charset="0"/>
              </a:rPr>
              <a:t>high unemployment </a:t>
            </a:r>
            <a:r>
              <a:rPr lang="en-US" dirty="0">
                <a:latin typeface="Times New Roman" panose="02020603050405020304" pitchFamily="18" charset="0"/>
                <a:cs typeface="Times New Roman" panose="02020603050405020304" pitchFamily="18" charset="0"/>
              </a:rPr>
              <a:t>rate of graduates</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to deal with the current stock of graduates not </a:t>
            </a:r>
            <a:r>
              <a:rPr lang="en-US" sz="2400" dirty="0" smtClean="0">
                <a:latin typeface="Times New Roman" panose="02020603050405020304" pitchFamily="18" charset="0"/>
                <a:cs typeface="Times New Roman" panose="02020603050405020304" pitchFamily="18" charset="0"/>
              </a:rPr>
              <a:t>to distort </a:t>
            </a:r>
            <a:r>
              <a:rPr lang="en-US" sz="2400" dirty="0">
                <a:latin typeface="Times New Roman" panose="02020603050405020304" pitchFamily="18" charset="0"/>
                <a:cs typeface="Times New Roman" panose="02020603050405020304" pitchFamily="18" charset="0"/>
              </a:rPr>
              <a:t>incentives for future students?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lvl="1" indent="0">
              <a:buNone/>
            </a:pPr>
            <a:r>
              <a:rPr lang="en-US" dirty="0">
                <a:latin typeface="Times New Roman" panose="02020603050405020304" pitchFamily="18" charset="0"/>
                <a:cs typeface="Times New Roman" panose="02020603050405020304" pitchFamily="18" charset="0"/>
              </a:rPr>
              <a:t>Do not give priority to higher education over high school or TVE graduates</a:t>
            </a:r>
            <a:r>
              <a:rPr lang="en-US"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is the best way to guide students to careers </a:t>
            </a:r>
            <a:r>
              <a:rPr lang="en-US" sz="2400" dirty="0" smtClean="0">
                <a:latin typeface="Times New Roman" panose="02020603050405020304" pitchFamily="18" charset="0"/>
                <a:cs typeface="Times New Roman" panose="02020603050405020304" pitchFamily="18" charset="0"/>
              </a:rPr>
              <a:t>that suit them </a:t>
            </a:r>
            <a:r>
              <a:rPr lang="en-US" sz="2400" dirty="0">
                <a:latin typeface="Times New Roman" panose="02020603050405020304" pitchFamily="18" charset="0"/>
                <a:cs typeface="Times New Roman" panose="02020603050405020304" pitchFamily="18" charset="0"/>
              </a:rPr>
              <a:t>best</a:t>
            </a:r>
            <a:r>
              <a:rPr lang="en-US" sz="2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205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Outline</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Introduction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Stylized </a:t>
            </a:r>
            <a:r>
              <a:rPr lang="en-US" sz="2400" dirty="0">
                <a:latin typeface="Times New Roman" panose="02020603050405020304" pitchFamily="18" charset="0"/>
                <a:cs typeface="Times New Roman" panose="02020603050405020304" pitchFamily="18" charset="0"/>
              </a:rPr>
              <a:t>Facts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Conceptual </a:t>
            </a:r>
            <a:r>
              <a:rPr lang="en-US" sz="2400" dirty="0" smtClean="0">
                <a:latin typeface="Times New Roman" panose="02020603050405020304" pitchFamily="18" charset="0"/>
                <a:cs typeface="Times New Roman" panose="02020603050405020304" pitchFamily="18" charset="0"/>
              </a:rPr>
              <a:t>Framework</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Higher Education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TVE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Reform </a:t>
            </a:r>
            <a:r>
              <a:rPr lang="en-US" sz="2400" dirty="0">
                <a:latin typeface="Times New Roman" panose="02020603050405020304" pitchFamily="18" charset="0"/>
                <a:cs typeface="Times New Roman" panose="02020603050405020304" pitchFamily="18" charset="0"/>
              </a:rPr>
              <a:t>policies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3</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spTree>
    <p:extLst>
      <p:ext uri="{BB962C8B-B14F-4D97-AF65-F5344CB8AC3E}">
        <p14:creationId xmlns:p14="http://schemas.microsoft.com/office/powerpoint/2010/main" val="4277678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252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dirty="0"/>
              <a:t>Basic questions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4</a:t>
            </a:fld>
            <a:endParaRPr lang="fa-IR" dirty="0"/>
          </a:p>
        </p:txBody>
      </p:sp>
      <p:sp>
        <p:nvSpPr>
          <p:cNvPr id="8" name="Text Placeholder 7"/>
          <p:cNvSpPr>
            <a:spLocks noGrp="1"/>
          </p:cNvSpPr>
          <p:nvPr>
            <p:ph type="body" sz="quarter" idx="21"/>
          </p:nvPr>
        </p:nvSpPr>
        <p:spPr/>
        <p:txBody>
          <a:bodyPr>
            <a:normAutofit/>
          </a:bodyPr>
          <a:lstStyle/>
          <a:p>
            <a:r>
              <a:rPr lang="en-US" dirty="0" smtClean="0"/>
              <a:t>M. </a:t>
            </a:r>
            <a:r>
              <a:rPr lang="en-US" dirty="0" err="1" smtClean="0"/>
              <a:t>Vesal</a:t>
            </a:r>
            <a:r>
              <a:rPr lang="en-US" dirty="0" smtClean="0"/>
              <a:t>, J. </a:t>
            </a:r>
            <a:r>
              <a:rPr lang="en-US" dirty="0" err="1"/>
              <a:t>Salehi-Isfahani</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education improve labor market outcomes</a:t>
            </a:r>
            <a:r>
              <a:rPr lang="en-US" sz="2400" dirty="0" smtClean="0">
                <a:latin typeface="Times New Roman" panose="02020603050405020304" pitchFamily="18" charset="0"/>
                <a:cs typeface="Times New Roman" panose="02020603050405020304" pitchFamily="18" charset="0"/>
              </a:rPr>
              <a:t>?</a:t>
            </a:r>
          </a:p>
          <a:p>
            <a:pPr marL="1143000" lvl="1" indent="-457200"/>
            <a:r>
              <a:rPr lang="en-US" sz="2000" dirty="0">
                <a:latin typeface="Times New Roman" panose="02020603050405020304" pitchFamily="18" charset="0"/>
                <a:cs typeface="Times New Roman" panose="02020603050405020304" pitchFamily="18" charset="0"/>
              </a:rPr>
              <a:t>Probability of employment? </a:t>
            </a:r>
          </a:p>
          <a:p>
            <a:pPr marL="1143000" lvl="1" indent="-457200"/>
            <a:r>
              <a:rPr lang="en-US" sz="2000" dirty="0">
                <a:latin typeface="Times New Roman" panose="02020603050405020304" pitchFamily="18" charset="0"/>
                <a:cs typeface="Times New Roman" panose="02020603050405020304" pitchFamily="18" charset="0"/>
              </a:rPr>
              <a:t>Earnings</a:t>
            </a:r>
            <a:r>
              <a:rPr lang="en-US" sz="20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Iran’s education system effective in enhancing skills?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are potential barriers to skill formation?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is the role of labor and education institutions? </a:t>
            </a:r>
            <a:br>
              <a:rPr lang="en-US" sz="2400" dirty="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95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Outline</a:t>
            </a:r>
            <a:endParaRPr lang="en-US" dirty="0"/>
          </a:p>
        </p:txBody>
      </p:sp>
      <p:sp>
        <p:nvSpPr>
          <p:cNvPr id="3" name="Text Placeholder 2"/>
          <p:cNvSpPr>
            <a:spLocks noGrp="1"/>
          </p:cNvSpPr>
          <p:nvPr>
            <p:ph type="body" sz="quarter" idx="14"/>
          </p:nvPr>
        </p:nvSpPr>
        <p:spPr/>
        <p:txBody>
          <a:bodyPr anchor="ctr">
            <a:normAutofit/>
          </a:bodyPr>
          <a:lstStyle/>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Introduction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Stylized </a:t>
            </a:r>
            <a:r>
              <a:rPr lang="en-US" sz="2400" dirty="0">
                <a:latin typeface="Times New Roman" panose="02020603050405020304" pitchFamily="18" charset="0"/>
                <a:cs typeface="Times New Roman" panose="02020603050405020304" pitchFamily="18" charset="0"/>
              </a:rPr>
              <a:t>Facts </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Conceptual </a:t>
            </a:r>
            <a:r>
              <a:rPr lang="en-US" sz="2400" dirty="0" smtClean="0">
                <a:solidFill>
                  <a:schemeClr val="bg2">
                    <a:lumMod val="75000"/>
                  </a:schemeClr>
                </a:solidFill>
                <a:latin typeface="Times New Roman" panose="02020603050405020304" pitchFamily="18" charset="0"/>
                <a:cs typeface="Times New Roman" panose="02020603050405020304" pitchFamily="18" charset="0"/>
              </a:rPr>
              <a:t>Framework</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Higher Education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2">
                    <a:lumMod val="75000"/>
                  </a:schemeClr>
                </a:solidFill>
                <a:latin typeface="Times New Roman" panose="02020603050405020304" pitchFamily="18" charset="0"/>
                <a:cs typeface="Times New Roman" panose="02020603050405020304" pitchFamily="18" charset="0"/>
              </a:rPr>
              <a:t>TVE </a:t>
            </a:r>
            <a:endParaRPr lang="en-US" sz="2400" dirty="0" smtClean="0">
              <a:solidFill>
                <a:schemeClr val="bg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smtClean="0">
                <a:solidFill>
                  <a:schemeClr val="bg2">
                    <a:lumMod val="75000"/>
                  </a:schemeClr>
                </a:solidFill>
                <a:latin typeface="Times New Roman" panose="02020603050405020304" pitchFamily="18" charset="0"/>
                <a:cs typeface="Times New Roman" panose="02020603050405020304" pitchFamily="18" charset="0"/>
              </a:rPr>
              <a:t>Reform </a:t>
            </a:r>
            <a:r>
              <a:rPr lang="en-US" sz="2400" dirty="0">
                <a:solidFill>
                  <a:schemeClr val="bg2">
                    <a:lumMod val="75000"/>
                  </a:schemeClr>
                </a:solidFill>
                <a:latin typeface="Times New Roman" panose="02020603050405020304" pitchFamily="18" charset="0"/>
                <a:cs typeface="Times New Roman" panose="02020603050405020304" pitchFamily="18" charset="0"/>
              </a:rPr>
              <a:t>policies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5</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spTree>
    <p:extLst>
      <p:ext uri="{BB962C8B-B14F-4D97-AF65-F5344CB8AC3E}">
        <p14:creationId xmlns:p14="http://schemas.microsoft.com/office/powerpoint/2010/main" val="3715628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GB" dirty="0"/>
              <a:t>By and large Iran was successful in increasing educational attainment </a:t>
            </a:r>
          </a:p>
        </p:txBody>
      </p:sp>
      <p:sp>
        <p:nvSpPr>
          <p:cNvPr id="4" name="Slide Number Placeholder 3"/>
          <p:cNvSpPr>
            <a:spLocks noGrp="1"/>
          </p:cNvSpPr>
          <p:nvPr>
            <p:ph type="sldNum" sz="quarter" idx="20"/>
          </p:nvPr>
        </p:nvSpPr>
        <p:spPr/>
        <p:txBody>
          <a:bodyPr/>
          <a:lstStyle/>
          <a:p>
            <a:fld id="{6004038C-790E-4E1F-AFA3-7A2D322ABF52}" type="slidenum">
              <a:rPr lang="fa-IR" smtClean="0"/>
              <a:pPr/>
              <a:t>6</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964" y="1299412"/>
            <a:ext cx="8791522" cy="5568480"/>
          </a:xfrm>
          <a:prstGeom prst="rect">
            <a:avLst/>
          </a:prstGeom>
        </p:spPr>
      </p:pic>
    </p:spTree>
    <p:extLst>
      <p:ext uri="{BB962C8B-B14F-4D97-AF65-F5344CB8AC3E}">
        <p14:creationId xmlns:p14="http://schemas.microsoft.com/office/powerpoint/2010/main" val="62031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Even in a regional and global context	</a:t>
            </a:r>
          </a:p>
        </p:txBody>
      </p:sp>
      <p:sp>
        <p:nvSpPr>
          <p:cNvPr id="4" name="Slide Number Placeholder 3"/>
          <p:cNvSpPr>
            <a:spLocks noGrp="1"/>
          </p:cNvSpPr>
          <p:nvPr>
            <p:ph type="sldNum" sz="quarter" idx="20"/>
          </p:nvPr>
        </p:nvSpPr>
        <p:spPr/>
        <p:txBody>
          <a:bodyPr/>
          <a:lstStyle/>
          <a:p>
            <a:fld id="{6004038C-790E-4E1F-AFA3-7A2D322ABF52}" type="slidenum">
              <a:rPr lang="fa-IR" smtClean="0"/>
              <a:pPr/>
              <a:t>7</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480" y="1395663"/>
            <a:ext cx="9093762" cy="5443917"/>
          </a:xfrm>
          <a:prstGeom prst="rect">
            <a:avLst/>
          </a:prstGeom>
        </p:spPr>
      </p:pic>
    </p:spTree>
    <p:extLst>
      <p:ext uri="{BB962C8B-B14F-4D97-AF65-F5344CB8AC3E}">
        <p14:creationId xmlns:p14="http://schemas.microsoft.com/office/powerpoint/2010/main" val="2584489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But achievement is lower than global average(500), and lower deciles are falling </a:t>
            </a:r>
            <a:r>
              <a:rPr lang="en-US" dirty="0" smtClean="0">
                <a:latin typeface="Times New Roman" panose="02020603050405020304" pitchFamily="18" charset="0"/>
                <a:cs typeface="Times New Roman" panose="02020603050405020304" pitchFamily="18" charset="0"/>
              </a:rPr>
              <a:t>behind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8</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pic>
        <p:nvPicPr>
          <p:cNvPr id="6" name="Picture 5"/>
          <p:cNvPicPr>
            <a:picLocks noChangeAspect="1"/>
          </p:cNvPicPr>
          <p:nvPr/>
        </p:nvPicPr>
        <p:blipFill>
          <a:blip r:embed="rId2"/>
          <a:stretch>
            <a:fillRect/>
          </a:stretch>
        </p:blipFill>
        <p:spPr>
          <a:xfrm>
            <a:off x="1326662" y="1361381"/>
            <a:ext cx="9293211" cy="5475794"/>
          </a:xfrm>
          <a:prstGeom prst="rect">
            <a:avLst/>
          </a:prstGeom>
        </p:spPr>
      </p:pic>
    </p:spTree>
    <p:extLst>
      <p:ext uri="{BB962C8B-B14F-4D97-AF65-F5344CB8AC3E}">
        <p14:creationId xmlns:p14="http://schemas.microsoft.com/office/powerpoint/2010/main" val="57598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Labor market outcomes also disappointing: </a:t>
            </a:r>
            <a:r>
              <a:rPr lang="en-US" dirty="0" smtClean="0">
                <a:latin typeface="Times New Roman" panose="02020603050405020304" pitchFamily="18" charset="0"/>
                <a:cs typeface="Times New Roman" panose="02020603050405020304" pitchFamily="18" charset="0"/>
              </a:rPr>
              <a:t>Higher and </a:t>
            </a:r>
            <a:r>
              <a:rPr lang="en-US" dirty="0">
                <a:latin typeface="Times New Roman" panose="02020603050405020304" pitchFamily="18" charset="0"/>
                <a:cs typeface="Times New Roman" panose="02020603050405020304" pitchFamily="18" charset="0"/>
              </a:rPr>
              <a:t>rising </a:t>
            </a:r>
            <a:r>
              <a:rPr lang="en-US" dirty="0" smtClean="0">
                <a:latin typeface="Times New Roman" panose="02020603050405020304" pitchFamily="18" charset="0"/>
                <a:cs typeface="Times New Roman" panose="02020603050405020304" pitchFamily="18" charset="0"/>
              </a:rPr>
              <a:t>change unemployment for </a:t>
            </a:r>
            <a:r>
              <a:rPr lang="en-US" dirty="0">
                <a:latin typeface="Times New Roman" panose="02020603050405020304" pitchFamily="18" charset="0"/>
                <a:cs typeface="Times New Roman" panose="02020603050405020304" pitchFamily="18" charset="0"/>
              </a:rPr>
              <a:t>educated workers</a:t>
            </a:r>
            <a:endParaRPr lang="en-US" dirty="0"/>
          </a:p>
        </p:txBody>
      </p:sp>
      <p:sp>
        <p:nvSpPr>
          <p:cNvPr id="4" name="Slide Number Placeholder 3"/>
          <p:cNvSpPr>
            <a:spLocks noGrp="1"/>
          </p:cNvSpPr>
          <p:nvPr>
            <p:ph type="sldNum" sz="quarter" idx="20"/>
          </p:nvPr>
        </p:nvSpPr>
        <p:spPr/>
        <p:txBody>
          <a:bodyPr/>
          <a:lstStyle/>
          <a:p>
            <a:fld id="{6004038C-790E-4E1F-AFA3-7A2D322ABF52}" type="slidenum">
              <a:rPr lang="fa-IR" smtClean="0"/>
              <a:pPr/>
              <a:t>9</a:t>
            </a:fld>
            <a:endParaRPr lang="fa-IR" dirty="0"/>
          </a:p>
        </p:txBody>
      </p:sp>
      <p:sp>
        <p:nvSpPr>
          <p:cNvPr id="5" name="Text Placeholder 4"/>
          <p:cNvSpPr>
            <a:spLocks noGrp="1"/>
          </p:cNvSpPr>
          <p:nvPr>
            <p:ph type="body" sz="quarter" idx="21"/>
          </p:nvPr>
        </p:nvSpPr>
        <p:spPr/>
        <p:txBody>
          <a:bodyPr/>
          <a:lstStyle/>
          <a:p>
            <a:r>
              <a:rPr lang="en-US" dirty="0"/>
              <a:t>M. </a:t>
            </a:r>
            <a:r>
              <a:rPr lang="en-US" dirty="0" err="1"/>
              <a:t>Vesal</a:t>
            </a:r>
            <a:r>
              <a:rPr lang="en-US" dirty="0"/>
              <a:t>, J. </a:t>
            </a:r>
            <a:r>
              <a:rPr lang="en-US" dirty="0" err="1" smtClean="0"/>
              <a:t>Salehi-Isfahani</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952" y="1384962"/>
            <a:ext cx="9993086" cy="5450774"/>
          </a:xfrm>
          <a:prstGeom prst="rect">
            <a:avLst/>
          </a:prstGeom>
        </p:spPr>
      </p:pic>
    </p:spTree>
    <p:extLst>
      <p:ext uri="{BB962C8B-B14F-4D97-AF65-F5344CB8AC3E}">
        <p14:creationId xmlns:p14="http://schemas.microsoft.com/office/powerpoint/2010/main" val="71173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2841</TotalTime>
  <Words>1480</Words>
  <Application>Microsoft Office PowerPoint</Application>
  <PresentationFormat>Widescreen</PresentationFormat>
  <Paragraphs>200</Paragraphs>
  <Slides>30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 Hayat</vt: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m.shahbazi</dc:creator>
  <cp:lastModifiedBy>Mohammad</cp:lastModifiedBy>
  <cp:revision>190</cp:revision>
  <dcterms:created xsi:type="dcterms:W3CDTF">2017-08-22T06:39:49Z</dcterms:created>
  <dcterms:modified xsi:type="dcterms:W3CDTF">2017-09-02T04:51:10Z</dcterms:modified>
</cp:coreProperties>
</file>