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0" r:id="rId2"/>
    <p:sldId id="270" r:id="rId3"/>
    <p:sldId id="268" r:id="rId4"/>
    <p:sldId id="273" r:id="rId5"/>
    <p:sldId id="272" r:id="rId6"/>
    <p:sldId id="274" r:id="rId7"/>
    <p:sldId id="277" r:id="rId8"/>
    <p:sldId id="286" r:id="rId9"/>
    <p:sldId id="279" r:id="rId10"/>
    <p:sldId id="275" r:id="rId11"/>
    <p:sldId id="276" r:id="rId12"/>
    <p:sldId id="278" r:id="rId13"/>
    <p:sldId id="283" r:id="rId14"/>
    <p:sldId id="287" r:id="rId15"/>
    <p:sldId id="284" r:id="rId16"/>
    <p:sldId id="280" r:id="rId17"/>
    <p:sldId id="281" r:id="rId18"/>
    <p:sldId id="288" r:id="rId19"/>
    <p:sldId id="259" r:id="rId20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340" autoAdjust="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7942E8-FA4B-4E7D-960A-6CCBB8332737}" type="datetime1">
              <a:rPr lang="en-US" smtClean="0"/>
              <a:t>9/2/2017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03DA1D-7DD1-4D23-8DAE-788484F5E66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696617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903BFC-7DBA-4F52-B4E7-4FCF65AC7121}" type="datetime1">
              <a:rPr lang="en-US" smtClean="0"/>
              <a:t>9/2/2017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F52E603-9E5D-4911-B9E6-B4A488EA7D0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78550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848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Its an </a:t>
            </a:r>
            <a:r>
              <a:rPr lang="en-US" dirty="0" err="1" smtClean="0"/>
              <a:t>onging</a:t>
            </a:r>
            <a:r>
              <a:rPr lang="en-US" dirty="0" smtClean="0"/>
              <a:t> project, it has</a:t>
            </a:r>
            <a:r>
              <a:rPr lang="en-US" baseline="0" dirty="0" smtClean="0"/>
              <a:t> different parts, I focus on two issue which might be more interesting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61478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graph of</a:t>
            </a:r>
            <a:r>
              <a:rPr lang="en-US" baseline="0" dirty="0" smtClean="0"/>
              <a:t> participation rate of women using census, LFS and EUHS&gt; then 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37064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Status+unemployed</a:t>
            </a:r>
            <a:r>
              <a:rPr lang="en-US" dirty="0" smtClean="0"/>
              <a:t>/ </a:t>
            </a:r>
            <a:r>
              <a:rPr lang="en-US" dirty="0" err="1" smtClean="0"/>
              <a:t>occupation+unemployed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3227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Working inside/outside? Full-time/part-time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01530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1283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17581" y="1484556"/>
            <a:ext cx="10693101" cy="4658060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8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Summary Name Of Authors</a:t>
            </a:r>
            <a:endParaRPr lang="fa-IR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79" y="6194766"/>
            <a:ext cx="2575560" cy="6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3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673" y="-225911"/>
            <a:ext cx="12272330" cy="722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48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86067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9979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07107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5891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1795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960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1523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4688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1930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2513" y="1663665"/>
            <a:ext cx="358608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First And Last Name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89119" y="1663665"/>
            <a:ext cx="746580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Affiliate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25619144"/>
              </p:ext>
            </p:extLst>
          </p:nvPr>
        </p:nvGraphicFramePr>
        <p:xfrm>
          <a:off x="4038600" y="2423640"/>
          <a:ext cx="7923904" cy="3751249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5904379"/>
                <a:gridCol w="2019525"/>
              </a:tblGrid>
              <a:tr h="838078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Education</a:t>
                      </a:r>
                      <a:endParaRPr lang="fa-IR" dirty="0"/>
                    </a:p>
                  </a:txBody>
                  <a:tcPr anchor="ctr"/>
                </a:tc>
              </a:tr>
              <a:tr h="1073614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Research Interests</a:t>
                      </a:r>
                      <a:endParaRPr lang="fa-IR" dirty="0"/>
                    </a:p>
                  </a:txBody>
                  <a:tcPr anchor="ctr"/>
                </a:tc>
              </a:tr>
              <a:tr h="1839557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Key Professional Activities</a:t>
                      </a:r>
                      <a:endParaRPr lang="fa-IR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6099175" y="2444586"/>
            <a:ext cx="5755751" cy="77169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099175" y="3365466"/>
            <a:ext cx="5755751" cy="937593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6099175" y="4452249"/>
            <a:ext cx="5755751" cy="1640575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7" hasCustomPrompt="1"/>
          </p:nvPr>
        </p:nvSpPr>
        <p:spPr>
          <a:xfrm>
            <a:off x="592138" y="2444750"/>
            <a:ext cx="3183796" cy="3740897"/>
          </a:xfrm>
        </p:spPr>
        <p:txBody>
          <a:bodyPr anchor="ctr"/>
          <a:lstStyle>
            <a:lvl1pPr marL="0" indent="0" algn="ctr" rtl="0">
              <a:buFontTx/>
              <a:buNone/>
              <a:defRPr baseline="0"/>
            </a:lvl1pPr>
          </a:lstStyle>
          <a:p>
            <a:r>
              <a:rPr lang="en-US" dirty="0" smtClean="0"/>
              <a:t>Insert your picture here</a:t>
            </a:r>
            <a:endParaRPr lang="fa-IR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21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16836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144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1764254"/>
            <a:ext cx="10515599" cy="1158334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3200" b="1" baseline="0">
                <a:latin typeface="+mj-lt"/>
                <a:cs typeface="+mj-cs"/>
              </a:defRPr>
            </a:lvl1pPr>
          </a:lstStyle>
          <a:p>
            <a:pPr lvl="0"/>
            <a:r>
              <a:rPr lang="en-US" dirty="0" smtClean="0"/>
              <a:t>Insert Article’s Title Here</a:t>
            </a:r>
            <a:endParaRPr lang="fa-I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095997" y="3408363"/>
            <a:ext cx="5999162" cy="105410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2000" b="0"/>
            </a:lvl1pPr>
          </a:lstStyle>
          <a:p>
            <a:pPr lvl="0"/>
            <a:r>
              <a:rPr lang="en-US" b="0" dirty="0" smtClean="0"/>
              <a:t>Add Full Name Of Authors Here</a:t>
            </a:r>
            <a:endParaRPr lang="fa-I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1103684" y="4876653"/>
            <a:ext cx="9983788" cy="1290637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Article’s Base Lines </a:t>
            </a:r>
            <a:endParaRPr lang="fa-IR" dirty="0"/>
          </a:p>
        </p:txBody>
      </p:sp>
      <p:sp>
        <p:nvSpPr>
          <p:cNvPr id="9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7092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689100" y="269559"/>
            <a:ext cx="7745356" cy="817562"/>
          </a:xfrm>
        </p:spPr>
        <p:txBody>
          <a:bodyPr anchor="ctr"/>
          <a:lstStyle>
            <a:lvl1pPr marL="0" indent="0" algn="l" rtl="0">
              <a:buNone/>
              <a:defRPr b="1" baseline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  <a:cs typeface="+mn-cs"/>
              </a:defRPr>
            </a:lvl1pPr>
          </a:lstStyle>
          <a:p>
            <a:pPr lvl="0"/>
            <a:r>
              <a:rPr lang="en-US" dirty="0" smtClean="0"/>
              <a:t>Add Title Here</a:t>
            </a:r>
            <a:endParaRPr lang="fa-IR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817581" y="1484556"/>
            <a:ext cx="10693101" cy="4636059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7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79" y="6194766"/>
            <a:ext cx="2575560" cy="652475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Summary Name Of Authors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8605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244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73" r:id="rId5"/>
    <p:sldLayoutId id="2147483654" r:id="rId6"/>
    <p:sldLayoutId id="2147483689" r:id="rId7"/>
    <p:sldLayoutId id="2147483688" r:id="rId8"/>
    <p:sldLayoutId id="2147483686" r:id="rId9"/>
    <p:sldLayoutId id="2147483690" r:id="rId10"/>
    <p:sldLayoutId id="2147483687" r:id="rId11"/>
    <p:sldLayoutId id="2147483656" r:id="rId12"/>
    <p:sldLayoutId id="2147483657" r:id="rId13"/>
    <p:sldLayoutId id="2147483658" r:id="rId14"/>
    <p:sldLayoutId id="2147483659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Mohammad </a:t>
            </a:r>
            <a:r>
              <a:rPr lang="en-US" dirty="0" err="1" smtClean="0"/>
              <a:t>Hoseini</a:t>
            </a:r>
            <a:endParaRPr lang="en-US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Assistant </a:t>
            </a:r>
            <a:r>
              <a:rPr lang="en-US" dirty="0" smtClean="0"/>
              <a:t>Professor at IMPS</a:t>
            </a:r>
            <a:endParaRPr lang="fa-IR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Ph.D. in Economics, Tilburg University</a:t>
            </a:r>
            <a:endParaRPr lang="fa-IR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Development Economics, Public Economics</a:t>
            </a:r>
            <a:endParaRPr lang="fa-IR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Head of macroeconomics research group at IMPS</a:t>
            </a:r>
            <a:endParaRPr lang="fa-IR" dirty="0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29840"/>
            <a:ext cx="2629446" cy="361395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Slide Number Placeholder 5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0679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490" y="1383159"/>
            <a:ext cx="8544510" cy="4844249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Entry and exit probability by gender</a:t>
            </a:r>
            <a:endParaRPr lang="fa-I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304801" y="1487253"/>
                <a:ext cx="3568467" cy="4636059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 smtClean="0"/>
                  <a:t>Entry </a:t>
                </a:r>
                <a:r>
                  <a:rPr lang="en-US" dirty="0" err="1" smtClean="0"/>
                  <a:t>rate</a:t>
                </a:r>
                <a:r>
                  <a:rPr lang="en-US" baseline="-25000" dirty="0" err="1" smtClean="0"/>
                  <a:t>t</a:t>
                </a:r>
                <a:r>
                  <a:rPr lang="fa-IR" baseline="-25000" dirty="0" smtClean="0"/>
                  <a:t> </a:t>
                </a:r>
                <a:r>
                  <a:rPr lang="fa-I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inactiv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→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activ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inactiv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fa-IR" dirty="0" smtClean="0"/>
              </a:p>
              <a:p>
                <a:pPr>
                  <a:lnSpc>
                    <a:spcPct val="150000"/>
                  </a:lnSpc>
                </a:pPr>
                <a:r>
                  <a:rPr lang="en-US" dirty="0" smtClean="0"/>
                  <a:t>Exit </a:t>
                </a:r>
                <a:r>
                  <a:rPr lang="en-US" dirty="0" err="1"/>
                  <a:t>rate</a:t>
                </a:r>
                <a:r>
                  <a:rPr lang="en-US" baseline="-25000" dirty="0" err="1"/>
                  <a:t>t</a:t>
                </a:r>
                <a:r>
                  <a:rPr lang="fa-IR" baseline="-25000" dirty="0"/>
                  <a:t> </a:t>
                </a:r>
                <a:r>
                  <a:rPr lang="fa-I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activ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inactiv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activ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>
                  <a:lnSpc>
                    <a:spcPct val="120000"/>
                  </a:lnSpc>
                </a:pPr>
                <a:r>
                  <a:rPr lang="en-US" dirty="0"/>
                  <a:t>Why female exit rate from labor market is so </a:t>
                </a:r>
                <a:r>
                  <a:rPr lang="en-US" dirty="0" smtClean="0"/>
                  <a:t>high in Iran?</a:t>
                </a:r>
                <a:endParaRPr lang="fa-IR" dirty="0"/>
              </a:p>
              <a:p>
                <a:pPr>
                  <a:lnSpc>
                    <a:spcPct val="150000"/>
                  </a:lnSpc>
                </a:pPr>
                <a:endParaRPr lang="fa-IR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304801" y="1487253"/>
                <a:ext cx="3568467" cy="4636059"/>
              </a:xfrm>
              <a:blipFill rotWithShape="0">
                <a:blip r:embed="rId3"/>
                <a:stretch>
                  <a:fillRect l="-3077" b="-395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10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40815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Exit rate comparison with other countries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59644" y="1402266"/>
            <a:ext cx="10622565" cy="4636059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Germany (Hirsch 2012):</a:t>
            </a:r>
          </a:p>
          <a:p>
            <a:r>
              <a:rPr lang="en-US" sz="2400" dirty="0" smtClean="0"/>
              <a:t>Men 10.4, women 12.3</a:t>
            </a:r>
          </a:p>
          <a:p>
            <a:endParaRPr lang="en-US" sz="2400" dirty="0"/>
          </a:p>
          <a:p>
            <a:r>
              <a:rPr lang="en-US" sz="2400" dirty="0" smtClean="0"/>
              <a:t>The U.S. (Royalty 1998):</a:t>
            </a:r>
          </a:p>
          <a:p>
            <a:r>
              <a:rPr lang="en-US" sz="2400" dirty="0" smtClean="0"/>
              <a:t>Men 13, women 16</a:t>
            </a:r>
          </a:p>
          <a:p>
            <a:endParaRPr lang="en-US" sz="2400" dirty="0"/>
          </a:p>
          <a:p>
            <a:r>
              <a:rPr lang="en-US" sz="2400" dirty="0" smtClean="0"/>
              <a:t>Iran:</a:t>
            </a:r>
          </a:p>
          <a:p>
            <a:r>
              <a:rPr lang="en-US" sz="2400" dirty="0" smtClean="0"/>
              <a:t>Men 12, women 42</a:t>
            </a: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11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pic>
        <p:nvPicPr>
          <p:cNvPr id="6" name="Picture 2" descr="Figure 14: Annual Probability of Transition From Employment to OLF (E*O &#10;Percentage) by Sex and Country, Decade Preceding Survey, Ages 15-64 &#10;Male &#10;10 &#10;2000 2004 2008 2012 &#10;10 &#10;20(1) 2004 21118 2012 &#10;10 &#10;2000 2004 2008 2012 &#10;Female &#10;10 &#10;2000 2004 2008 2012 &#10;10 &#10;20(1) 2004 2008 2012 &#10;10 &#10;2000 2004 2008 2012 &#10;• 15-24 &#10;Total &#10;10 &#10;2000 2004 2008 2012 &#10;10 &#10;2 &#10;2000 2004 2012 &#10;10 &#10;2000 2004 2008 2012 &#10;25+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828" y="1455663"/>
            <a:ext cx="4552858" cy="477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11" y="1813487"/>
            <a:ext cx="4278071" cy="427823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34578" y="1814801"/>
            <a:ext cx="801511" cy="3807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904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What explains female exit from labor market? 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Occupation? </a:t>
            </a:r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12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7" y="1369340"/>
            <a:ext cx="12118109" cy="483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54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What explains female </a:t>
            </a:r>
            <a:r>
              <a:rPr lang="en-US" dirty="0" smtClean="0"/>
              <a:t>exit from labor market? 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2870" y="1484556"/>
            <a:ext cx="11955779" cy="463605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13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7" y="1372796"/>
            <a:ext cx="12094274" cy="482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2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What explains female exit from labor market? 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Counter intuitive results: </a:t>
            </a:r>
            <a:r>
              <a:rPr lang="en-US" dirty="0" smtClean="0"/>
              <a:t>Salaried women in the public sector, female manager, female doctors exit from labor market with probability 20%! </a:t>
            </a:r>
          </a:p>
          <a:p>
            <a:endParaRPr lang="en-US" dirty="0" smtClean="0"/>
          </a:p>
          <a:p>
            <a:r>
              <a:rPr lang="en-US" dirty="0" smtClean="0"/>
              <a:t>We test for many other characteristics: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Size of firm, education of head, industry, having insurance, province, rural/urban,</a:t>
            </a:r>
            <a:r>
              <a:rPr lang="en-US" dirty="0"/>
              <a:t> head/spouse/child,</a:t>
            </a:r>
            <a:r>
              <a:rPr lang="en-US" dirty="0" smtClean="0"/>
              <a:t> age group, experience, first job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The exit rate of women is all categories is above 20%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The gap between men and women in all categories is at least 10%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14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 smtClean="0"/>
              <a:t>A.Karimi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1217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The reason for exit and the status after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15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 smtClean="0"/>
              <a:t>M.Hoseini</a:t>
            </a:r>
            <a:r>
              <a:rPr lang="en-US" dirty="0" smtClean="0"/>
              <a:t>, </a:t>
            </a:r>
            <a:r>
              <a:rPr lang="en-US" dirty="0" err="1" smtClean="0"/>
              <a:t>A.Karimi</a:t>
            </a:r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0" y="1377762"/>
            <a:ext cx="12108874" cy="482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86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childbirth of marriage for exiting women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16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055"/>
            <a:ext cx="12192000" cy="486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68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we have found so </a:t>
            </a:r>
            <a:r>
              <a:rPr lang="en-US" dirty="0" smtClean="0"/>
              <a:t>far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Tx/>
              <a:buChar char="-"/>
            </a:pPr>
            <a:r>
              <a:rPr lang="en-US" dirty="0" smtClean="0"/>
              <a:t>Female exit rate from the labor market is huge in Iran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Job characteristics cannot explain the gap between men and women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Women exit mainly for the reason of family or personal responsibilities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Among exiting women, marriage or giving birth to a child is less than 10%</a:t>
            </a:r>
          </a:p>
          <a:p>
            <a:endParaRPr lang="en-US" dirty="0" smtClean="0"/>
          </a:p>
          <a:p>
            <a:r>
              <a:rPr lang="en-US" dirty="0" smtClean="0"/>
              <a:t>Why </a:t>
            </a:r>
            <a:r>
              <a:rPr lang="en-US" dirty="0"/>
              <a:t>female exit rate is so high in Iran</a:t>
            </a:r>
            <a:r>
              <a:rPr lang="en-US" smtClean="0"/>
              <a:t>?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other potential reasons: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wage gap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Social norms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17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3270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In the past ten years, women are from low skill to high skill jobs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With the increase in higher education the increasing trend in female participation is likely to continue</a:t>
            </a:r>
          </a:p>
          <a:p>
            <a:endParaRPr lang="en-US" dirty="0"/>
          </a:p>
          <a:p>
            <a:r>
              <a:rPr lang="en-US" dirty="0" smtClean="0"/>
              <a:t>Female exit rate from labor market is high in Iran and job and family characteristics fail to fully explain this fact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More research is needed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18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5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22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On The Supply Of Female Labor In Iran</a:t>
            </a:r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Mohammad </a:t>
            </a:r>
            <a:r>
              <a:rPr lang="en-US" dirty="0" err="1" smtClean="0"/>
              <a:t>Hoseini</a:t>
            </a:r>
            <a:endParaRPr lang="en-US" dirty="0" smtClean="0"/>
          </a:p>
          <a:p>
            <a:r>
              <a:rPr lang="en-US" dirty="0" err="1" smtClean="0"/>
              <a:t>Abolfazl</a:t>
            </a:r>
            <a:r>
              <a:rPr lang="en-US" dirty="0" smtClean="0"/>
              <a:t> </a:t>
            </a:r>
            <a:r>
              <a:rPr lang="en-US" dirty="0" err="1" smtClean="0"/>
              <a:t>Karimi</a:t>
            </a:r>
            <a:endParaRPr lang="fa-I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2804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Outline </a:t>
            </a:r>
            <a:endParaRPr lang="fa-I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Low female participation </a:t>
            </a:r>
            <a:r>
              <a:rPr lang="en-US" dirty="0" smtClean="0"/>
              <a:t>in Iran</a:t>
            </a:r>
            <a:endParaRPr lang="en-US" dirty="0"/>
          </a:p>
          <a:p>
            <a:r>
              <a:rPr lang="en-US" dirty="0" smtClean="0"/>
              <a:t>A recent trend change: structural or transitory?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Flow variables: entry </a:t>
            </a:r>
            <a:r>
              <a:rPr lang="en-US" dirty="0"/>
              <a:t>and exit rates </a:t>
            </a:r>
            <a:r>
              <a:rPr lang="en-US" dirty="0" smtClean="0"/>
              <a:t>from labor market</a:t>
            </a:r>
            <a:endParaRPr lang="en-US" dirty="0"/>
          </a:p>
          <a:p>
            <a:r>
              <a:rPr lang="en-US" dirty="0" smtClean="0"/>
              <a:t>Why female exit rate is so high in Iran?</a:t>
            </a:r>
          </a:p>
          <a:p>
            <a:endParaRPr lang="fa-I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 smtClean="0"/>
              <a:t>M.Hoseini</a:t>
            </a:r>
            <a:r>
              <a:rPr lang="en-US" dirty="0" smtClean="0"/>
              <a:t>, </a:t>
            </a:r>
            <a:r>
              <a:rPr lang="en-US" dirty="0" err="1" smtClean="0"/>
              <a:t>A.Karimi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Labor force data in </a:t>
            </a:r>
            <a:r>
              <a:rPr lang="en-US" dirty="0" smtClean="0"/>
              <a:t>Iran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Census </a:t>
            </a:r>
            <a:r>
              <a:rPr lang="en-US" dirty="0" smtClean="0"/>
              <a:t>of Population and Housing </a:t>
            </a:r>
            <a:r>
              <a:rPr lang="en-US" dirty="0"/>
              <a:t>(decennial in 1956-2006, 2011)</a:t>
            </a:r>
          </a:p>
          <a:p>
            <a:r>
              <a:rPr lang="en-US" dirty="0"/>
              <a:t>Employment and Unemployment Survey (1997-2004)</a:t>
            </a:r>
          </a:p>
          <a:p>
            <a:r>
              <a:rPr lang="en-US" dirty="0"/>
              <a:t>Labor force survey (2005- ) :</a:t>
            </a:r>
          </a:p>
          <a:p>
            <a:pPr lvl="1" algn="l" rtl="0"/>
            <a:r>
              <a:rPr lang="en-US" dirty="0"/>
              <a:t>Quarterly </a:t>
            </a:r>
            <a:r>
              <a:rPr lang="en-US" dirty="0" smtClean="0"/>
              <a:t>(around 150,000 individuals)</a:t>
            </a:r>
            <a:endParaRPr lang="en-US" dirty="0"/>
          </a:p>
          <a:p>
            <a:pPr lvl="1" algn="l" rtl="0"/>
            <a:r>
              <a:rPr lang="en-US" dirty="0"/>
              <a:t>Rotated panel: each household is sampled in two consecutive seasons and in two consecutive years. </a:t>
            </a:r>
          </a:p>
          <a:p>
            <a:pPr lvl="1" algn="l" rtl="0"/>
            <a:r>
              <a:rPr lang="en-US" dirty="0"/>
              <a:t>Every four years the panel is entirely refreshed.</a:t>
            </a:r>
            <a:endParaRPr lang="fa-IR" dirty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Hoseini</a:t>
            </a:r>
            <a:r>
              <a:rPr lang="en-US" dirty="0" smtClean="0"/>
              <a:t>, A. </a:t>
            </a:r>
            <a:r>
              <a:rPr lang="en-US" dirty="0" err="1" smtClean="0"/>
              <a:t>Karimi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97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Low female participation in </a:t>
            </a:r>
            <a:r>
              <a:rPr lang="en-US" dirty="0" smtClean="0"/>
              <a:t>Iran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5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Hoseini</a:t>
            </a:r>
            <a:r>
              <a:rPr lang="en-US" dirty="0" smtClean="0"/>
              <a:t>, A. </a:t>
            </a:r>
            <a:r>
              <a:rPr lang="en-US" dirty="0" err="1" smtClean="0"/>
              <a:t>Karimi</a:t>
            </a:r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5" y="1298203"/>
            <a:ext cx="5062329" cy="49292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701" y="1948721"/>
            <a:ext cx="7472210" cy="42363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0170" y="1404914"/>
            <a:ext cx="4301030" cy="87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63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Recent trends in female labor market 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17581" y="1484556"/>
            <a:ext cx="5334863" cy="4636059"/>
          </a:xfrm>
        </p:spPr>
        <p:txBody>
          <a:bodyPr/>
          <a:lstStyle/>
          <a:p>
            <a:r>
              <a:rPr lang="en-US" dirty="0"/>
              <a:t>In the </a:t>
            </a:r>
            <a:r>
              <a:rPr lang="en-US" dirty="0" smtClean="0"/>
              <a:t>last 3 years</a:t>
            </a:r>
            <a:r>
              <a:rPr lang="en-US" dirty="0"/>
              <a:t>, female participation rate has increased.</a:t>
            </a:r>
          </a:p>
          <a:p>
            <a:r>
              <a:rPr lang="en-US" dirty="0"/>
              <a:t>What can explain this? </a:t>
            </a:r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/>
              <a:t>it different than previous rises?</a:t>
            </a:r>
          </a:p>
          <a:p>
            <a:r>
              <a:rPr lang="en-US" dirty="0"/>
              <a:t>Using LFS raw data, we can look into the detail characteristics as well as entry and exits.</a:t>
            </a:r>
            <a:endParaRPr lang="fa-IR" dirty="0"/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6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Hoseini</a:t>
            </a:r>
            <a:r>
              <a:rPr lang="en-US" dirty="0" smtClean="0"/>
              <a:t>, A. </a:t>
            </a:r>
            <a:r>
              <a:rPr lang="en-US" dirty="0" err="1" smtClean="0"/>
              <a:t>Karimi</a:t>
            </a:r>
            <a:endParaRPr lang="fa-I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022" y="1378609"/>
            <a:ext cx="6489231" cy="475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67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357" y="1322757"/>
            <a:ext cx="7239567" cy="5299715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689099" y="269559"/>
            <a:ext cx="7858661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Job status of women in 2005 and 2016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17582" y="1484556"/>
            <a:ext cx="4482490" cy="463605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Between </a:t>
            </a:r>
            <a:r>
              <a:rPr lang="en-US" dirty="0"/>
              <a:t>2005 and 2016:</a:t>
            </a:r>
          </a:p>
          <a:p>
            <a:r>
              <a:rPr lang="en-US" dirty="0"/>
              <a:t>Women reallocation from </a:t>
            </a:r>
            <a:r>
              <a:rPr lang="en-US" dirty="0" smtClean="0"/>
              <a:t>family work </a:t>
            </a:r>
            <a:r>
              <a:rPr lang="en-US" dirty="0"/>
              <a:t>to </a:t>
            </a:r>
            <a:r>
              <a:rPr lang="en-US" dirty="0" smtClean="0"/>
              <a:t>salaried private sector </a:t>
            </a:r>
            <a:r>
              <a:rPr lang="en-US" dirty="0"/>
              <a:t>jobs.</a:t>
            </a:r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7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5878278" y="4714227"/>
            <a:ext cx="813" cy="23989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476366" y="4487840"/>
            <a:ext cx="0" cy="2243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25277" y="4769826"/>
            <a:ext cx="561372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12%</a:t>
            </a:r>
            <a:endParaRPr lang="fa-IR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89788" y="4422911"/>
            <a:ext cx="561372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fa-IR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6474917" y="4209084"/>
            <a:ext cx="1041" cy="1677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70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1354442"/>
            <a:ext cx="7072694" cy="5177555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689099" y="269559"/>
            <a:ext cx="7858661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Occupation of women in 2005 and 2016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17581" y="1484556"/>
            <a:ext cx="4577379" cy="463605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Between 2005 and 2016:</a:t>
            </a:r>
          </a:p>
          <a:p>
            <a:r>
              <a:rPr lang="en-US" dirty="0" smtClean="0"/>
              <a:t>Women reallocation from low-skill jobs to professional and high-skill jobs.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8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377133" y="4043321"/>
            <a:ext cx="813" cy="23989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460507" y="4307899"/>
            <a:ext cx="1041" cy="1677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548963" y="3927552"/>
            <a:ext cx="1041" cy="1677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236372" y="4458300"/>
            <a:ext cx="1041" cy="1677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290193" y="4673793"/>
            <a:ext cx="1041" cy="1677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784771" y="4865431"/>
            <a:ext cx="0" cy="2243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6124337" y="5063149"/>
            <a:ext cx="1220" cy="1810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5877841" y="5268055"/>
            <a:ext cx="1220" cy="1810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37973" y="4011445"/>
            <a:ext cx="4587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7%</a:t>
            </a:r>
            <a:endParaRPr lang="fa-IR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92832" y="4790319"/>
            <a:ext cx="45878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9%</a:t>
            </a:r>
            <a:endParaRPr lang="fa-IR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8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837" y="1367320"/>
            <a:ext cx="6921666" cy="5066996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Signs of structural change in female labor market</a:t>
            </a:r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17582" y="1484556"/>
            <a:ext cx="4801780" cy="4636059"/>
          </a:xfrm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With the increasing trend women with higher education, we expect female participation growth in future.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9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M.Hoseini</a:t>
            </a:r>
            <a:r>
              <a:rPr lang="en-US" dirty="0"/>
              <a:t>, </a:t>
            </a:r>
            <a:r>
              <a:rPr lang="en-US" dirty="0" err="1"/>
              <a:t>A.Karimi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397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2708</TotalTime>
  <Words>682</Words>
  <Application>Microsoft Office PowerPoint</Application>
  <PresentationFormat>Widescreen</PresentationFormat>
  <Paragraphs>122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 Hayat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m.shahbazi</dc:creator>
  <cp:lastModifiedBy>test</cp:lastModifiedBy>
  <cp:revision>159</cp:revision>
  <dcterms:created xsi:type="dcterms:W3CDTF">2017-08-22T06:39:49Z</dcterms:created>
  <dcterms:modified xsi:type="dcterms:W3CDTF">2017-09-02T07:53:54Z</dcterms:modified>
</cp:coreProperties>
</file>