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80" r:id="rId3"/>
    <p:sldId id="259" r:id="rId4"/>
    <p:sldId id="260" r:id="rId5"/>
    <p:sldId id="284" r:id="rId6"/>
    <p:sldId id="285" r:id="rId7"/>
    <p:sldId id="283" r:id="rId8"/>
    <p:sldId id="258" r:id="rId9"/>
    <p:sldId id="261" r:id="rId10"/>
    <p:sldId id="262" r:id="rId11"/>
    <p:sldId id="267" r:id="rId12"/>
    <p:sldId id="266" r:id="rId13"/>
    <p:sldId id="268" r:id="rId14"/>
    <p:sldId id="282" r:id="rId15"/>
    <p:sldId id="278" r:id="rId16"/>
    <p:sldId id="271" r:id="rId17"/>
    <p:sldId id="272" r:id="rId18"/>
    <p:sldId id="273" r:id="rId19"/>
    <p:sldId id="269" r:id="rId20"/>
    <p:sldId id="274" r:id="rId21"/>
    <p:sldId id="275" r:id="rId22"/>
    <p:sldId id="276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OUTPUT%20LFS%20Iran%201392-1394%20with%20char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964336383627731"/>
          <c:y val="2.9100529100529089E-2"/>
          <c:w val="0.69023843725615375"/>
          <c:h val="0.821259842519686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'Table 42'!$J$22</c:f>
              <c:strCache>
                <c:ptCount val="1"/>
                <c:pt idx="0">
                  <c:v>مرد</c:v>
                </c:pt>
              </c:strCache>
            </c:strRef>
          </c:tx>
          <c:invertIfNegative val="0"/>
          <c:dLbls>
            <c:dLbl>
              <c:idx val="8"/>
              <c:spPr/>
              <c:txPr>
                <a:bodyPr/>
                <a:lstStyle/>
                <a:p>
                  <a:pPr>
                    <a:defRPr lang="en-US"/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'Table 42'!$A$23:$I$34</c:f>
              <c:strCache>
                <c:ptCount val="12"/>
                <c:pt idx="0">
                  <c:v>در انتظار شروع کار جدید</c:v>
                </c:pt>
                <c:pt idx="1">
                  <c:v>در انتظار بازگشت به کار قبلی</c:v>
                </c:pt>
                <c:pt idx="2">
                  <c:v>در انتظار پاسخ کارفرما به نتیجه آزمون استخدامی</c:v>
                </c:pt>
                <c:pt idx="3">
                  <c:v>در انتظار نتیجه سایر کارهایی که در راستای استخدام صورت پذیرفته است</c:v>
                </c:pt>
                <c:pt idx="4">
                  <c:v>نا امیدی از یافتن شغل</c:v>
                </c:pt>
                <c:pt idx="5">
                  <c:v>در انتظار آغار شغل فصلی</c:v>
                </c:pt>
                <c:pt idx="6">
                  <c:v>عدم اطلاع از فرآیند یافتن شغل</c:v>
                </c:pt>
                <c:pt idx="7">
                  <c:v>مریضی، ناتوانی جسمی موقت، بارداری</c:v>
                </c:pt>
                <c:pt idx="8">
                  <c:v>آموزش و یا مهارت آموزی</c:v>
                </c:pt>
                <c:pt idx="9">
                  <c:v>مسائل خانوادگی</c:v>
                </c:pt>
                <c:pt idx="10">
                  <c:v>عدم احتیاج به کار</c:v>
                </c:pt>
                <c:pt idx="11">
                  <c:v>سایر موارد</c:v>
                </c:pt>
              </c:strCache>
            </c:strRef>
          </c:cat>
          <c:val>
            <c:numRef>
              <c:f>'Table 42'!$J$23:$J$34</c:f>
              <c:numCache>
                <c:formatCode>#,###,##0.0</c:formatCode>
                <c:ptCount val="12"/>
                <c:pt idx="0">
                  <c:v>0.15440942855694992</c:v>
                </c:pt>
                <c:pt idx="1">
                  <c:v>3.804795411713971E-2</c:v>
                </c:pt>
                <c:pt idx="2">
                  <c:v>3.2015068760045402E-2</c:v>
                </c:pt>
                <c:pt idx="3">
                  <c:v>0.14697378080074724</c:v>
                </c:pt>
                <c:pt idx="4">
                  <c:v>0.8531196206849686</c:v>
                </c:pt>
                <c:pt idx="5">
                  <c:v>0.41114333107678724</c:v>
                </c:pt>
                <c:pt idx="6">
                  <c:v>0.17526919212935738</c:v>
                </c:pt>
                <c:pt idx="7">
                  <c:v>3.7216938683188192</c:v>
                </c:pt>
                <c:pt idx="8">
                  <c:v>18.879260078720229</c:v>
                </c:pt>
                <c:pt idx="9">
                  <c:v>0.61921156670837785</c:v>
                </c:pt>
                <c:pt idx="10">
                  <c:v>7.7777303601654735</c:v>
                </c:pt>
                <c:pt idx="11">
                  <c:v>3.8823571790416187</c:v>
                </c:pt>
              </c:numCache>
            </c:numRef>
          </c:val>
        </c:ser>
        <c:ser>
          <c:idx val="1"/>
          <c:order val="1"/>
          <c:tx>
            <c:strRef>
              <c:f>'Table 42'!$K$22</c:f>
              <c:strCache>
                <c:ptCount val="1"/>
                <c:pt idx="0">
                  <c:v>زن</c:v>
                </c:pt>
              </c:strCache>
            </c:strRef>
          </c:tx>
          <c:invertIfNegative val="0"/>
          <c:dLbls>
            <c:dLbl>
              <c:idx val="9"/>
              <c:spPr/>
              <c:txPr>
                <a:bodyPr/>
                <a:lstStyle/>
                <a:p>
                  <a:pPr>
                    <a:defRPr lang="en-US"/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'Table 42'!$A$23:$I$34</c:f>
              <c:strCache>
                <c:ptCount val="12"/>
                <c:pt idx="0">
                  <c:v>در انتظار شروع کار جدید</c:v>
                </c:pt>
                <c:pt idx="1">
                  <c:v>در انتظار بازگشت به کار قبلی</c:v>
                </c:pt>
                <c:pt idx="2">
                  <c:v>در انتظار پاسخ کارفرما به نتیجه آزمون استخدامی</c:v>
                </c:pt>
                <c:pt idx="3">
                  <c:v>در انتظار نتیجه سایر کارهایی که در راستای استخدام صورت پذیرفته است</c:v>
                </c:pt>
                <c:pt idx="4">
                  <c:v>نا امیدی از یافتن شغل</c:v>
                </c:pt>
                <c:pt idx="5">
                  <c:v>در انتظار آغار شغل فصلی</c:v>
                </c:pt>
                <c:pt idx="6">
                  <c:v>عدم اطلاع از فرآیند یافتن شغل</c:v>
                </c:pt>
                <c:pt idx="7">
                  <c:v>مریضی، ناتوانی جسمی موقت، بارداری</c:v>
                </c:pt>
                <c:pt idx="8">
                  <c:v>آموزش و یا مهارت آموزی</c:v>
                </c:pt>
                <c:pt idx="9">
                  <c:v>مسائل خانوادگی</c:v>
                </c:pt>
                <c:pt idx="10">
                  <c:v>عدم احتیاج به کار</c:v>
                </c:pt>
                <c:pt idx="11">
                  <c:v>سایر موارد</c:v>
                </c:pt>
              </c:strCache>
            </c:strRef>
          </c:cat>
          <c:val>
            <c:numRef>
              <c:f>'Table 42'!$K$23:$K$34</c:f>
              <c:numCache>
                <c:formatCode>#,###,##0.0</c:formatCode>
                <c:ptCount val="12"/>
                <c:pt idx="0">
                  <c:v>5.8252808747747001E-3</c:v>
                </c:pt>
                <c:pt idx="1">
                  <c:v>6.9279341051741118E-3</c:v>
                </c:pt>
                <c:pt idx="2">
                  <c:v>2.01564600795405E-2</c:v>
                </c:pt>
                <c:pt idx="3">
                  <c:v>5.1450449068210787E-2</c:v>
                </c:pt>
                <c:pt idx="4">
                  <c:v>0.73119831765370513</c:v>
                </c:pt>
                <c:pt idx="5">
                  <c:v>9.4458616952310601E-2</c:v>
                </c:pt>
                <c:pt idx="6">
                  <c:v>0.26758150737814163</c:v>
                </c:pt>
                <c:pt idx="7">
                  <c:v>1.9345886170989579</c:v>
                </c:pt>
                <c:pt idx="8">
                  <c:v>17.430600094608881</c:v>
                </c:pt>
                <c:pt idx="9">
                  <c:v>62.131792329066009</c:v>
                </c:pt>
                <c:pt idx="10">
                  <c:v>1.7811350314719081</c:v>
                </c:pt>
                <c:pt idx="11">
                  <c:v>2.2192596301760843</c:v>
                </c:pt>
              </c:numCache>
            </c:numRef>
          </c:val>
        </c:ser>
        <c:ser>
          <c:idx val="2"/>
          <c:order val="2"/>
          <c:tx>
            <c:strRef>
              <c:f>'Table 42'!$L$22</c:f>
              <c:strCache>
                <c:ptCount val="1"/>
                <c:pt idx="0">
                  <c:v>کل</c:v>
                </c:pt>
              </c:strCache>
            </c:strRef>
          </c:tx>
          <c:invertIfNegative val="0"/>
          <c:cat>
            <c:strRef>
              <c:f>'Table 42'!$A$23:$I$34</c:f>
              <c:strCache>
                <c:ptCount val="12"/>
                <c:pt idx="0">
                  <c:v>در انتظار شروع کار جدید</c:v>
                </c:pt>
                <c:pt idx="1">
                  <c:v>در انتظار بازگشت به کار قبلی</c:v>
                </c:pt>
                <c:pt idx="2">
                  <c:v>در انتظار پاسخ کارفرما به نتیجه آزمون استخدامی</c:v>
                </c:pt>
                <c:pt idx="3">
                  <c:v>در انتظار نتیجه سایر کارهایی که در راستای استخدام صورت پذیرفته است</c:v>
                </c:pt>
                <c:pt idx="4">
                  <c:v>نا امیدی از یافتن شغل</c:v>
                </c:pt>
                <c:pt idx="5">
                  <c:v>در انتظار آغار شغل فصلی</c:v>
                </c:pt>
                <c:pt idx="6">
                  <c:v>عدم اطلاع از فرآیند یافتن شغل</c:v>
                </c:pt>
                <c:pt idx="7">
                  <c:v>مریضی، ناتوانی جسمی موقت، بارداری</c:v>
                </c:pt>
                <c:pt idx="8">
                  <c:v>آموزش و یا مهارت آموزی</c:v>
                </c:pt>
                <c:pt idx="9">
                  <c:v>مسائل خانوادگی</c:v>
                </c:pt>
                <c:pt idx="10">
                  <c:v>عدم احتیاج به کار</c:v>
                </c:pt>
                <c:pt idx="11">
                  <c:v>سایر موارد</c:v>
                </c:pt>
              </c:strCache>
            </c:strRef>
          </c:cat>
          <c:val>
            <c:numRef>
              <c:f>'Table 42'!$L$23:$L$34</c:f>
              <c:numCache>
                <c:formatCode>#,###,##0.0</c:formatCode>
                <c:ptCount val="12"/>
                <c:pt idx="0">
                  <c:v>7.9965726908769422E-2</c:v>
                </c:pt>
                <c:pt idx="1">
                  <c:v>2.2456186615725612E-2</c:v>
                </c:pt>
                <c:pt idx="2">
                  <c:v>2.6073662894443479E-2</c:v>
                </c:pt>
                <c:pt idx="3">
                  <c:v>9.9114634863128659E-2</c:v>
                </c:pt>
                <c:pt idx="4">
                  <c:v>0.7920345503796018</c:v>
                </c:pt>
                <c:pt idx="5">
                  <c:v>0.25247780219916438</c:v>
                </c:pt>
                <c:pt idx="6">
                  <c:v>0.22151955303278509</c:v>
                </c:pt>
                <c:pt idx="7">
                  <c:v>2.8263175296510372</c:v>
                </c:pt>
                <c:pt idx="8">
                  <c:v>18.15345175172537</c:v>
                </c:pt>
                <c:pt idx="9">
                  <c:v>31.438274577901421</c:v>
                </c:pt>
                <c:pt idx="10">
                  <c:v>4.7733132637398024</c:v>
                </c:pt>
                <c:pt idx="11">
                  <c:v>3.0491112394786648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106272"/>
        <c:axId val="385106832"/>
      </c:barChart>
      <c:catAx>
        <c:axId val="385106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385106832"/>
        <c:crosses val="autoZero"/>
        <c:auto val="1"/>
        <c:lblAlgn val="ctr"/>
        <c:lblOffset val="100"/>
        <c:noMultiLvlLbl val="0"/>
      </c:catAx>
      <c:valAx>
        <c:axId val="385106832"/>
        <c:scaling>
          <c:orientation val="minMax"/>
        </c:scaling>
        <c:delete val="0"/>
        <c:axPos val="b"/>
        <c:majorGridlines/>
        <c:numFmt formatCode="#,###,##0.0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fa-IR"/>
          </a:p>
        </c:txPr>
        <c:crossAx val="385106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493142749048261"/>
          <c:y val="0.93308023997000378"/>
          <c:w val="0.48605294270648597"/>
          <c:h val="5.1046744156980378E-2"/>
        </c:manualLayout>
      </c:layout>
      <c:overlay val="0"/>
      <c:txPr>
        <a:bodyPr/>
        <a:lstStyle/>
        <a:p>
          <a:pPr>
            <a:defRPr lang="en-US"/>
          </a:pPr>
          <a:endParaRPr lang="fa-IR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</c:spPr>
  <c:txPr>
    <a:bodyPr/>
    <a:lstStyle/>
    <a:p>
      <a:pPr>
        <a:defRPr sz="1100" b="1">
          <a:cs typeface="B Zar" pitchFamily="2" charset="-78"/>
        </a:defRPr>
      </a:pPr>
      <a:endParaRPr lang="fa-I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AAA8F-6DDE-4E33-B207-75CDC0154ADC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FA535-A060-4044-B1A0-BF55DE50C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84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94FA-E799-47D4-AEBF-A4C90EDBAB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9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9385" y="1663666"/>
            <a:ext cx="2689565" cy="631731"/>
          </a:xfrm>
        </p:spPr>
        <p:txBody>
          <a:bodyPr anchor="ctr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First And Last Name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91840" y="1663666"/>
            <a:ext cx="5599355" cy="631731"/>
          </a:xfrm>
        </p:spPr>
        <p:txBody>
          <a:bodyPr anchor="ctr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Affiliate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25619144"/>
              </p:ext>
            </p:extLst>
          </p:nvPr>
        </p:nvGraphicFramePr>
        <p:xfrm>
          <a:off x="3028950" y="2423641"/>
          <a:ext cx="5942928" cy="3751249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4428284"/>
                <a:gridCol w="1514644"/>
              </a:tblGrid>
              <a:tr h="838078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Education</a:t>
                      </a:r>
                      <a:endParaRPr lang="fa-IR" dirty="0"/>
                    </a:p>
                  </a:txBody>
                  <a:tcPr marL="68580" marR="68580" anchor="ctr"/>
                </a:tc>
              </a:tr>
              <a:tr h="1073614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Research Interests</a:t>
                      </a:r>
                      <a:endParaRPr lang="fa-IR" dirty="0"/>
                    </a:p>
                  </a:txBody>
                  <a:tcPr marL="68580" marR="68580" anchor="ctr"/>
                </a:tc>
              </a:tr>
              <a:tr h="1839557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Key Professional Activities</a:t>
                      </a:r>
                      <a:endParaRPr lang="fa-IR" dirty="0" smtClean="0"/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574382" y="2444586"/>
            <a:ext cx="4316813" cy="771690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text</a:t>
            </a:r>
            <a:endParaRPr lang="fa-IR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574382" y="3365467"/>
            <a:ext cx="4316813" cy="937593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text</a:t>
            </a:r>
            <a:endParaRPr lang="fa-IR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574382" y="4452250"/>
            <a:ext cx="4316813" cy="1640575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text</a:t>
            </a:r>
            <a:endParaRPr lang="fa-IR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 hasCustomPrompt="1"/>
          </p:nvPr>
        </p:nvSpPr>
        <p:spPr>
          <a:xfrm>
            <a:off x="444104" y="2444751"/>
            <a:ext cx="2387847" cy="3740897"/>
          </a:xfrm>
        </p:spPr>
        <p:txBody>
          <a:bodyPr anchor="ctr"/>
          <a:lstStyle>
            <a:lvl1pPr marL="0" indent="0" algn="ctr" rtl="0">
              <a:buFontTx/>
              <a:buNone/>
              <a:defRPr baseline="0"/>
            </a:lvl1pPr>
          </a:lstStyle>
          <a:p>
            <a:r>
              <a:rPr lang="en-US" dirty="0" smtClean="0"/>
              <a:t>Insert your picture here</a:t>
            </a:r>
            <a:endParaRPr lang="fa-I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367" cy="1514476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8519384" y="6356252"/>
            <a:ext cx="371811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1683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14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367" cy="151447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764254"/>
            <a:ext cx="7886699" cy="1158334"/>
          </a:xfrm>
        </p:spPr>
        <p:txBody>
          <a:bodyPr anchor="ctr">
            <a:noAutofit/>
          </a:bodyPr>
          <a:lstStyle>
            <a:lvl1pPr marL="0" indent="0" algn="ctr" rtl="0">
              <a:buNone/>
              <a:defRPr sz="3200" b="1" baseline="0">
                <a:latin typeface="+mj-lt"/>
                <a:cs typeface="+mj-cs"/>
              </a:defRPr>
            </a:lvl1pPr>
          </a:lstStyle>
          <a:p>
            <a:pPr lvl="0"/>
            <a:r>
              <a:rPr lang="en-US" dirty="0" smtClean="0"/>
              <a:t>Insert Article’s Title Here</a:t>
            </a:r>
            <a:endParaRPr lang="fa-I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21998" y="3408363"/>
            <a:ext cx="4499372" cy="1054100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2000" b="0"/>
            </a:lvl1pPr>
          </a:lstStyle>
          <a:p>
            <a:pPr lvl="0"/>
            <a:r>
              <a:rPr lang="en-US" b="0" dirty="0" smtClean="0"/>
              <a:t>Add Full Name Of Authors Here</a:t>
            </a:r>
            <a:endParaRPr lang="fa-I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827763" y="4876654"/>
            <a:ext cx="7487841" cy="1290637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 smtClean="0"/>
              <a:t>Add Article’s Base Lines </a:t>
            </a:r>
            <a:endParaRPr lang="fa-IR" dirty="0"/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8519384" y="6356252"/>
            <a:ext cx="371811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092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idx="1"/>
          </p:nvPr>
        </p:nvSpPr>
        <p:spPr>
          <a:xfrm>
            <a:off x="247945" y="1663666"/>
            <a:ext cx="2689565" cy="631731"/>
          </a:xfrm>
        </p:spPr>
        <p:txBody>
          <a:bodyPr/>
          <a:lstStyle/>
          <a:p>
            <a:r>
              <a:rPr lang="en-US" dirty="0" smtClean="0"/>
              <a:t>Issa Mansouri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85000" lnSpcReduction="20000"/>
          </a:bodyPr>
          <a:lstStyle/>
          <a:p>
            <a:pPr rtl="0"/>
            <a:r>
              <a:rPr lang="en-US" dirty="0" smtClean="0"/>
              <a:t>Deputy Minister of Cooperatives, Labor and Social Welfare</a:t>
            </a:r>
            <a:endParaRPr lang="fa-IR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Ph.D. in </a:t>
            </a:r>
            <a:r>
              <a:rPr lang="en-US" dirty="0" smtClean="0"/>
              <a:t>Economic Development Management</a:t>
            </a:r>
            <a:endParaRPr lang="fa-IR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Development Policies,  Business development and Employment Policies, Structural  Transformation</a:t>
            </a:r>
          </a:p>
          <a:p>
            <a:endParaRPr lang="fa-IR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</a:t>
            </a:fld>
            <a:endParaRPr lang="fa-IR" dirty="0"/>
          </a:p>
        </p:txBody>
      </p:sp>
      <p:pic>
        <p:nvPicPr>
          <p:cNvPr id="6146" name="Picture 2" descr="C:\Users\Asus-pc\Desktop\عیسی منصوری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 cstate="print"/>
          <a:srcRect l="5592" r="559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Industry or Service drive the growth and employment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industry (manufacturing) sector is associated with more rapid growth in per capita incomes and employment </a:t>
            </a:r>
            <a:r>
              <a:rPr lang="en-US" b="1" dirty="0" smtClean="0"/>
              <a:t>only if it occurs alongside high export or investment shares, or both. (S. Korea, Thailand etc.)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985838"/>
            <a:ext cx="6629400" cy="6204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cs typeface="B Nazanin" panose="00000400000000000000" pitchFamily="2" charset="-78"/>
              </a:rPr>
              <a:t>Employment elasticity of sectors in Iran (based on 40 years data)</a:t>
            </a:r>
            <a:r>
              <a:rPr lang="fa-IR" sz="3600" b="1" dirty="0" smtClean="0">
                <a:cs typeface="B Nazanin" panose="00000400000000000000" pitchFamily="2" charset="-78"/>
              </a:rPr>
              <a:t> </a:t>
            </a:r>
            <a:r>
              <a:rPr lang="en-US" sz="3600" b="1" dirty="0" smtClean="0">
                <a:cs typeface="B Nazanin" panose="00000400000000000000" pitchFamily="2" charset="-78"/>
              </a:rPr>
              <a:t>  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12845"/>
              </p:ext>
            </p:extLst>
          </p:nvPr>
        </p:nvGraphicFramePr>
        <p:xfrm>
          <a:off x="1446421" y="1948788"/>
          <a:ext cx="6478378" cy="414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189">
                  <a:extLst>
                    <a:ext uri="{9D8B030D-6E8A-4147-A177-3AD203B41FA5}">
                      <a16:colId xmlns:mc="http://schemas.openxmlformats.org/markup-compatibility/2006" xmlns="" xmlns:a16="http://schemas.microsoft.com/office/drawing/2014/main" val="20001"/>
                    </a:ext>
                  </a:extLst>
                </a:gridCol>
                <a:gridCol w="3239189">
                  <a:extLst>
                    <a:ext uri="{9D8B030D-6E8A-4147-A177-3AD203B41FA5}">
                      <a16:colId xmlns:mc="http://schemas.openxmlformats.org/markup-compatibility/2006" xmlns="" xmlns:a16="http://schemas.microsoft.com/office/drawing/2014/main" val="20002"/>
                    </a:ext>
                  </a:extLst>
                </a:gridCol>
              </a:tblGrid>
              <a:tr h="738544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</a:txBody>
                  <a:tcPr marL="68580" marR="68580">
                    <a:blipFill>
                      <a:blip r:embed="rId2"/>
                      <a:stretch>
                        <a:fillRect l="-100433" t="-9184" r="-101299" b="-57653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B Mitra" panose="00000400000000000000" pitchFamily="2" charset="-78"/>
                        </a:rPr>
                        <a:t>Sector</a:t>
                      </a:r>
                      <a:endParaRPr lang="en-US" sz="2000" b="1" dirty="0">
                        <a:cs typeface="B Mitra" panose="00000400000000000000" pitchFamily="2" charset="-78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val="10000"/>
                  </a:ext>
                </a:extLst>
              </a:tr>
              <a:tr h="8521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0.351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Agriculture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val="1804020796"/>
                  </a:ext>
                </a:extLst>
              </a:tr>
              <a:tr h="8521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0.406</a:t>
                      </a:r>
                      <a:endParaRPr lang="en-US" sz="2400" b="1" dirty="0">
                        <a:cs typeface="B Mitra" panose="00000400000000000000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Industry</a:t>
                      </a:r>
                      <a:endParaRPr lang="en-US" sz="2400" b="1" dirty="0">
                        <a:cs typeface="B Mitra" panose="00000400000000000000" pitchFamily="2" charset="-78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val="10002"/>
                  </a:ext>
                </a:extLst>
              </a:tr>
              <a:tr h="8521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0.605</a:t>
                      </a:r>
                      <a:endParaRPr lang="en-US" sz="2400" b="1" dirty="0">
                        <a:cs typeface="B Mitra" panose="00000400000000000000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Services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val="10003"/>
                  </a:ext>
                </a:extLst>
              </a:tr>
              <a:tr h="8521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0.479</a:t>
                      </a:r>
                      <a:endParaRPr lang="en-US" sz="2400" b="1" dirty="0">
                        <a:cs typeface="B Mitra" panose="00000400000000000000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cs typeface="B Mitra" panose="00000400000000000000" pitchFamily="2" charset="-78"/>
                        </a:rPr>
                        <a:t>Aggregated</a:t>
                      </a:r>
                      <a:endParaRPr lang="en-US" sz="2400" b="1" dirty="0">
                        <a:cs typeface="B Mitra" panose="00000400000000000000" pitchFamily="2" charset="-78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mc="http://schemas.openxmlformats.org/markup-compatibility/2006"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1081-A3E3-4E41-B900-44DA7F7B6B6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2057400"/>
            <a:ext cx="29718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Elasticity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4778564" cy="57154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cs typeface="B Zar" pitchFamily="2" charset="-78"/>
              </a:rPr>
              <a:t>Industrial development policies in Iran</a:t>
            </a:r>
            <a:endParaRPr lang="en-US" sz="3200" b="1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1081-A3E3-4E41-B900-44DA7F7B6B6E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33718" y="5733256"/>
            <a:ext cx="5400600" cy="0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33718" y="1052736"/>
            <a:ext cx="0" cy="4680520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rot="19900781">
            <a:off x="2072332" y="3223094"/>
            <a:ext cx="2780430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en-US" sz="1600" b="1" dirty="0" smtClean="0">
                <a:solidFill>
                  <a:schemeClr val="tx1"/>
                </a:solidFill>
                <a:cs typeface="B Zar" pitchFamily="2" charset="-78"/>
              </a:rPr>
              <a:t>Horizontal </a:t>
            </a:r>
          </a:p>
          <a:p>
            <a:pPr algn="r" rtl="1"/>
            <a:r>
              <a:rPr lang="en-US" sz="1600" b="1" dirty="0" smtClean="0">
                <a:solidFill>
                  <a:schemeClr val="tx1"/>
                </a:solidFill>
                <a:cs typeface="B Zar" pitchFamily="2" charset="-78"/>
              </a:rPr>
              <a:t>policies</a:t>
            </a:r>
            <a:endParaRPr lang="en-US" sz="16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 rot="19900781">
            <a:off x="2027039" y="2725101"/>
            <a:ext cx="4004220" cy="21672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 rot="19900781">
            <a:off x="1878003" y="1853123"/>
            <a:ext cx="6507870" cy="2608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 rot="19900781">
            <a:off x="2214198" y="3757463"/>
            <a:ext cx="1439310" cy="13454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b="1" dirty="0" smtClean="0">
                <a:solidFill>
                  <a:schemeClr val="tx1"/>
                </a:solidFill>
                <a:cs typeface="B Zar" pitchFamily="2" charset="-78"/>
              </a:rPr>
              <a:t>Functional policies</a:t>
            </a:r>
            <a:endParaRPr lang="en-US" sz="16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 rot="19819514">
            <a:off x="4486606" y="2769746"/>
            <a:ext cx="118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600" b="1" dirty="0" smtClean="0">
                <a:cs typeface="B Zar" pitchFamily="2" charset="-78"/>
              </a:rPr>
              <a:t>Selective</a:t>
            </a:r>
          </a:p>
          <a:p>
            <a:pPr algn="r" rtl="1"/>
            <a:r>
              <a:rPr lang="en-US" sz="1600" b="1" dirty="0" smtClean="0">
                <a:cs typeface="B Zar" pitchFamily="2" charset="-78"/>
              </a:rPr>
              <a:t>policies</a:t>
            </a:r>
            <a:endParaRPr lang="en-US" sz="1600" b="1" dirty="0">
              <a:cs typeface="B Zar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 rot="19819514">
            <a:off x="5738486" y="1943423"/>
            <a:ext cx="184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600" b="1" dirty="0" smtClean="0">
                <a:cs typeface="B Zar" pitchFamily="2" charset="-78"/>
              </a:rPr>
              <a:t>Global competition  level</a:t>
            </a:r>
            <a:endParaRPr lang="en-US" sz="1600" b="1" dirty="0">
              <a:cs typeface="B Zar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698255" y="2820103"/>
            <a:ext cx="2168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 smtClean="0">
                <a:cs typeface="B Zar" pitchFamily="2" charset="-78"/>
              </a:rPr>
              <a:t>Policy framework</a:t>
            </a:r>
            <a:endParaRPr lang="en-US" sz="1600" b="1" dirty="0">
              <a:cs typeface="B Zar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5886" y="5920248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 smtClean="0">
                <a:cs typeface="B Zar" pitchFamily="2" charset="-78"/>
              </a:rPr>
              <a:t>Institutional capacities</a:t>
            </a:r>
            <a:endParaRPr lang="en-US" sz="1600" b="1" dirty="0">
              <a:cs typeface="B Zar" pitchFamily="2" charset="-78"/>
            </a:endParaRPr>
          </a:p>
        </p:txBody>
      </p:sp>
      <p:sp>
        <p:nvSpPr>
          <p:cNvPr id="16" name="Striped Right Arrow 15"/>
          <p:cNvSpPr/>
          <p:nvPr/>
        </p:nvSpPr>
        <p:spPr>
          <a:xfrm rot="19492967">
            <a:off x="4313771" y="2826291"/>
            <a:ext cx="363025" cy="1071570"/>
          </a:xfrm>
          <a:prstGeom prst="stripedRightArrow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232672" y="338908"/>
            <a:ext cx="4704167" cy="56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defTabSz="914400" rtl="1">
              <a:spcBef>
                <a:spcPct val="0"/>
              </a:spcBef>
              <a:defRPr/>
            </a:pPr>
            <a:endParaRPr lang="fa-IR" sz="3200" b="1" dirty="0">
              <a:latin typeface="+mj-lt"/>
              <a:ea typeface="+mj-ea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99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Douglass North’s idea on development of private sector in developing countries: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Doing Business criteria is the matter of privates sector development to some extent in developing countries,</a:t>
            </a:r>
          </a:p>
          <a:p>
            <a:endParaRPr lang="en-US" sz="4000" b="1" dirty="0" smtClean="0"/>
          </a:p>
          <a:p>
            <a:r>
              <a:rPr lang="en-US" sz="3600" b="1" dirty="0" smtClean="0"/>
              <a:t>But more important point is how much private small businesses can grow up to large companies.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cs typeface="B Zar" pitchFamily="2" charset="-78"/>
              </a:rPr>
              <a:t>Tools of Governance for private sector development in Iran</a:t>
            </a:r>
            <a:endParaRPr lang="en-US" sz="3200" b="1" dirty="0"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4"/>
            <a:ext cx="8458200" cy="5257796"/>
          </a:xfrm>
        </p:spPr>
        <p:txBody>
          <a:bodyPr>
            <a:normAutofit fontScale="77500" lnSpcReduction="20000"/>
          </a:bodyPr>
          <a:lstStyle/>
          <a:p>
            <a:pPr algn="r" rtl="1"/>
            <a:endParaRPr lang="en-US" b="1" dirty="0" smtClean="0">
              <a:cs typeface="B Zar" pitchFamily="2" charset="-78"/>
            </a:endParaRPr>
          </a:p>
          <a:p>
            <a:pPr algn="r" rtl="1"/>
            <a:r>
              <a:rPr lang="en-US" b="1" dirty="0" smtClean="0">
                <a:solidFill>
                  <a:schemeClr val="tx2"/>
                </a:solidFill>
                <a:cs typeface="B Zar" pitchFamily="2" charset="-78"/>
              </a:rPr>
              <a:t>Contract with subcontractors</a:t>
            </a:r>
            <a:endParaRPr lang="fa-IR" b="1" dirty="0" smtClean="0">
              <a:solidFill>
                <a:schemeClr val="tx2"/>
              </a:solidFill>
              <a:cs typeface="B Zar" pitchFamily="2" charset="-78"/>
            </a:endParaRPr>
          </a:p>
          <a:p>
            <a:pPr algn="r" rtl="1"/>
            <a:r>
              <a:rPr lang="en-US" b="1" dirty="0" smtClean="0">
                <a:solidFill>
                  <a:schemeClr val="tx2"/>
                </a:solidFill>
                <a:cs typeface="B Zar" pitchFamily="2" charset="-78"/>
              </a:rPr>
              <a:t>Contract with consultant</a:t>
            </a:r>
            <a:r>
              <a:rPr lang="fa-IR" b="1" dirty="0" smtClean="0">
                <a:solidFill>
                  <a:schemeClr val="tx2"/>
                </a:solidFill>
                <a:cs typeface="B Zar" pitchFamily="2" charset="-78"/>
              </a:rPr>
              <a:t>              </a:t>
            </a:r>
            <a:r>
              <a:rPr lang="en-US" b="1" dirty="0" smtClean="0">
                <a:solidFill>
                  <a:schemeClr val="tx2"/>
                </a:solidFill>
                <a:cs typeface="B Zar" pitchFamily="2" charset="-78"/>
              </a:rPr>
              <a:t>Government- Private sector</a:t>
            </a:r>
            <a:endParaRPr lang="fa-IR" b="1" dirty="0" smtClean="0">
              <a:solidFill>
                <a:schemeClr val="tx2"/>
              </a:solidFill>
              <a:cs typeface="B Zar" pitchFamily="2" charset="-78"/>
            </a:endParaRPr>
          </a:p>
          <a:p>
            <a:pPr algn="r" rtl="1"/>
            <a:r>
              <a:rPr lang="en-US" b="1" dirty="0" smtClean="0">
                <a:solidFill>
                  <a:schemeClr val="tx2"/>
                </a:solidFill>
                <a:cs typeface="B Zar" pitchFamily="2" charset="-78"/>
              </a:rPr>
              <a:t>Providing loan</a:t>
            </a:r>
            <a:endParaRPr lang="fa-IR" b="1" dirty="0" smtClean="0">
              <a:solidFill>
                <a:schemeClr val="tx2"/>
              </a:solidFill>
              <a:cs typeface="B Zar" pitchFamily="2" charset="-78"/>
            </a:endParaRPr>
          </a:p>
          <a:p>
            <a:pPr algn="r" rtl="1"/>
            <a:r>
              <a:rPr lang="en-US" b="1" dirty="0" smtClean="0">
                <a:solidFill>
                  <a:schemeClr val="tx2"/>
                </a:solidFill>
                <a:cs typeface="B Zar" pitchFamily="2" charset="-78"/>
              </a:rPr>
              <a:t>Giving permissions</a:t>
            </a:r>
            <a:endParaRPr lang="fa-IR" b="1" dirty="0" smtClean="0">
              <a:solidFill>
                <a:schemeClr val="tx2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cs typeface="B Zar" pitchFamily="2" charset="-78"/>
              </a:rPr>
              <a:t> ----------------------------------------------</a:t>
            </a:r>
          </a:p>
          <a:p>
            <a:pPr algn="r" rtl="1"/>
            <a:r>
              <a:rPr lang="en-US" b="1" dirty="0" smtClean="0">
                <a:solidFill>
                  <a:srgbClr val="C00000"/>
                </a:solidFill>
                <a:cs typeface="B Zar" pitchFamily="2" charset="-78"/>
              </a:rPr>
              <a:t>Developmental interventions</a:t>
            </a:r>
            <a:endParaRPr lang="fa-IR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/>
            <a:r>
              <a:rPr lang="en-US" b="1" dirty="0" smtClean="0">
                <a:solidFill>
                  <a:srgbClr val="C00000"/>
                </a:solidFill>
                <a:cs typeface="B Zar" pitchFamily="2" charset="-78"/>
              </a:rPr>
              <a:t>Institution building</a:t>
            </a:r>
            <a:endParaRPr lang="fa-IR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/>
            <a:r>
              <a:rPr lang="en-US" b="1" dirty="0" smtClean="0">
                <a:solidFill>
                  <a:srgbClr val="C00000"/>
                </a:solidFill>
                <a:cs typeface="B Zar" pitchFamily="2" charset="-78"/>
              </a:rPr>
              <a:t>Capacity building</a:t>
            </a:r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                        </a:t>
            </a:r>
            <a:r>
              <a:rPr lang="en-US" b="1" dirty="0" smtClean="0">
                <a:solidFill>
                  <a:srgbClr val="C00000"/>
                </a:solidFill>
                <a:cs typeface="B Zar" pitchFamily="2" charset="-78"/>
              </a:rPr>
              <a:t>    </a:t>
            </a:r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  </a:t>
            </a:r>
            <a:r>
              <a:rPr lang="en-US" sz="3000" b="1" dirty="0" smtClean="0">
                <a:solidFill>
                  <a:srgbClr val="C00000"/>
                </a:solidFill>
                <a:cs typeface="B Zar" pitchFamily="2" charset="-78"/>
              </a:rPr>
              <a:t>Private sector-Private sector</a:t>
            </a:r>
            <a:endParaRPr lang="fa-IR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/>
            <a:r>
              <a:rPr lang="en-US" b="1" dirty="0" smtClean="0">
                <a:solidFill>
                  <a:srgbClr val="C00000"/>
                </a:solidFill>
                <a:cs typeface="B Zar" pitchFamily="2" charset="-78"/>
              </a:rPr>
              <a:t>Match-making</a:t>
            </a:r>
          </a:p>
          <a:p>
            <a:pPr algn="r" rtl="1"/>
            <a:r>
              <a:rPr lang="en-US" b="1" dirty="0" smtClean="0">
                <a:solidFill>
                  <a:srgbClr val="C00000"/>
                </a:solidFill>
                <a:cs typeface="B Zar" pitchFamily="2" charset="-78"/>
              </a:rPr>
              <a:t>Specific </a:t>
            </a:r>
            <a:r>
              <a:rPr lang="en-US" b="1" dirty="0" err="1" smtClean="0">
                <a:solidFill>
                  <a:srgbClr val="C00000"/>
                </a:solidFill>
                <a:cs typeface="B Zar" pitchFamily="2" charset="-78"/>
              </a:rPr>
              <a:t>sectoral</a:t>
            </a:r>
            <a:endParaRPr lang="en-US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 rtl="1">
              <a:buNone/>
            </a:pPr>
            <a:r>
              <a:rPr lang="en-US" b="1" dirty="0" smtClean="0">
                <a:solidFill>
                  <a:srgbClr val="C00000"/>
                </a:solidFill>
                <a:cs typeface="B Zar" pitchFamily="2" charset="-78"/>
              </a:rPr>
              <a:t> business enabling environment</a:t>
            </a:r>
          </a:p>
          <a:p>
            <a:pPr algn="r" rtl="1"/>
            <a:endParaRPr lang="en-US" b="1" dirty="0">
              <a:solidFill>
                <a:srgbClr val="C00000"/>
              </a:solidFill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1081-A3E3-4E41-B900-44DA7F7B6B6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148478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i="1" u="sng" dirty="0" smtClean="0">
                <a:cs typeface="B Zar" pitchFamily="2" charset="-78"/>
              </a:rPr>
              <a:t>Tools</a:t>
            </a:r>
            <a:endParaRPr lang="en-US" sz="2400" b="1" i="1" u="sng" dirty="0">
              <a:cs typeface="B Za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235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i="1" u="sng" dirty="0" smtClean="0">
                <a:cs typeface="B Zar" pitchFamily="2" charset="-78"/>
              </a:rPr>
              <a:t>Interaction type</a:t>
            </a:r>
            <a:endParaRPr lang="en-US" sz="2400" b="1" i="1" u="sng" dirty="0">
              <a:cs typeface="B Zar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2971800"/>
            <a:ext cx="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7744888" y="2387078"/>
            <a:ext cx="24288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Existing</a:t>
            </a:r>
            <a:endParaRPr lang="fa-IR" b="1" dirty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532866" y="5246866"/>
            <a:ext cx="28529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 to be formed</a:t>
            </a:r>
            <a:endParaRPr lang="fa-IR" b="1" dirty="0">
              <a:solidFill>
                <a:srgbClr val="FF0000"/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b="1" dirty="0" smtClean="0"/>
          </a:p>
          <a:p>
            <a:endParaRPr lang="en-US" sz="5400" b="1" dirty="0" smtClean="0"/>
          </a:p>
          <a:p>
            <a:pPr>
              <a:buNone/>
            </a:pPr>
            <a:r>
              <a:rPr lang="en-US" sz="5400" b="1" dirty="0" smtClean="0"/>
              <a:t>2. Supply side</a:t>
            </a:r>
            <a:endParaRPr lang="en-US" sz="5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143000"/>
          </a:xfrm>
          <a:ln>
            <a:solidFill>
              <a:srgbClr val="A14D07"/>
            </a:solidFill>
          </a:ln>
        </p:spPr>
        <p:txBody>
          <a:bodyPr>
            <a:normAutofit/>
          </a:bodyPr>
          <a:lstStyle/>
          <a:p>
            <a:pPr rtl="1" eaLnBrk="1" hangingPunct="1"/>
            <a:r>
              <a:rPr lang="en-US" sz="3600" b="1" dirty="0" smtClean="0">
                <a:cs typeface="B Titr" pitchFamily="2" charset="-78"/>
              </a:rPr>
              <a:t>Higher education systems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  <a:ln>
            <a:solidFill>
              <a:srgbClr val="A14D07"/>
            </a:solidFill>
          </a:ln>
        </p:spPr>
        <p:txBody>
          <a:bodyPr/>
          <a:lstStyle/>
          <a:p>
            <a:pPr marL="514350" indent="-514350" algn="l" eaLnBrk="1" hangingPunct="1">
              <a:buFont typeface="Arial" charset="0"/>
              <a:buAutoNum type="arabicPeriod"/>
            </a:pPr>
            <a:r>
              <a:rPr lang="en-US" b="1" dirty="0" smtClean="0">
                <a:cs typeface="B Lotus" pitchFamily="2" charset="-78"/>
              </a:rPr>
              <a:t>Public/centralized system</a:t>
            </a:r>
          </a:p>
          <a:p>
            <a:pPr marL="514350" indent="-514350" algn="l" eaLnBrk="1" hangingPunct="1">
              <a:buNone/>
            </a:pPr>
            <a:endParaRPr lang="fa-IR" b="1" dirty="0" smtClean="0">
              <a:cs typeface="B Lotus" pitchFamily="2" charset="-78"/>
            </a:endParaRPr>
          </a:p>
          <a:p>
            <a:pPr marL="514350" indent="-514350" algn="l" eaLnBrk="1" hangingPunct="1">
              <a:buFont typeface="Arial" charset="0"/>
              <a:buAutoNum type="arabicPeriod"/>
            </a:pPr>
            <a:r>
              <a:rPr lang="en-US" sz="2800" b="1" dirty="0" smtClean="0">
                <a:cs typeface="B Lotus" pitchFamily="2" charset="-78"/>
              </a:rPr>
              <a:t>Liberal/neo-liberal system</a:t>
            </a:r>
            <a:endParaRPr lang="fa-IR" sz="2800" b="1" dirty="0" smtClean="0">
              <a:cs typeface="B Lotus" pitchFamily="2" charset="-78"/>
            </a:endParaRPr>
          </a:p>
          <a:p>
            <a:pPr marL="514350" indent="-514350" algn="l" eaLnBrk="1" hangingPunct="1">
              <a:buFont typeface="Arial" charset="0"/>
              <a:buAutoNum type="arabicPeriod"/>
            </a:pPr>
            <a:endParaRPr lang="fa-IR" sz="2800" b="1" dirty="0" smtClean="0">
              <a:cs typeface="B Lotus" pitchFamily="2" charset="-78"/>
            </a:endParaRPr>
          </a:p>
          <a:p>
            <a:pPr marL="514350" indent="-514350" algn="l" eaLnBrk="1" hangingPunct="1">
              <a:buFont typeface="Arial" charset="0"/>
              <a:buAutoNum type="arabicPeriod"/>
            </a:pPr>
            <a:r>
              <a:rPr lang="en-US" sz="2800" b="1" dirty="0" smtClean="0">
                <a:cs typeface="B Lotus" pitchFamily="2" charset="-78"/>
              </a:rPr>
              <a:t>Public-private partnership</a:t>
            </a:r>
            <a:endParaRPr lang="fa-IR" sz="2800" b="1" dirty="0" smtClean="0">
              <a:cs typeface="B Lotus" pitchFamily="2" charset="-78"/>
            </a:endParaRPr>
          </a:p>
          <a:p>
            <a:pPr marL="514350" indent="-514350" algn="l" eaLnBrk="1" hangingPunct="1">
              <a:buFont typeface="Arial" charset="0"/>
              <a:buAutoNum type="arabicPeriod"/>
            </a:pPr>
            <a:endParaRPr lang="en-US" sz="2800" b="1" dirty="0" smtClean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5A71-9A3C-4DFD-B0C6-11149E6D0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  <a:ln>
            <a:solidFill>
              <a:srgbClr val="A14D07"/>
            </a:solidFill>
          </a:ln>
        </p:spPr>
        <p:txBody>
          <a:bodyPr>
            <a:noAutofit/>
          </a:bodyPr>
          <a:lstStyle/>
          <a:p>
            <a:pPr marL="514350" indent="-514350"/>
            <a:r>
              <a:rPr lang="en-US" b="1" dirty="0" smtClean="0">
                <a:cs typeface="B Lotus" pitchFamily="2" charset="-78"/>
              </a:rPr>
              <a:t>Characteristics of Public/centralized system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  <a:ln>
            <a:solidFill>
              <a:srgbClr val="A14D07"/>
            </a:solidFill>
          </a:ln>
        </p:spPr>
        <p:txBody>
          <a:bodyPr>
            <a:noAutofit/>
          </a:bodyPr>
          <a:lstStyle/>
          <a:p>
            <a:pPr marL="514350" indent="-514350"/>
            <a:r>
              <a:rPr lang="en-US" sz="2800" b="1" dirty="0" err="1" smtClean="0">
                <a:cs typeface="B Lotus" pitchFamily="2" charset="-78"/>
              </a:rPr>
              <a:t>Massification</a:t>
            </a:r>
            <a:r>
              <a:rPr lang="en-US" sz="2800" b="1" dirty="0" smtClean="0">
                <a:cs typeface="B Lotus" pitchFamily="2" charset="-78"/>
              </a:rPr>
              <a:t> of programs/courses/contents</a:t>
            </a:r>
          </a:p>
          <a:p>
            <a:pPr marL="514350" indent="-514350"/>
            <a:endParaRPr lang="en-US" sz="2800" b="1" dirty="0" smtClean="0">
              <a:cs typeface="B Lotus" pitchFamily="2" charset="-78"/>
            </a:endParaRPr>
          </a:p>
          <a:p>
            <a:pPr marL="514350" indent="-514350"/>
            <a:r>
              <a:rPr lang="en-US" sz="2800" b="1" dirty="0" smtClean="0">
                <a:cs typeface="B Lotus" pitchFamily="2" charset="-78"/>
              </a:rPr>
              <a:t>Delivering standard programs/courses/contents</a:t>
            </a:r>
            <a:endParaRPr lang="fa-IR" sz="2800" b="1" dirty="0" smtClean="0">
              <a:cs typeface="B Lotus" pitchFamily="2" charset="-78"/>
            </a:endParaRPr>
          </a:p>
          <a:p>
            <a:pPr marL="514350" indent="-514350" algn="l" eaLnBrk="1" hangingPunct="1"/>
            <a:endParaRPr lang="en-US" sz="2800" b="1" dirty="0" smtClean="0">
              <a:cs typeface="B Lotus" pitchFamily="2" charset="-78"/>
            </a:endParaRPr>
          </a:p>
          <a:p>
            <a:pPr marL="514350" indent="-514350" algn="l" eaLnBrk="1" hangingPunct="1"/>
            <a:r>
              <a:rPr lang="en-US" sz="2800" b="1" dirty="0" smtClean="0">
                <a:cs typeface="B Lotus" pitchFamily="2" charset="-78"/>
              </a:rPr>
              <a:t>Financed by the Government</a:t>
            </a:r>
          </a:p>
          <a:p>
            <a:pPr marL="514350" indent="-514350" algn="l" eaLnBrk="1" hangingPunct="1"/>
            <a:endParaRPr lang="fa-IR" sz="2800" b="1" dirty="0" smtClean="0">
              <a:cs typeface="B Lotus" pitchFamily="2" charset="-78"/>
            </a:endParaRPr>
          </a:p>
          <a:p>
            <a:pPr marL="514350" indent="-514350" algn="l" eaLnBrk="1" hangingPunct="1"/>
            <a:r>
              <a:rPr lang="en-US" sz="2800" b="1" dirty="0" smtClean="0">
                <a:cs typeface="B Lotus" pitchFamily="2" charset="-78"/>
              </a:rPr>
              <a:t>Centralized in decision making</a:t>
            </a:r>
          </a:p>
          <a:p>
            <a:pPr marL="514350" indent="-514350" algn="l" eaLnBrk="1" hangingPunct="1"/>
            <a:endParaRPr lang="fa-IR" sz="2800" b="1" dirty="0" smtClean="0">
              <a:cs typeface="B Lotus" pitchFamily="2" charset="-78"/>
            </a:endParaRPr>
          </a:p>
          <a:p>
            <a:pPr marL="514350" indent="-514350" algn="l" eaLnBrk="1" hangingPunct="1"/>
            <a:r>
              <a:rPr lang="en-US" sz="2800" b="1" dirty="0" smtClean="0">
                <a:cs typeface="B Lotus" pitchFamily="2" charset="-78"/>
              </a:rPr>
              <a:t>Less share of research in comparison to training</a:t>
            </a:r>
            <a:endParaRPr lang="fa-IR" sz="2800" b="1" dirty="0" smtClean="0">
              <a:cs typeface="B Lotus" pitchFamily="2" charset="-78"/>
            </a:endParaRPr>
          </a:p>
          <a:p>
            <a:pPr marL="514350" indent="-514350" algn="l" eaLnBrk="1" hangingPunct="1"/>
            <a:endParaRPr lang="en-US" sz="2800" b="1" dirty="0" smtClean="0">
              <a:cs typeface="B Lotus" pitchFamily="2" charset="-78"/>
            </a:endParaRPr>
          </a:p>
          <a:p>
            <a:pPr marL="514350" indent="-514350" algn="l" eaLnBrk="1" hangingPunct="1"/>
            <a:r>
              <a:rPr lang="en-US" sz="2800" b="1" dirty="0" smtClean="0">
                <a:cs typeface="B Lotus" pitchFamily="2" charset="-78"/>
              </a:rPr>
              <a:t>Less share of practical vs. theoretical </a:t>
            </a:r>
            <a:endParaRPr lang="fa-IR" sz="2800" b="1" dirty="0" smtClean="0">
              <a:cs typeface="B Lotus" pitchFamily="2" charset="-78"/>
            </a:endParaRPr>
          </a:p>
          <a:p>
            <a:pPr marL="514350" indent="-514350" algn="l" eaLnBrk="1" hangingPunct="1">
              <a:buFont typeface="Arial" charset="0"/>
              <a:buAutoNum type="arabicPeriod"/>
            </a:pPr>
            <a:endParaRPr lang="fa-IR" sz="2400" b="1" dirty="0" smtClean="0">
              <a:cs typeface="B Lotus" pitchFamily="2" charset="-78"/>
            </a:endParaRPr>
          </a:p>
          <a:p>
            <a:pPr marL="514350" indent="-514350" algn="l" eaLnBrk="1" hangingPunct="1">
              <a:buFont typeface="Arial" charset="0"/>
              <a:buAutoNum type="arabicPeriod"/>
            </a:pPr>
            <a:endParaRPr lang="en-US" sz="2400" b="1" dirty="0" smtClean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3943A-7EBB-42CA-87BA-903D98EB3E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153400" cy="81780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TVT approaches in a big perspective</a:t>
            </a:r>
            <a:endParaRPr lang="fa-IR" sz="3200" b="1" dirty="0">
              <a:solidFill>
                <a:schemeClr val="accent1">
                  <a:lumMod val="50000"/>
                </a:schemeClr>
              </a:solidFill>
              <a:cs typeface="B Zar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80505" y="6259130"/>
            <a:ext cx="46001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80505" y="2292440"/>
            <a:ext cx="0" cy="3966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36046" y="4874652"/>
            <a:ext cx="1450070" cy="1326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cs typeface="B Titr" pitchFamily="2" charset="-78"/>
              </a:rPr>
              <a:t>Before  employment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cs typeface="B Titr" pitchFamily="2" charset="-78"/>
              </a:rPr>
              <a:t>training</a:t>
            </a:r>
            <a:endParaRPr lang="fa-IR" sz="1600" b="1" dirty="0"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466" y="3606082"/>
            <a:ext cx="1724161" cy="1326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cs typeface="B Titr" pitchFamily="2" charset="-78"/>
              </a:rPr>
              <a:t>Continuous training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cs typeface="B Titr" pitchFamily="2" charset="-78"/>
              </a:rPr>
              <a:t>(school-work)</a:t>
            </a:r>
            <a:endParaRPr lang="fa-IR" sz="1600" b="1" dirty="0"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628" y="2357430"/>
            <a:ext cx="1364356" cy="1326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en-US" sz="1600" b="1" dirty="0" smtClean="0">
                <a:cs typeface="B Titr" pitchFamily="2" charset="-78"/>
              </a:rPr>
              <a:t>Training for changing demand</a:t>
            </a:r>
            <a:endParaRPr lang="fa-IR" sz="1600" b="1" dirty="0"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6211669"/>
            <a:ext cx="54863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2010 onward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	  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2005-2010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	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1965-2005</a:t>
            </a:r>
            <a:endParaRPr lang="fa-IR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endParaRPr lang="fa-IR" b="1" dirty="0">
              <a:cs typeface="B Nazanin" panose="00000400000000000000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380677" y="2279561"/>
            <a:ext cx="0" cy="3966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0826" y="2357430"/>
            <a:ext cx="2428892" cy="397031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l">
              <a:buFontTx/>
              <a:buChar char="-"/>
            </a:pPr>
            <a:r>
              <a:rPr lang="en-US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Zar" pitchFamily="2" charset="-78"/>
              </a:rPr>
              <a:t>Private-led business development</a:t>
            </a:r>
          </a:p>
          <a:p>
            <a:pPr algn="l">
              <a:buFontTx/>
              <a:buChar char="-"/>
            </a:pPr>
            <a:r>
              <a:rPr lang="en-US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Zar" pitchFamily="2" charset="-78"/>
              </a:rPr>
              <a:t>Focus on existing businesses in private sector</a:t>
            </a:r>
            <a:endParaRPr lang="fa-IR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Zar" pitchFamily="2" charset="-78"/>
            </a:endParaRPr>
          </a:p>
          <a:p>
            <a:pPr algn="r" rtl="1"/>
            <a:endParaRPr lang="fa-IR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Zar" pitchFamily="2" charset="-78"/>
            </a:endParaRPr>
          </a:p>
          <a:p>
            <a:pPr algn="r" rtl="1"/>
            <a:endParaRPr lang="fa-IR" sz="1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Zar" pitchFamily="2" charset="-78"/>
            </a:endParaRPr>
          </a:p>
          <a:p>
            <a:pPr algn="r" rtl="1"/>
            <a:endParaRPr lang="fa-IR" sz="1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Zar" pitchFamily="2" charset="-78"/>
            </a:endParaRPr>
          </a:p>
          <a:p>
            <a:pPr algn="r" rtl="1"/>
            <a:endParaRPr lang="fa-IR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Zar" pitchFamily="2" charset="-78"/>
            </a:endParaRPr>
          </a:p>
          <a:p>
            <a:r>
              <a:rPr lang="fa-I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Zar" pitchFamily="2" charset="-78"/>
              </a:rPr>
              <a:t>- </a:t>
            </a:r>
            <a:r>
              <a:rPr lang="en-US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Zar" pitchFamily="2" charset="-78"/>
              </a:rPr>
              <a:t>Focus on establishment/creating of new businesses</a:t>
            </a:r>
            <a:endParaRPr lang="fa-IR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Zar" pitchFamily="2" charset="-78"/>
            </a:endParaRPr>
          </a:p>
          <a:p>
            <a:pPr algn="r" rtl="1"/>
            <a:endParaRPr lang="fa-IR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Zar" pitchFamily="2" charset="-78"/>
            </a:endParaRPr>
          </a:p>
          <a:p>
            <a:pPr algn="r" rtl="1"/>
            <a:endParaRPr lang="fa-IR" sz="1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Zar" pitchFamily="2" charset="-78"/>
            </a:endParaRPr>
          </a:p>
          <a:p>
            <a:pPr algn="r" rtl="1"/>
            <a:endParaRPr lang="fa-IR" sz="1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Zar" pitchFamily="2" charset="-78"/>
            </a:endParaRPr>
          </a:p>
          <a:p>
            <a:pPr algn="r" rtl="1"/>
            <a:endParaRPr lang="fa-IR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Zar" pitchFamily="2" charset="-78"/>
            </a:endParaRPr>
          </a:p>
          <a:p>
            <a:pPr algn="l"/>
            <a:r>
              <a:rPr lang="fa-I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Zar" pitchFamily="2" charset="-78"/>
              </a:rPr>
              <a:t>- </a:t>
            </a:r>
            <a:r>
              <a:rPr lang="en-US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Zar" pitchFamily="2" charset="-78"/>
              </a:rPr>
              <a:t>State-led large scale company establishment</a:t>
            </a:r>
            <a:endParaRPr lang="fa-IR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Zar" pitchFamily="2" charset="-78"/>
            </a:endParaRPr>
          </a:p>
          <a:p>
            <a:pPr algn="r" rtl="1"/>
            <a:endParaRPr lang="fa-IR" sz="1400" b="1" dirty="0">
              <a:solidFill>
                <a:schemeClr val="dk1"/>
              </a:solidFill>
              <a:cs typeface="B Zar" pitchFamily="2" charset="-7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80505" y="2279558"/>
            <a:ext cx="46001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0" y="1371600"/>
            <a:ext cx="15841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cs typeface="B Nazanin" panose="00000400000000000000" pitchFamily="2" charset="-78"/>
              </a:rPr>
              <a:t>Gov. plays the role of trainer</a:t>
            </a:r>
            <a:endParaRPr lang="fa-IR" sz="1600" b="1" dirty="0">
              <a:ln w="12700" cmpd="sng">
                <a:solidFill>
                  <a:schemeClr val="accent4"/>
                </a:solidFill>
                <a:prstDash val="solid"/>
              </a:ln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1295400"/>
            <a:ext cx="176901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cs typeface="B Nazanin" panose="00000400000000000000" pitchFamily="2" charset="-78"/>
              </a:rPr>
              <a:t>Both of Gov. &amp; Private S. plays the role of trainer</a:t>
            </a:r>
            <a:endParaRPr lang="fa-IR" sz="1400" b="1" dirty="0">
              <a:ln w="12700" cmpd="sng">
                <a:solidFill>
                  <a:schemeClr val="accent4"/>
                </a:solidFill>
                <a:prstDash val="solid"/>
              </a:ln>
              <a:cs typeface="B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295400"/>
            <a:ext cx="224843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buFont typeface="Arial" pitchFamily="34" charset="0"/>
              <a:buChar char="•"/>
            </a:pPr>
            <a:r>
              <a:rPr lang="en-US" sz="1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cs typeface="B Zar" pitchFamily="2" charset="-78"/>
              </a:rPr>
              <a:t>Gov. role: Development &amp; </a:t>
            </a:r>
          </a:p>
          <a:p>
            <a:pPr algn="ctr"/>
            <a:r>
              <a:rPr lang="en-US" sz="1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cs typeface="B Zar" pitchFamily="2" charset="-78"/>
              </a:rPr>
              <a:t>Regulation</a:t>
            </a:r>
          </a:p>
          <a:p>
            <a:pPr algn="ctr"/>
            <a:r>
              <a:rPr lang="en-US" sz="1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cs typeface="B Zar" pitchFamily="2" charset="-78"/>
              </a:rPr>
              <a:t>Private S.: Execution</a:t>
            </a:r>
            <a:endParaRPr lang="fa-IR" sz="1400" b="1" dirty="0">
              <a:ln w="12700" cmpd="sng">
                <a:solidFill>
                  <a:schemeClr val="accent4"/>
                </a:solidFill>
                <a:prstDash val="solid"/>
              </a:ln>
              <a:cs typeface="B Zar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0869" y="2285992"/>
            <a:ext cx="461665" cy="3979572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pPr algn="r" rt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High</a:t>
            </a:r>
            <a:r>
              <a:rPr lang="fa-IR" dirty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	 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Efficiency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          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B Zar" pitchFamily="2" charset="-78"/>
              </a:rPr>
              <a:t>Low</a:t>
            </a:r>
            <a:endParaRPr lang="fa-IR" dirty="0">
              <a:solidFill>
                <a:schemeClr val="accent1">
                  <a:lumMod val="50000"/>
                </a:schemeClr>
              </a:solidFill>
              <a:cs typeface="B Zar" pitchFamily="2" charset="-78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1081-A3E3-4E41-B900-44DA7F7B6B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B Zar" pitchFamily="2" charset="-78"/>
              </a:rPr>
              <a:t>Proposed policies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cs typeface="B Zar" pitchFamily="2" charset="-78"/>
              </a:rPr>
              <a:t>Short Run: increase coordination with the demand side</a:t>
            </a:r>
            <a:endParaRPr lang="fa-IR" b="1" dirty="0" smtClean="0">
              <a:cs typeface="B Zar" pitchFamily="2" charset="-78"/>
            </a:endParaRPr>
          </a:p>
          <a:p>
            <a:pPr algn="r" rtl="1">
              <a:buNone/>
            </a:pPr>
            <a:endParaRPr lang="fa-IR" b="1" dirty="0" smtClean="0">
              <a:cs typeface="B Zar" pitchFamily="2" charset="-78"/>
            </a:endParaRPr>
          </a:p>
          <a:p>
            <a:pPr algn="l"/>
            <a:r>
              <a:rPr lang="en-US" b="1" dirty="0" smtClean="0">
                <a:cs typeface="B Zar" pitchFamily="2" charset="-78"/>
              </a:rPr>
              <a:t>Medium Run: Tracing and anticipation</a:t>
            </a:r>
            <a:endParaRPr lang="fa-IR" b="1" dirty="0" smtClean="0">
              <a:cs typeface="B Zar" pitchFamily="2" charset="-78"/>
            </a:endParaRPr>
          </a:p>
          <a:p>
            <a:pPr algn="l"/>
            <a:endParaRPr lang="en-US" b="1" dirty="0" smtClean="0">
              <a:cs typeface="B Zar" pitchFamily="2" charset="-78"/>
            </a:endParaRPr>
          </a:p>
          <a:p>
            <a:pPr algn="l"/>
            <a:r>
              <a:rPr lang="en-US" b="1" dirty="0" smtClean="0">
                <a:cs typeface="B Zar" pitchFamily="2" charset="-78"/>
              </a:rPr>
              <a:t>Long term: Improving the governance structure</a:t>
            </a:r>
            <a:endParaRPr lang="en-US" b="1" dirty="0">
              <a:cs typeface="B Zar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4330" y="1764254"/>
            <a:ext cx="8492490" cy="1229919"/>
          </a:xfrm>
        </p:spPr>
        <p:txBody>
          <a:bodyPr/>
          <a:lstStyle/>
          <a:p>
            <a:r>
              <a:rPr lang="en-US" sz="4400" dirty="0" smtClean="0"/>
              <a:t>Employment Policies; </a:t>
            </a:r>
            <a:br>
              <a:rPr lang="en-US" sz="4400" dirty="0" smtClean="0"/>
            </a:br>
            <a:r>
              <a:rPr lang="en-US" sz="4400" dirty="0" smtClean="0"/>
              <a:t>Main challenges in Iran</a:t>
            </a:r>
            <a:endParaRPr lang="fa-IR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Issa Mansouri</a:t>
            </a:r>
            <a:endParaRPr lang="fa-I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280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Labour Force Participation </a:t>
            </a:r>
            <a:r>
              <a:rPr lang="en-US" sz="3200" dirty="0" smtClean="0"/>
              <a:t>Rate in Iran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7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cs typeface="B Nazanin" panose="00000400000000000000" pitchFamily="2" charset="-78"/>
              </a:rPr>
              <a:t>Reasons for decrease in participation rate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86400" y="22860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1813"/>
              </p:ext>
            </p:extLst>
          </p:nvPr>
        </p:nvGraphicFramePr>
        <p:xfrm>
          <a:off x="228600" y="13716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5867400"/>
            <a:ext cx="6858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Male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5867400"/>
            <a:ext cx="762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Female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5867400"/>
            <a:ext cx="6858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2133600"/>
            <a:ext cx="13716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Family Issues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2438400"/>
            <a:ext cx="2286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Education, skill training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39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Institutions: </a:t>
            </a:r>
            <a:br>
              <a:rPr lang="en-US" b="1" dirty="0" smtClean="0"/>
            </a:br>
            <a:r>
              <a:rPr lang="en-US" b="1" dirty="0" smtClean="0"/>
              <a:t>Labor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Critical issue:</a:t>
            </a:r>
          </a:p>
          <a:p>
            <a:endParaRPr lang="en-US" sz="4000" dirty="0" smtClean="0"/>
          </a:p>
          <a:p>
            <a:pPr algn="ctr">
              <a:buNone/>
            </a:pPr>
            <a:r>
              <a:rPr lang="en-US" sz="4000" b="1" dirty="0" smtClean="0"/>
              <a:t>Employer-employee  contract </a:t>
            </a:r>
          </a:p>
          <a:p>
            <a:pPr algn="ctr">
              <a:buNone/>
            </a:pPr>
            <a:r>
              <a:rPr lang="en-US" sz="4000" b="1" dirty="0" smtClean="0"/>
              <a:t>as a marriage certificate</a:t>
            </a:r>
            <a:endParaRPr lang="en-US" sz="4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 smtClean="0"/>
          </a:p>
          <a:p>
            <a:endParaRPr lang="en-US" sz="4000" b="1" dirty="0" smtClean="0"/>
          </a:p>
          <a:p>
            <a:pPr algn="ctr"/>
            <a:r>
              <a:rPr lang="en-US" sz="4000" b="1" dirty="0" smtClean="0"/>
              <a:t>Thank you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G20 Toronto Declaration (June, 2010)- </a:t>
            </a:r>
            <a:br>
              <a:rPr lang="en-US" sz="2800" b="1" dirty="0" smtClean="0"/>
            </a:br>
            <a:r>
              <a:rPr lang="en-US" sz="2800" b="1" dirty="0" smtClean="0"/>
              <a:t>Back to “business as usual”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87" y="981074"/>
            <a:ext cx="8821113" cy="54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G20 Leaders statement in Antalya (Nov., 2015) – A new view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943937" cy="562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98" y="1290638"/>
            <a:ext cx="852089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Necessity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a new consensus on macro,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meso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micro policies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334000" y="1295400"/>
            <a:ext cx="3124200" cy="1511710"/>
          </a:xfrm>
          <a:prstGeom prst="ellipse">
            <a:avLst/>
          </a:prstGeom>
          <a:solidFill>
            <a:srgbClr val="E3EAF9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51879" y="4551150"/>
            <a:ext cx="3124200" cy="1511710"/>
          </a:xfrm>
          <a:prstGeom prst="ellipse">
            <a:avLst/>
          </a:prstGeom>
          <a:solidFill>
            <a:srgbClr val="E3EAF9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6284" y="1230850"/>
            <a:ext cx="3124200" cy="1511710"/>
          </a:xfrm>
          <a:prstGeom prst="ellipse">
            <a:avLst/>
          </a:prstGeom>
          <a:solidFill>
            <a:srgbClr val="E3EAF9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49021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cs typeface="B Mitra" pitchFamily="2" charset="-78"/>
              </a:defRPr>
            </a:lvl1pPr>
          </a:lstStyle>
          <a:p>
            <a:pPr rtl="1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Employment policy; main components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6527" y="4724400"/>
            <a:ext cx="4227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cs typeface="B Mitra" pitchFamily="2" charset="-78"/>
              </a:defRPr>
            </a:lvl1pPr>
          </a:lstStyle>
          <a:p>
            <a:r>
              <a:rPr lang="en-US" sz="2800" b="1" dirty="0" smtClean="0"/>
              <a:t>Institutions</a:t>
            </a:r>
          </a:p>
          <a:p>
            <a:r>
              <a:rPr lang="en-US" sz="2800" dirty="0" smtClean="0"/>
              <a:t>Laws &amp; Regulations etc.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509652"/>
            <a:ext cx="3854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cs typeface="B Mitra" pitchFamily="2" charset="-78"/>
              </a:defRPr>
            </a:lvl1pPr>
          </a:lstStyle>
          <a:p>
            <a:r>
              <a:rPr lang="en-US" sz="2800" b="1" dirty="0" smtClean="0"/>
              <a:t>Demand</a:t>
            </a:r>
          </a:p>
          <a:p>
            <a:r>
              <a:rPr lang="en-US" sz="2800" dirty="0" smtClean="0"/>
              <a:t>Macro-economic</a:t>
            </a:r>
          </a:p>
          <a:p>
            <a:r>
              <a:rPr lang="en-US" sz="2800" dirty="0" smtClean="0"/>
              <a:t>Industry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7284" y="14478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B Mitra" pitchFamily="2" charset="-78"/>
              </a:rPr>
              <a:t>Supply</a:t>
            </a:r>
            <a:endParaRPr lang="fa-IR" sz="2800" b="1" dirty="0" smtClean="0">
              <a:cs typeface="B Mitra" pitchFamily="2" charset="-78"/>
            </a:endParaRPr>
          </a:p>
          <a:p>
            <a:pPr algn="ctr"/>
            <a:r>
              <a:rPr lang="en-US" sz="2800" dirty="0" smtClean="0">
                <a:cs typeface="B Mitra" pitchFamily="2" charset="-78"/>
              </a:rPr>
              <a:t>Skill Dev., Education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/>
            <a:fld id="{8A6697CF-AE99-4A96-932E-5F2511245E48}" type="slidenum">
              <a:rPr lang="en-US" sz="1100" smtClean="0">
                <a:cs typeface="B Mitra" pitchFamily="2" charset="-78"/>
              </a:rPr>
              <a:pPr rtl="1"/>
              <a:t>6</a:t>
            </a:fld>
            <a:endParaRPr lang="en-US" sz="1100" dirty="0">
              <a:cs typeface="B Mitra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4794" r="6070" b="5960"/>
          <a:stretch/>
        </p:blipFill>
        <p:spPr bwMode="auto">
          <a:xfrm rot="10800000">
            <a:off x="3124201" y="2463759"/>
            <a:ext cx="2438399" cy="208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3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/>
              <a:t>1. Demand side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Key elements of a pro-employment macro framework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88" y="719138"/>
            <a:ext cx="88705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Sectoral drivers of employment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Consistent with traditional </a:t>
            </a:r>
            <a:r>
              <a:rPr lang="en-US" sz="2800" dirty="0" err="1" smtClean="0"/>
              <a:t>structuralist</a:t>
            </a:r>
            <a:r>
              <a:rPr lang="en-US" sz="2800" dirty="0" smtClean="0"/>
              <a:t> views, manufacturing is an important driver of productivity growth in many countries but generally a weak driver of employment growth</a:t>
            </a:r>
          </a:p>
          <a:p>
            <a:endParaRPr lang="en-US" sz="2800" dirty="0" smtClean="0"/>
          </a:p>
          <a:p>
            <a:r>
              <a:rPr lang="en-US" sz="2800" dirty="0" smtClean="0"/>
              <a:t> Services are an increasingly important driver of productivity growth in developing countries while remaining an important driver of employment growth</a:t>
            </a:r>
          </a:p>
          <a:p>
            <a:endParaRPr lang="en-US" sz="2800" dirty="0" smtClean="0"/>
          </a:p>
          <a:p>
            <a:r>
              <a:rPr lang="en-US" sz="2800" dirty="0" smtClean="0"/>
              <a:t> Multiple paths to favorable macroeconomic performance: </a:t>
            </a:r>
            <a:r>
              <a:rPr lang="en-US" sz="2800" b="1" dirty="0" smtClean="0"/>
              <a:t>China, S. Korea, Thailand </a:t>
            </a:r>
            <a:r>
              <a:rPr lang="en-US" sz="2800" dirty="0" smtClean="0"/>
              <a:t>driven more by manufacturing productivity growth, </a:t>
            </a:r>
            <a:r>
              <a:rPr lang="en-US" sz="2800" b="1" dirty="0" smtClean="0"/>
              <a:t>Hong Kong, Singapore, Taiwan and India</a:t>
            </a:r>
            <a:r>
              <a:rPr lang="en-US" sz="2800" dirty="0" smtClean="0"/>
              <a:t> driven more by services productivity growth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558</Words>
  <Application>Microsoft Office PowerPoint</Application>
  <PresentationFormat>On-screen Show (4:3)</PresentationFormat>
  <Paragraphs>146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 Lotus</vt:lpstr>
      <vt:lpstr>B Mitra</vt:lpstr>
      <vt:lpstr>B Nazanin</vt:lpstr>
      <vt:lpstr>B Titr</vt:lpstr>
      <vt:lpstr>B Zar</vt:lpstr>
      <vt:lpstr>Calibri</vt:lpstr>
      <vt:lpstr>Times New Roman</vt:lpstr>
      <vt:lpstr>Office Theme</vt:lpstr>
      <vt:lpstr>PowerPoint Presentation</vt:lpstr>
      <vt:lpstr>PowerPoint Presentation</vt:lpstr>
      <vt:lpstr>The G20 Toronto Declaration (June, 2010)-  Back to “business as usual”</vt:lpstr>
      <vt:lpstr>The G20 Leaders statement in Antalya (Nov., 2015) – A new view</vt:lpstr>
      <vt:lpstr>PowerPoint Presentation</vt:lpstr>
      <vt:lpstr>PowerPoint Presentation</vt:lpstr>
      <vt:lpstr>PowerPoint Presentation</vt:lpstr>
      <vt:lpstr>Key elements of a pro-employment macro framework</vt:lpstr>
      <vt:lpstr>Sectoral drivers of employment</vt:lpstr>
      <vt:lpstr>Industry or Service drive the growth and employment</vt:lpstr>
      <vt:lpstr>Employment elasticity of sectors in Iran (based on 40 years data)   </vt:lpstr>
      <vt:lpstr>Industrial development policies in Iran</vt:lpstr>
      <vt:lpstr>Douglass North’s idea on development of private sector in developing countries:</vt:lpstr>
      <vt:lpstr>Tools of Governance for private sector development in Iran</vt:lpstr>
      <vt:lpstr>PowerPoint Presentation</vt:lpstr>
      <vt:lpstr>Higher education systems</vt:lpstr>
      <vt:lpstr>Characteristics of Public/centralized system</vt:lpstr>
      <vt:lpstr>TVT approaches in a big perspective</vt:lpstr>
      <vt:lpstr>Proposed policies </vt:lpstr>
      <vt:lpstr>Labour Force Participation Rate in Iran</vt:lpstr>
      <vt:lpstr>Reasons for decrease in participation rate</vt:lpstr>
      <vt:lpstr>Institutions:  Labor law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Asus-pc</dc:creator>
  <cp:lastModifiedBy>test</cp:lastModifiedBy>
  <cp:revision>24</cp:revision>
  <dcterms:created xsi:type="dcterms:W3CDTF">2006-08-16T00:00:00Z</dcterms:created>
  <dcterms:modified xsi:type="dcterms:W3CDTF">2017-09-02T10:39:13Z</dcterms:modified>
</cp:coreProperties>
</file>