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359" r:id="rId4"/>
    <p:sldId id="360" r:id="rId5"/>
    <p:sldId id="376" r:id="rId6"/>
    <p:sldId id="370" r:id="rId7"/>
    <p:sldId id="335" r:id="rId8"/>
    <p:sldId id="337" r:id="rId9"/>
    <p:sldId id="345" r:id="rId10"/>
    <p:sldId id="346" r:id="rId11"/>
    <p:sldId id="349" r:id="rId12"/>
    <p:sldId id="348" r:id="rId13"/>
    <p:sldId id="389" r:id="rId14"/>
    <p:sldId id="379" r:id="rId15"/>
    <p:sldId id="368" r:id="rId16"/>
    <p:sldId id="390" r:id="rId17"/>
    <p:sldId id="391" r:id="rId18"/>
    <p:sldId id="378" r:id="rId19"/>
    <p:sldId id="380" r:id="rId20"/>
    <p:sldId id="381" r:id="rId21"/>
    <p:sldId id="386" r:id="rId22"/>
    <p:sldId id="387" r:id="rId23"/>
    <p:sldId id="339" r:id="rId24"/>
    <p:sldId id="382" r:id="rId25"/>
    <p:sldId id="392" r:id="rId26"/>
    <p:sldId id="320" r:id="rId27"/>
    <p:sldId id="352" r:id="rId28"/>
    <p:sldId id="366" r:id="rId29"/>
    <p:sldId id="288" r:id="rId30"/>
    <p:sldId id="3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 Krafft" initials="CG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BF7"/>
    <a:srgbClr val="6C1868"/>
    <a:srgbClr val="EBE5BC"/>
    <a:srgbClr val="B8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8" autoAdjust="0"/>
    <p:restoredTop sz="95369" autoAdjust="0"/>
  </p:normalViewPr>
  <p:slideViewPr>
    <p:cSldViewPr>
      <p:cViewPr varScale="1">
        <p:scale>
          <a:sx n="70" d="100"/>
          <a:sy n="70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umn.edu\HHH\Projects\RASSAAD\CKrafft\IZA%20MENA%20LM%20conference\Tables%20IZA%20MENA%20LM%202.26.1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God:Users:God:Documents:AA%20U%20MN:Fall%202012:RA%20Ragui%20Fall%202012:IZA%20MENA%20LM%20conference:Tables%20IZA%20MENA%20LM%202.26.13.xlsx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umn.edu\HHH\Projects\RASSAAD\CKrafft\IZA%20MENA%20LM%20conference\Tables%20IZA%20MENA%20LM%202.26.1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haimaa%20YASSINE\Desktop\JLMPS%20dynamics%20comparable%20to%20ELMP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aimaa%20YASSINE\Desktop\ELMPS%20dynamics%20charts\ELMPS%20dynamics%20(Sec%20or%20above)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ssaad:Documents:Papers:IZA%20labor%20market%20in%20MENA%20keynote:schooling%20attainment%20top%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umn.edu\HHH\Projects\RASSAAD\CKrafft\IZA%20MENA%20LM%20conference\Tables%20IZA%20MENA%20LM%203.12.1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mikkioleary\Dropbox\ILO%20Keynote%20Lecture\ILO%20Keynote%20Graphs%202.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'Editable PS Bread'!$A$4:$A$27</c:f>
              <c:strCache>
                <c:ptCount val="24"/>
                <c:pt idx="0">
                  <c:v>Morocco</c:v>
                </c:pt>
                <c:pt idx="1">
                  <c:v>Iran</c:v>
                </c:pt>
                <c:pt idx="2">
                  <c:v>UAE</c:v>
                </c:pt>
                <c:pt idx="3">
                  <c:v>Qatar</c:v>
                </c:pt>
                <c:pt idx="4">
                  <c:v>Syria</c:v>
                </c:pt>
                <c:pt idx="5">
                  <c:v>Egypt</c:v>
                </c:pt>
                <c:pt idx="6">
                  <c:v>Kuwait</c:v>
                </c:pt>
                <c:pt idx="7">
                  <c:v>Iraq</c:v>
                </c:pt>
                <c:pt idx="8">
                  <c:v>Algeria</c:v>
                </c:pt>
                <c:pt idx="9">
                  <c:v>Palestine</c:v>
                </c:pt>
                <c:pt idx="10">
                  <c:v>Saudi Arabia</c:v>
                </c:pt>
                <c:pt idx="11">
                  <c:v>Jordan</c:v>
                </c:pt>
                <c:pt idx="13">
                  <c:v>Indonesia</c:v>
                </c:pt>
                <c:pt idx="14">
                  <c:v>Turkey</c:v>
                </c:pt>
                <c:pt idx="15">
                  <c:v>Mexico</c:v>
                </c:pt>
                <c:pt idx="16">
                  <c:v>Malaysia</c:v>
                </c:pt>
                <c:pt idx="17">
                  <c:v>Brazil</c:v>
                </c:pt>
                <c:pt idx="18">
                  <c:v>Chile</c:v>
                </c:pt>
                <c:pt idx="19">
                  <c:v>Spain</c:v>
                </c:pt>
                <c:pt idx="20">
                  <c:v>Poland </c:v>
                </c:pt>
                <c:pt idx="21">
                  <c:v>Bulgaria</c:v>
                </c:pt>
                <c:pt idx="22">
                  <c:v>Hungary</c:v>
                </c:pt>
                <c:pt idx="23">
                  <c:v>China</c:v>
                </c:pt>
              </c:strCache>
            </c:strRef>
          </c:cat>
          <c:val>
            <c:numRef>
              <c:f>'Editable PS Bread'!$B$4:$B$27</c:f>
              <c:numCache>
                <c:formatCode>General</c:formatCode>
                <c:ptCount val="24"/>
                <c:pt idx="0">
                  <c:v>14</c:v>
                </c:pt>
                <c:pt idx="1">
                  <c:v>17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25</c:v>
                </c:pt>
                <c:pt idx="6">
                  <c:v>26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38</c:v>
                </c:pt>
                <c:pt idx="11">
                  <c:v>40</c:v>
                </c:pt>
                <c:pt idx="13">
                  <c:v>8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27</c:v>
                </c:pt>
                <c:pt idx="2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94560"/>
        <c:axId val="189101840"/>
      </c:barChart>
      <c:catAx>
        <c:axId val="1890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101840"/>
        <c:crosses val="autoZero"/>
        <c:auto val="1"/>
        <c:lblAlgn val="ctr"/>
        <c:lblOffset val="100"/>
        <c:noMultiLvlLbl val="0"/>
      </c:catAx>
      <c:valAx>
        <c:axId val="18910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Employment Shares in the Public Sector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909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/>
              <a:t>Females</a:t>
            </a:r>
          </a:p>
        </c:rich>
      </c:tx>
      <c:layout>
        <c:manualLayout>
          <c:xMode val="edge"/>
          <c:yMode val="edge"/>
          <c:x val="0.38718377990575498"/>
          <c:y val="5.731745814859669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7.2369501107307499E-2"/>
          <c:y val="0.11336428410398"/>
          <c:w val="0.855260997785385"/>
          <c:h val="0.75419565785890297"/>
        </c:manualLayout>
      </c:layout>
      <c:lineChart>
        <c:grouping val="standard"/>
        <c:varyColors val="0"/>
        <c:ser>
          <c:idx val="0"/>
          <c:order val="0"/>
          <c:tx>
            <c:strRef>
              <c:f>'Figs 11 &amp; 12'!$A$330</c:f>
              <c:strCache>
                <c:ptCount val="1"/>
                <c:pt idx="0">
                  <c:v>None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'Figs 11 &amp; 12'!$B$328:$P$328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12'!$B$330:$P$330</c:f>
              <c:numCache>
                <c:formatCode>General</c:formatCode>
                <c:ptCount val="15"/>
                <c:pt idx="0">
                  <c:v>0.11509999999999999</c:v>
                </c:pt>
                <c:pt idx="1">
                  <c:v>8.3799999999999999E-2</c:v>
                </c:pt>
                <c:pt idx="2">
                  <c:v>7.3200000000000001E-2</c:v>
                </c:pt>
                <c:pt idx="3">
                  <c:v>0.1169</c:v>
                </c:pt>
                <c:pt idx="4">
                  <c:v>0.1633</c:v>
                </c:pt>
                <c:pt idx="5">
                  <c:v>0.15579999999999999</c:v>
                </c:pt>
                <c:pt idx="6">
                  <c:v>0.1409</c:v>
                </c:pt>
                <c:pt idx="7">
                  <c:v>0.16200000000000001</c:v>
                </c:pt>
                <c:pt idx="8">
                  <c:v>0.16880000000000001</c:v>
                </c:pt>
                <c:pt idx="9">
                  <c:v>0.1807</c:v>
                </c:pt>
                <c:pt idx="10">
                  <c:v>0.18129999999999999</c:v>
                </c:pt>
                <c:pt idx="11">
                  <c:v>0.1759</c:v>
                </c:pt>
                <c:pt idx="12">
                  <c:v>0.16189999999999999</c:v>
                </c:pt>
                <c:pt idx="13">
                  <c:v>0.15229999999999999</c:v>
                </c:pt>
                <c:pt idx="14">
                  <c:v>0.17580000000000001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'Figs 11 &amp; 12'!$A$333</c:f>
              <c:strCache>
                <c:ptCount val="1"/>
                <c:pt idx="0">
                  <c:v>Primary/lower sec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'Figs 11 &amp; 12'!$B$328:$P$328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12'!$B$333:$P$333</c:f>
              <c:numCache>
                <c:formatCode>General</c:formatCode>
                <c:ptCount val="15"/>
                <c:pt idx="0">
                  <c:v>2.81E-2</c:v>
                </c:pt>
                <c:pt idx="1">
                  <c:v>2.6599999999999999E-2</c:v>
                </c:pt>
                <c:pt idx="2">
                  <c:v>2.0899999999999998E-2</c:v>
                </c:pt>
                <c:pt idx="3">
                  <c:v>2.4500000000000001E-2</c:v>
                </c:pt>
                <c:pt idx="4">
                  <c:v>2.2200000000000001E-2</c:v>
                </c:pt>
                <c:pt idx="5">
                  <c:v>3.2500000000000001E-2</c:v>
                </c:pt>
                <c:pt idx="6">
                  <c:v>3.5999999999999997E-2</c:v>
                </c:pt>
                <c:pt idx="7">
                  <c:v>4.0899999999999999E-2</c:v>
                </c:pt>
                <c:pt idx="8">
                  <c:v>4.1599999999999998E-2</c:v>
                </c:pt>
                <c:pt idx="9">
                  <c:v>5.7500000000000002E-2</c:v>
                </c:pt>
                <c:pt idx="10">
                  <c:v>5.0900000000000001E-2</c:v>
                </c:pt>
                <c:pt idx="11">
                  <c:v>4.9500000000000002E-2</c:v>
                </c:pt>
                <c:pt idx="12">
                  <c:v>5.45E-2</c:v>
                </c:pt>
                <c:pt idx="13">
                  <c:v>5.6500000000000002E-2</c:v>
                </c:pt>
                <c:pt idx="14">
                  <c:v>5.62E-2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'Figs 11 &amp; 12'!$A$336</c:f>
              <c:strCache>
                <c:ptCount val="1"/>
                <c:pt idx="0">
                  <c:v>Secondary</c:v>
                </c:pt>
              </c:strCache>
            </c:strRef>
          </c:tx>
          <c:spPr>
            <a:ln w="38100" cap="rnd">
              <a:solidFill>
                <a:srgbClr val="88AD1B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'Figs 11 &amp; 12'!$B$328:$P$328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12'!$B$336:$P$336</c:f>
              <c:numCache>
                <c:formatCode>General</c:formatCode>
                <c:ptCount val="15"/>
                <c:pt idx="0">
                  <c:v>0.3997</c:v>
                </c:pt>
                <c:pt idx="1">
                  <c:v>0.3921</c:v>
                </c:pt>
                <c:pt idx="2">
                  <c:v>0.38750000000000001</c:v>
                </c:pt>
                <c:pt idx="3">
                  <c:v>0.32619999999999999</c:v>
                </c:pt>
                <c:pt idx="4">
                  <c:v>0.35880000000000001</c:v>
                </c:pt>
                <c:pt idx="5">
                  <c:v>0.31169999999999998</c:v>
                </c:pt>
                <c:pt idx="6">
                  <c:v>0.30790000000000001</c:v>
                </c:pt>
                <c:pt idx="7">
                  <c:v>0.30270000000000002</c:v>
                </c:pt>
                <c:pt idx="8">
                  <c:v>0.26350000000000001</c:v>
                </c:pt>
                <c:pt idx="9">
                  <c:v>0.26179999999999998</c:v>
                </c:pt>
                <c:pt idx="10">
                  <c:v>0.25419999999999998</c:v>
                </c:pt>
                <c:pt idx="11">
                  <c:v>0.252</c:v>
                </c:pt>
                <c:pt idx="12">
                  <c:v>0.26419999999999999</c:v>
                </c:pt>
                <c:pt idx="13">
                  <c:v>0.2656</c:v>
                </c:pt>
                <c:pt idx="14">
                  <c:v>0.26119999999999999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'Figs 11 &amp; 12'!$A$339</c:f>
              <c:strCache>
                <c:ptCount val="1"/>
                <c:pt idx="0">
                  <c:v>Post-Sec+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'Figs 11 &amp; 12'!$B$328:$P$328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12'!$B$339:$P$339</c:f>
              <c:numCache>
                <c:formatCode>General</c:formatCode>
                <c:ptCount val="15"/>
                <c:pt idx="0">
                  <c:v>0.60929999999999995</c:v>
                </c:pt>
                <c:pt idx="1">
                  <c:v>0.55830000000000002</c:v>
                </c:pt>
                <c:pt idx="2">
                  <c:v>0.56479999999999997</c:v>
                </c:pt>
                <c:pt idx="3">
                  <c:v>0.54379999999999995</c:v>
                </c:pt>
                <c:pt idx="4">
                  <c:v>0.5171</c:v>
                </c:pt>
                <c:pt idx="5">
                  <c:v>0.4859</c:v>
                </c:pt>
                <c:pt idx="6">
                  <c:v>0.51719999999999999</c:v>
                </c:pt>
                <c:pt idx="7">
                  <c:v>0.56710000000000005</c:v>
                </c:pt>
                <c:pt idx="8">
                  <c:v>0.51039999999999996</c:v>
                </c:pt>
                <c:pt idx="9">
                  <c:v>0.49</c:v>
                </c:pt>
                <c:pt idx="10">
                  <c:v>0.52029999999999998</c:v>
                </c:pt>
                <c:pt idx="11">
                  <c:v>0.48199999999999998</c:v>
                </c:pt>
                <c:pt idx="12">
                  <c:v>0.46039999999999998</c:v>
                </c:pt>
                <c:pt idx="13">
                  <c:v>0.42649999999999999</c:v>
                </c:pt>
                <c:pt idx="14">
                  <c:v>0.43980000000000002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'Figs 11 &amp; 12'!$A$342</c:f>
              <c:strCache>
                <c:ptCount val="1"/>
                <c:pt idx="0">
                  <c:v>University &amp; Above</c:v>
                </c:pt>
              </c:strCache>
            </c:strRef>
          </c:tx>
          <c:spPr>
            <a:ln w="38100" cap="rnd">
              <a:solidFill>
                <a:srgbClr val="EB52E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'Figs 11 &amp; 12'!$B$328:$P$328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12'!$B$342:$P$342</c:f>
              <c:numCache>
                <c:formatCode>General</c:formatCode>
                <c:ptCount val="15"/>
                <c:pt idx="0">
                  <c:v>0.67920000000000003</c:v>
                </c:pt>
                <c:pt idx="1">
                  <c:v>0.66469999999999996</c:v>
                </c:pt>
                <c:pt idx="2">
                  <c:v>0.7006</c:v>
                </c:pt>
                <c:pt idx="3">
                  <c:v>0.66610000000000003</c:v>
                </c:pt>
                <c:pt idx="4">
                  <c:v>0.67400000000000004</c:v>
                </c:pt>
                <c:pt idx="5">
                  <c:v>0.61450000000000005</c:v>
                </c:pt>
                <c:pt idx="6">
                  <c:v>0.62260000000000004</c:v>
                </c:pt>
                <c:pt idx="7">
                  <c:v>0.61880000000000002</c:v>
                </c:pt>
                <c:pt idx="8">
                  <c:v>0.59789999999999999</c:v>
                </c:pt>
                <c:pt idx="9">
                  <c:v>0.60560000000000003</c:v>
                </c:pt>
                <c:pt idx="10">
                  <c:v>0.62380000000000002</c:v>
                </c:pt>
                <c:pt idx="11">
                  <c:v>0.6099</c:v>
                </c:pt>
                <c:pt idx="12">
                  <c:v>0.63580000000000003</c:v>
                </c:pt>
                <c:pt idx="13">
                  <c:v>0.64439999999999997</c:v>
                </c:pt>
                <c:pt idx="14">
                  <c:v>0.63080000000000003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413568"/>
        <c:axId val="266414128"/>
      </c:lineChart>
      <c:catAx>
        <c:axId val="26641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414128"/>
        <c:crosses val="autoZero"/>
        <c:auto val="1"/>
        <c:lblAlgn val="ctr"/>
        <c:lblOffset val="100"/>
        <c:tickLblSkip val="2"/>
        <c:noMultiLvlLbl val="0"/>
      </c:catAx>
      <c:valAx>
        <c:axId val="26641412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6641356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/>
              <a:t>Males</a:t>
            </a:r>
          </a:p>
        </c:rich>
      </c:tx>
      <c:layout>
        <c:manualLayout>
          <c:xMode val="edge"/>
          <c:yMode val="edge"/>
          <c:x val="0.43769358166022598"/>
          <c:y val="1.179941002949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26131907292304402"/>
          <c:y val="0.11336428410398"/>
          <c:w val="0.664845115965774"/>
          <c:h val="0.75512339384826799"/>
        </c:manualLayout>
      </c:layout>
      <c:lineChart>
        <c:grouping val="standard"/>
        <c:varyColors val="0"/>
        <c:ser>
          <c:idx val="0"/>
          <c:order val="0"/>
          <c:tx>
            <c:strRef>
              <c:f>'Fig 4'!$B$29</c:f>
              <c:strCache>
                <c:ptCount val="1"/>
                <c:pt idx="0">
                  <c:v>Public Sector Employees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4'!$C$27:$K$27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4'!$C$29:$K$29</c:f>
              <c:numCache>
                <c:formatCode>General</c:formatCode>
                <c:ptCount val="9"/>
                <c:pt idx="0">
                  <c:v>0.21590000000000001</c:v>
                </c:pt>
                <c:pt idx="1">
                  <c:v>0.221</c:v>
                </c:pt>
                <c:pt idx="2">
                  <c:v>0.21920000000000001</c:v>
                </c:pt>
                <c:pt idx="3">
                  <c:v>0.21</c:v>
                </c:pt>
                <c:pt idx="4">
                  <c:v>0.21310000000000001</c:v>
                </c:pt>
                <c:pt idx="5">
                  <c:v>0.21</c:v>
                </c:pt>
                <c:pt idx="6">
                  <c:v>0.20699999999999999</c:v>
                </c:pt>
                <c:pt idx="7">
                  <c:v>0.20499999999999999</c:v>
                </c:pt>
                <c:pt idx="8">
                  <c:v>0.20730000000000001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4'!$B$30</c:f>
              <c:strCache>
                <c:ptCount val="1"/>
                <c:pt idx="0">
                  <c:v>Wage Workers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4'!$C$27:$K$27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4'!$C$30:$K$30</c:f>
              <c:numCache>
                <c:formatCode>General</c:formatCode>
                <c:ptCount val="9"/>
                <c:pt idx="0">
                  <c:v>0.50470000000000004</c:v>
                </c:pt>
                <c:pt idx="1">
                  <c:v>0.50660000000000005</c:v>
                </c:pt>
                <c:pt idx="2">
                  <c:v>0.50329999999999997</c:v>
                </c:pt>
                <c:pt idx="3">
                  <c:v>0.49359999999999998</c:v>
                </c:pt>
                <c:pt idx="4">
                  <c:v>0.4894</c:v>
                </c:pt>
                <c:pt idx="5">
                  <c:v>0.47970000000000002</c:v>
                </c:pt>
                <c:pt idx="6">
                  <c:v>0.48049999999999998</c:v>
                </c:pt>
                <c:pt idx="7">
                  <c:v>0.4874</c:v>
                </c:pt>
                <c:pt idx="8">
                  <c:v>0.46879999999999999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4'!$B$31</c:f>
              <c:strCache>
                <c:ptCount val="1"/>
                <c:pt idx="0">
                  <c:v>Employed</c:v>
                </c:pt>
              </c:strCache>
            </c:strRef>
          </c:tx>
          <c:spPr>
            <a:ln w="38100" cap="rnd">
              <a:solidFill>
                <a:srgbClr val="88AD1B"/>
              </a:solidFill>
              <a:round/>
            </a:ln>
            <a:effectLst/>
          </c:spPr>
          <c:marker>
            <c:symbol val="none"/>
          </c:marker>
          <c:cat>
            <c:numRef>
              <c:f>'Fig 4'!$C$27:$K$27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4'!$C$31:$K$31</c:f>
              <c:numCache>
                <c:formatCode>General</c:formatCode>
                <c:ptCount val="9"/>
                <c:pt idx="0">
                  <c:v>0.6129</c:v>
                </c:pt>
                <c:pt idx="1">
                  <c:v>0.61280000000000001</c:v>
                </c:pt>
                <c:pt idx="2">
                  <c:v>0.61750000000000005</c:v>
                </c:pt>
                <c:pt idx="3">
                  <c:v>0.60409999999999997</c:v>
                </c:pt>
                <c:pt idx="4">
                  <c:v>0.59399999999999997</c:v>
                </c:pt>
                <c:pt idx="5">
                  <c:v>0.58489999999999998</c:v>
                </c:pt>
                <c:pt idx="6">
                  <c:v>0.57820000000000005</c:v>
                </c:pt>
                <c:pt idx="7">
                  <c:v>0.5776</c:v>
                </c:pt>
                <c:pt idx="8">
                  <c:v>0.54800000000000004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4'!$B$32</c:f>
              <c:strCache>
                <c:ptCount val="1"/>
                <c:pt idx="0">
                  <c:v>LF Participants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 4'!$C$27:$K$27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4'!$C$32:$K$32</c:f>
              <c:numCache>
                <c:formatCode>General</c:formatCode>
                <c:ptCount val="9"/>
                <c:pt idx="0">
                  <c:v>0.68069999999999997</c:v>
                </c:pt>
                <c:pt idx="1">
                  <c:v>0.67889999999999995</c:v>
                </c:pt>
                <c:pt idx="2">
                  <c:v>0.6865</c:v>
                </c:pt>
                <c:pt idx="3">
                  <c:v>0.6734</c:v>
                </c:pt>
                <c:pt idx="4">
                  <c:v>0.66610000000000003</c:v>
                </c:pt>
                <c:pt idx="5">
                  <c:v>0.65159999999999996</c:v>
                </c:pt>
                <c:pt idx="6">
                  <c:v>0.64570000000000005</c:v>
                </c:pt>
                <c:pt idx="7">
                  <c:v>0.64139999999999997</c:v>
                </c:pt>
                <c:pt idx="8">
                  <c:v>0.63370000000000004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418048"/>
        <c:axId val="266418608"/>
      </c:lineChart>
      <c:catAx>
        <c:axId val="26641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418608"/>
        <c:crosses val="autoZero"/>
        <c:auto val="1"/>
        <c:lblAlgn val="ctr"/>
        <c:lblOffset val="100"/>
        <c:tickLblSkip val="2"/>
        <c:noMultiLvlLbl val="0"/>
      </c:catAx>
      <c:valAx>
        <c:axId val="266418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pPr>
                <a:r>
                  <a:rPr lang="en-US"/>
                  <a:t>% of Working-Age Jordanians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defRPr>
              </a:pPr>
              <a:endParaRPr lang="fa-I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41804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/>
              <a:t>Females</a:t>
            </a:r>
          </a:p>
        </c:rich>
      </c:tx>
      <c:layout>
        <c:manualLayout>
          <c:xMode val="edge"/>
          <c:yMode val="edge"/>
          <c:x val="0.395089968783488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6.0875739644970402E-2"/>
          <c:y val="0.11645312539816"/>
          <c:w val="0.87824852071005899"/>
          <c:h val="0.79664998287033795"/>
        </c:manualLayout>
      </c:layout>
      <c:lineChart>
        <c:grouping val="standard"/>
        <c:varyColors val="0"/>
        <c:ser>
          <c:idx val="0"/>
          <c:order val="0"/>
          <c:tx>
            <c:strRef>
              <c:f>'Fig 4'!$B$53</c:f>
              <c:strCache>
                <c:ptCount val="1"/>
                <c:pt idx="0">
                  <c:v>Public Sector Employees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4'!$C$53:$K$53</c:f>
              <c:numCache>
                <c:formatCode>General</c:formatCode>
                <c:ptCount val="9"/>
                <c:pt idx="0">
                  <c:v>5.8500000000000003E-2</c:v>
                </c:pt>
                <c:pt idx="1">
                  <c:v>5.6899999999999999E-2</c:v>
                </c:pt>
                <c:pt idx="2">
                  <c:v>5.74E-2</c:v>
                </c:pt>
                <c:pt idx="3">
                  <c:v>5.9499999999999997E-2</c:v>
                </c:pt>
                <c:pt idx="4">
                  <c:v>5.96E-2</c:v>
                </c:pt>
                <c:pt idx="5">
                  <c:v>5.8000000000000003E-2</c:v>
                </c:pt>
                <c:pt idx="6">
                  <c:v>5.5599999999999997E-2</c:v>
                </c:pt>
                <c:pt idx="7">
                  <c:v>5.45E-2</c:v>
                </c:pt>
                <c:pt idx="8">
                  <c:v>5.2499999999999998E-2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4'!$B$54</c:f>
              <c:strCache>
                <c:ptCount val="1"/>
                <c:pt idx="0">
                  <c:v>Wage Workers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4'!$C$54:$K$54</c:f>
              <c:numCache>
                <c:formatCode>General</c:formatCode>
                <c:ptCount val="9"/>
                <c:pt idx="0">
                  <c:v>0.1106</c:v>
                </c:pt>
                <c:pt idx="1">
                  <c:v>0.1094</c:v>
                </c:pt>
                <c:pt idx="2">
                  <c:v>0.1148</c:v>
                </c:pt>
                <c:pt idx="3">
                  <c:v>0.11650000000000001</c:v>
                </c:pt>
                <c:pt idx="4">
                  <c:v>0.1176</c:v>
                </c:pt>
                <c:pt idx="5">
                  <c:v>0.1169</c:v>
                </c:pt>
                <c:pt idx="6">
                  <c:v>0.1062</c:v>
                </c:pt>
                <c:pt idx="7">
                  <c:v>0.10290000000000001</c:v>
                </c:pt>
                <c:pt idx="8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4'!$B$55</c:f>
              <c:strCache>
                <c:ptCount val="1"/>
                <c:pt idx="0">
                  <c:v>Employed</c:v>
                </c:pt>
              </c:strCache>
            </c:strRef>
          </c:tx>
          <c:spPr>
            <a:ln w="38100" cap="rnd">
              <a:solidFill>
                <a:srgbClr val="88AD1B"/>
              </a:solidFill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4'!$C$55:$K$55</c:f>
              <c:numCache>
                <c:formatCode>General</c:formatCode>
                <c:ptCount val="9"/>
                <c:pt idx="0">
                  <c:v>0.1172</c:v>
                </c:pt>
                <c:pt idx="1">
                  <c:v>0.1157</c:v>
                </c:pt>
                <c:pt idx="2">
                  <c:v>0.12180000000000001</c:v>
                </c:pt>
                <c:pt idx="3">
                  <c:v>0.1232</c:v>
                </c:pt>
                <c:pt idx="4">
                  <c:v>0.1242</c:v>
                </c:pt>
                <c:pt idx="5">
                  <c:v>0.122</c:v>
                </c:pt>
                <c:pt idx="6">
                  <c:v>0.1109</c:v>
                </c:pt>
                <c:pt idx="7">
                  <c:v>0.10680000000000001</c:v>
                </c:pt>
                <c:pt idx="8">
                  <c:v>0.10349999999999999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4'!$B$56</c:f>
              <c:strCache>
                <c:ptCount val="1"/>
                <c:pt idx="0">
                  <c:v>LF Participants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4'!$C$56:$K$56</c:f>
              <c:numCache>
                <c:formatCode>General</c:formatCode>
                <c:ptCount val="9"/>
                <c:pt idx="0">
                  <c:v>0.15640000000000001</c:v>
                </c:pt>
                <c:pt idx="1">
                  <c:v>0.1517</c:v>
                </c:pt>
                <c:pt idx="2">
                  <c:v>0.15920000000000001</c:v>
                </c:pt>
                <c:pt idx="3">
                  <c:v>0.15670000000000001</c:v>
                </c:pt>
                <c:pt idx="4">
                  <c:v>0.15709999999999999</c:v>
                </c:pt>
                <c:pt idx="5">
                  <c:v>0.15179999999999999</c:v>
                </c:pt>
                <c:pt idx="6">
                  <c:v>0.14199999999999999</c:v>
                </c:pt>
                <c:pt idx="7">
                  <c:v>0.1343</c:v>
                </c:pt>
                <c:pt idx="8">
                  <c:v>0.1386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422528"/>
        <c:axId val="266423088"/>
      </c:lineChart>
      <c:catAx>
        <c:axId val="2664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423088"/>
        <c:crosses val="autoZero"/>
        <c:auto val="1"/>
        <c:lblAlgn val="ctr"/>
        <c:lblOffset val="100"/>
        <c:tickLblSkip val="2"/>
        <c:noMultiLvlLbl val="0"/>
      </c:catAx>
      <c:valAx>
        <c:axId val="26642308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6642252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/>
              <a:t>Females</a:t>
            </a:r>
          </a:p>
        </c:rich>
      </c:tx>
      <c:layout>
        <c:manualLayout>
          <c:xMode val="edge"/>
          <c:yMode val="edge"/>
          <c:x val="0.395089968783488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6.0875739644970402E-2"/>
          <c:y val="0.11645312539816"/>
          <c:w val="0.87824852071005899"/>
          <c:h val="0.79664998287033795"/>
        </c:manualLayout>
      </c:layout>
      <c:lineChart>
        <c:grouping val="standard"/>
        <c:varyColors val="0"/>
        <c:ser>
          <c:idx val="0"/>
          <c:order val="0"/>
          <c:tx>
            <c:strRef>
              <c:f>'Fig 4'!$B$53</c:f>
              <c:strCache>
                <c:ptCount val="1"/>
                <c:pt idx="0">
                  <c:v>Public Sector Employees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4'!$C$53:$K$53</c:f>
              <c:numCache>
                <c:formatCode>General</c:formatCode>
                <c:ptCount val="9"/>
                <c:pt idx="0">
                  <c:v>5.8500000000000003E-2</c:v>
                </c:pt>
                <c:pt idx="1">
                  <c:v>5.6899999999999999E-2</c:v>
                </c:pt>
                <c:pt idx="2">
                  <c:v>5.74E-2</c:v>
                </c:pt>
                <c:pt idx="3">
                  <c:v>5.9499999999999997E-2</c:v>
                </c:pt>
                <c:pt idx="4">
                  <c:v>5.96E-2</c:v>
                </c:pt>
                <c:pt idx="5">
                  <c:v>5.8000000000000003E-2</c:v>
                </c:pt>
                <c:pt idx="6">
                  <c:v>5.5599999999999997E-2</c:v>
                </c:pt>
                <c:pt idx="7">
                  <c:v>5.45E-2</c:v>
                </c:pt>
                <c:pt idx="8">
                  <c:v>5.2499999999999998E-2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4'!$B$54</c:f>
              <c:strCache>
                <c:ptCount val="1"/>
                <c:pt idx="0">
                  <c:v>Wage Workers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4'!$C$54:$K$54</c:f>
              <c:numCache>
                <c:formatCode>General</c:formatCode>
                <c:ptCount val="9"/>
                <c:pt idx="0">
                  <c:v>0.1106</c:v>
                </c:pt>
                <c:pt idx="1">
                  <c:v>0.1094</c:v>
                </c:pt>
                <c:pt idx="2">
                  <c:v>0.1148</c:v>
                </c:pt>
                <c:pt idx="3">
                  <c:v>0.11650000000000001</c:v>
                </c:pt>
                <c:pt idx="4">
                  <c:v>0.1176</c:v>
                </c:pt>
                <c:pt idx="5">
                  <c:v>0.1169</c:v>
                </c:pt>
                <c:pt idx="6">
                  <c:v>0.1062</c:v>
                </c:pt>
                <c:pt idx="7">
                  <c:v>0.10290000000000001</c:v>
                </c:pt>
                <c:pt idx="8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4'!$B$55</c:f>
              <c:strCache>
                <c:ptCount val="1"/>
                <c:pt idx="0">
                  <c:v>Employed</c:v>
                </c:pt>
              </c:strCache>
            </c:strRef>
          </c:tx>
          <c:spPr>
            <a:ln w="38100" cap="rnd">
              <a:solidFill>
                <a:srgbClr val="88AD1B"/>
              </a:solidFill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4'!$C$55:$K$55</c:f>
              <c:numCache>
                <c:formatCode>General</c:formatCode>
                <c:ptCount val="9"/>
                <c:pt idx="0">
                  <c:v>0.1172</c:v>
                </c:pt>
                <c:pt idx="1">
                  <c:v>0.1157</c:v>
                </c:pt>
                <c:pt idx="2">
                  <c:v>0.12180000000000001</c:v>
                </c:pt>
                <c:pt idx="3">
                  <c:v>0.1232</c:v>
                </c:pt>
                <c:pt idx="4">
                  <c:v>0.1242</c:v>
                </c:pt>
                <c:pt idx="5">
                  <c:v>0.122</c:v>
                </c:pt>
                <c:pt idx="6">
                  <c:v>0.1109</c:v>
                </c:pt>
                <c:pt idx="7">
                  <c:v>0.10680000000000001</c:v>
                </c:pt>
                <c:pt idx="8">
                  <c:v>0.10349999999999999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4'!$B$56</c:f>
              <c:strCache>
                <c:ptCount val="1"/>
                <c:pt idx="0">
                  <c:v>LF Participants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 4'!$C$51:$K$51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'Fig 4'!$C$56:$K$56</c:f>
              <c:numCache>
                <c:formatCode>General</c:formatCode>
                <c:ptCount val="9"/>
                <c:pt idx="0">
                  <c:v>0.15640000000000001</c:v>
                </c:pt>
                <c:pt idx="1">
                  <c:v>0.1517</c:v>
                </c:pt>
                <c:pt idx="2">
                  <c:v>0.15920000000000001</c:v>
                </c:pt>
                <c:pt idx="3">
                  <c:v>0.15670000000000001</c:v>
                </c:pt>
                <c:pt idx="4">
                  <c:v>0.15709999999999999</c:v>
                </c:pt>
                <c:pt idx="5">
                  <c:v>0.15179999999999999</c:v>
                </c:pt>
                <c:pt idx="6">
                  <c:v>0.14199999999999999</c:v>
                </c:pt>
                <c:pt idx="7">
                  <c:v>0.1343</c:v>
                </c:pt>
                <c:pt idx="8">
                  <c:v>0.1386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427008"/>
        <c:axId val="266427568"/>
      </c:lineChart>
      <c:catAx>
        <c:axId val="26642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427568"/>
        <c:crosses val="autoZero"/>
        <c:auto val="1"/>
        <c:lblAlgn val="ctr"/>
        <c:lblOffset val="100"/>
        <c:tickLblSkip val="2"/>
        <c:noMultiLvlLbl val="0"/>
      </c:catAx>
      <c:valAx>
        <c:axId val="26642756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427008"/>
        <c:crosses val="autoZero"/>
        <c:crossBetween val="midCat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 sz="2400"/>
              <a:t>Males</a:t>
            </a:r>
          </a:p>
        </c:rich>
      </c:tx>
      <c:layout>
        <c:manualLayout>
          <c:xMode val="edge"/>
          <c:yMode val="edge"/>
          <c:x val="0.43769358166022598"/>
          <c:y val="1.179941002949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21951631900226601"/>
          <c:y val="0.11336428410398"/>
          <c:w val="0.70215414417161404"/>
          <c:h val="0.75326107509042395"/>
        </c:manualLayout>
      </c:layout>
      <c:lineChart>
        <c:grouping val="standard"/>
        <c:varyColors val="0"/>
        <c:ser>
          <c:idx val="0"/>
          <c:order val="0"/>
          <c:tx>
            <c:strRef>
              <c:f>'Fig 4'!$B$78</c:f>
              <c:strCache>
                <c:ptCount val="1"/>
                <c:pt idx="0">
                  <c:v>Public Sector Employees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4'!$C$78:$J$78</c:f>
              <c:numCache>
                <c:formatCode>General</c:formatCode>
                <c:ptCount val="8"/>
                <c:pt idx="0">
                  <c:v>0.1825</c:v>
                </c:pt>
                <c:pt idx="1">
                  <c:v>0.1769</c:v>
                </c:pt>
                <c:pt idx="2">
                  <c:v>0.17319999999999999</c:v>
                </c:pt>
                <c:pt idx="3">
                  <c:v>0.17419999999999999</c:v>
                </c:pt>
                <c:pt idx="4">
                  <c:v>0.16719999999999999</c:v>
                </c:pt>
                <c:pt idx="5">
                  <c:v>0.1681</c:v>
                </c:pt>
                <c:pt idx="6">
                  <c:v>0.16520000000000001</c:v>
                </c:pt>
                <c:pt idx="7">
                  <c:v>0.15920000000000001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4'!$B$79</c:f>
              <c:strCache>
                <c:ptCount val="1"/>
                <c:pt idx="0">
                  <c:v>Wage Workers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4'!$C$79:$J$79</c:f>
              <c:numCache>
                <c:formatCode>General</c:formatCode>
                <c:ptCount val="8"/>
                <c:pt idx="0">
                  <c:v>0.43219999999999997</c:v>
                </c:pt>
                <c:pt idx="1">
                  <c:v>0.45379999999999998</c:v>
                </c:pt>
                <c:pt idx="2">
                  <c:v>0.46060000000000001</c:v>
                </c:pt>
                <c:pt idx="3">
                  <c:v>0.49020000000000002</c:v>
                </c:pt>
                <c:pt idx="4">
                  <c:v>0.45660000000000001</c:v>
                </c:pt>
                <c:pt idx="5">
                  <c:v>0.47510000000000002</c:v>
                </c:pt>
                <c:pt idx="6">
                  <c:v>0.4526</c:v>
                </c:pt>
                <c:pt idx="7">
                  <c:v>0.44619999999999999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4'!$B$80</c:f>
              <c:strCache>
                <c:ptCount val="1"/>
                <c:pt idx="0">
                  <c:v>Employed</c:v>
                </c:pt>
              </c:strCache>
            </c:strRef>
          </c:tx>
          <c:spPr>
            <a:ln w="38100" cap="rnd">
              <a:solidFill>
                <a:srgbClr val="88AD1B"/>
              </a:solidFill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4'!$C$80:$J$80</c:f>
              <c:numCache>
                <c:formatCode>General</c:formatCode>
                <c:ptCount val="8"/>
                <c:pt idx="0">
                  <c:v>0.70840000000000003</c:v>
                </c:pt>
                <c:pt idx="1">
                  <c:v>0.71750000000000003</c:v>
                </c:pt>
                <c:pt idx="2">
                  <c:v>0.7198</c:v>
                </c:pt>
                <c:pt idx="3">
                  <c:v>0.74590000000000001</c:v>
                </c:pt>
                <c:pt idx="4">
                  <c:v>0.71060000000000001</c:v>
                </c:pt>
                <c:pt idx="5">
                  <c:v>0.70509999999999995</c:v>
                </c:pt>
                <c:pt idx="6">
                  <c:v>0.69830000000000003</c:v>
                </c:pt>
                <c:pt idx="7">
                  <c:v>0.69110000000000005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4'!$B$81</c:f>
              <c:strCache>
                <c:ptCount val="1"/>
                <c:pt idx="0">
                  <c:v>LF Participants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4'!$C$81:$J$81</c:f>
              <c:numCache>
                <c:formatCode>General</c:formatCode>
                <c:ptCount val="8"/>
                <c:pt idx="0">
                  <c:v>0.76129999999999998</c:v>
                </c:pt>
                <c:pt idx="1">
                  <c:v>0.75790000000000002</c:v>
                </c:pt>
                <c:pt idx="2">
                  <c:v>0.75800000000000001</c:v>
                </c:pt>
                <c:pt idx="3">
                  <c:v>0.78349999999999997</c:v>
                </c:pt>
                <c:pt idx="4">
                  <c:v>0.77849999999999997</c:v>
                </c:pt>
                <c:pt idx="5">
                  <c:v>0.77639999999999998</c:v>
                </c:pt>
                <c:pt idx="6">
                  <c:v>0.77290000000000003</c:v>
                </c:pt>
                <c:pt idx="7">
                  <c:v>0.76280000000000003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341536"/>
        <c:axId val="266342096"/>
      </c:lineChart>
      <c:catAx>
        <c:axId val="2663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342096"/>
        <c:crosses val="autoZero"/>
        <c:auto val="1"/>
        <c:lblAlgn val="ctr"/>
        <c:lblOffset val="100"/>
        <c:tickLblSkip val="2"/>
        <c:noMultiLvlLbl val="0"/>
      </c:catAx>
      <c:valAx>
        <c:axId val="266342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pPr>
                <a:r>
                  <a:rPr lang="en-US" dirty="0" smtClean="0"/>
                  <a:t>%</a:t>
                </a:r>
                <a:r>
                  <a:rPr lang="en-US" baseline="0" dirty="0" smtClean="0"/>
                  <a:t> of Working Age Males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defRPr>
              </a:pPr>
              <a:endParaRPr lang="fa-I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34153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 sz="2400"/>
              <a:t>Females</a:t>
            </a:r>
          </a:p>
        </c:rich>
      </c:tx>
      <c:layout>
        <c:manualLayout>
          <c:xMode val="edge"/>
          <c:yMode val="edge"/>
          <c:x val="0.34257153831380799"/>
          <c:y val="1.800102196399159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6.2902439024390203E-2"/>
          <c:y val="0.11336428410398"/>
          <c:w val="0.87419512195121896"/>
          <c:h val="0.78811927975783902"/>
        </c:manualLayout>
      </c:layout>
      <c:lineChart>
        <c:grouping val="standard"/>
        <c:varyColors val="0"/>
        <c:ser>
          <c:idx val="0"/>
          <c:order val="0"/>
          <c:tx>
            <c:strRef>
              <c:f>'Fig 4'!$B$83</c:f>
              <c:strCache>
                <c:ptCount val="1"/>
                <c:pt idx="0">
                  <c:v>Public Sector Employees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4'!$C$83:$J$83</c:f>
              <c:numCache>
                <c:formatCode>General</c:formatCode>
                <c:ptCount val="8"/>
                <c:pt idx="0">
                  <c:v>7.1900000000000006E-2</c:v>
                </c:pt>
                <c:pt idx="1">
                  <c:v>7.2900000000000006E-2</c:v>
                </c:pt>
                <c:pt idx="2">
                  <c:v>7.1900000000000006E-2</c:v>
                </c:pt>
                <c:pt idx="3">
                  <c:v>7.4800000000000005E-2</c:v>
                </c:pt>
                <c:pt idx="4">
                  <c:v>7.4499999999999997E-2</c:v>
                </c:pt>
                <c:pt idx="5">
                  <c:v>8.2799999999999999E-2</c:v>
                </c:pt>
                <c:pt idx="6">
                  <c:v>7.4499999999999997E-2</c:v>
                </c:pt>
                <c:pt idx="7">
                  <c:v>7.2099999999999997E-2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4'!$B$84</c:f>
              <c:strCache>
                <c:ptCount val="1"/>
                <c:pt idx="0">
                  <c:v>Wage Workers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4'!$C$84:$J$84</c:f>
              <c:numCache>
                <c:formatCode>General</c:formatCode>
                <c:ptCount val="8"/>
                <c:pt idx="0">
                  <c:v>9.1399999999999995E-2</c:v>
                </c:pt>
                <c:pt idx="1">
                  <c:v>9.4899999999999998E-2</c:v>
                </c:pt>
                <c:pt idx="2">
                  <c:v>9.5200000000000007E-2</c:v>
                </c:pt>
                <c:pt idx="3">
                  <c:v>9.9400000000000002E-2</c:v>
                </c:pt>
                <c:pt idx="4">
                  <c:v>9.7600000000000006E-2</c:v>
                </c:pt>
                <c:pt idx="5">
                  <c:v>0.11210000000000001</c:v>
                </c:pt>
                <c:pt idx="6">
                  <c:v>0.1003</c:v>
                </c:pt>
                <c:pt idx="7">
                  <c:v>9.7100000000000006E-2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4'!$B$85</c:f>
              <c:strCache>
                <c:ptCount val="1"/>
                <c:pt idx="0">
                  <c:v>Employed</c:v>
                </c:pt>
              </c:strCache>
            </c:strRef>
          </c:tx>
          <c:spPr>
            <a:ln w="38100" cap="rnd">
              <a:solidFill>
                <a:srgbClr val="88AD1B"/>
              </a:solidFill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4'!$C$85:$J$85</c:f>
              <c:numCache>
                <c:formatCode>General</c:formatCode>
                <c:ptCount val="8"/>
                <c:pt idx="0">
                  <c:v>0.1779</c:v>
                </c:pt>
                <c:pt idx="1">
                  <c:v>0.18609999999999999</c:v>
                </c:pt>
                <c:pt idx="2">
                  <c:v>0.1875</c:v>
                </c:pt>
                <c:pt idx="3">
                  <c:v>0.18909999999999999</c:v>
                </c:pt>
                <c:pt idx="4">
                  <c:v>0.1835</c:v>
                </c:pt>
                <c:pt idx="5">
                  <c:v>0.1807</c:v>
                </c:pt>
                <c:pt idx="6">
                  <c:v>0.1852</c:v>
                </c:pt>
                <c:pt idx="7">
                  <c:v>0.18870000000000001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4'!$B$86</c:f>
              <c:strCache>
                <c:ptCount val="1"/>
                <c:pt idx="0">
                  <c:v>LF Participants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4'!$C$86:$J$86</c:f>
              <c:numCache>
                <c:formatCode>General</c:formatCode>
                <c:ptCount val="8"/>
                <c:pt idx="0">
                  <c:v>0.23380000000000001</c:v>
                </c:pt>
                <c:pt idx="1">
                  <c:v>0.22450000000000001</c:v>
                </c:pt>
                <c:pt idx="2">
                  <c:v>0.2351</c:v>
                </c:pt>
                <c:pt idx="3">
                  <c:v>0.23830000000000001</c:v>
                </c:pt>
                <c:pt idx="4">
                  <c:v>0.23130000000000001</c:v>
                </c:pt>
                <c:pt idx="5">
                  <c:v>0.23219999999999999</c:v>
                </c:pt>
                <c:pt idx="6">
                  <c:v>0.22550000000000001</c:v>
                </c:pt>
                <c:pt idx="7">
                  <c:v>0.2319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346016"/>
        <c:axId val="266346576"/>
      </c:lineChart>
      <c:catAx>
        <c:axId val="2663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346576"/>
        <c:crosses val="autoZero"/>
        <c:auto val="1"/>
        <c:lblAlgn val="ctr"/>
        <c:lblOffset val="100"/>
        <c:tickLblSkip val="2"/>
        <c:noMultiLvlLbl val="0"/>
      </c:catAx>
      <c:valAx>
        <c:axId val="266346576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6634601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 sz="2400"/>
              <a:t>Females</a:t>
            </a:r>
          </a:p>
        </c:rich>
      </c:tx>
      <c:layout>
        <c:manualLayout>
          <c:xMode val="edge"/>
          <c:yMode val="edge"/>
          <c:x val="0.41627120410291502"/>
          <c:y val="5.98974147839363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72015335563514"/>
          <c:y val="0.11336428410398"/>
          <c:w val="0.77275810542625101"/>
          <c:h val="0.79973881411776804"/>
        </c:manualLayout>
      </c:layout>
      <c:lineChart>
        <c:grouping val="standard"/>
        <c:varyColors val="0"/>
        <c:ser>
          <c:idx val="0"/>
          <c:order val="0"/>
          <c:tx>
            <c:strRef>
              <c:f>'Fig 4'!$B$83</c:f>
              <c:strCache>
                <c:ptCount val="1"/>
                <c:pt idx="0">
                  <c:v>Public Sector Employees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4'!$C$83:$J$83</c:f>
              <c:numCache>
                <c:formatCode>General</c:formatCode>
                <c:ptCount val="8"/>
                <c:pt idx="0">
                  <c:v>7.1900000000000006E-2</c:v>
                </c:pt>
                <c:pt idx="1">
                  <c:v>7.2900000000000006E-2</c:v>
                </c:pt>
                <c:pt idx="2">
                  <c:v>7.1900000000000006E-2</c:v>
                </c:pt>
                <c:pt idx="3">
                  <c:v>7.4800000000000005E-2</c:v>
                </c:pt>
                <c:pt idx="4">
                  <c:v>7.4499999999999997E-2</c:v>
                </c:pt>
                <c:pt idx="5">
                  <c:v>8.2799999999999999E-2</c:v>
                </c:pt>
                <c:pt idx="6">
                  <c:v>7.4499999999999997E-2</c:v>
                </c:pt>
                <c:pt idx="7">
                  <c:v>7.2099999999999997E-2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4'!$B$84</c:f>
              <c:strCache>
                <c:ptCount val="1"/>
                <c:pt idx="0">
                  <c:v>Wage Workers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4'!$C$84:$J$84</c:f>
              <c:numCache>
                <c:formatCode>General</c:formatCode>
                <c:ptCount val="8"/>
                <c:pt idx="0">
                  <c:v>9.1399999999999995E-2</c:v>
                </c:pt>
                <c:pt idx="1">
                  <c:v>9.4899999999999998E-2</c:v>
                </c:pt>
                <c:pt idx="2">
                  <c:v>9.5200000000000007E-2</c:v>
                </c:pt>
                <c:pt idx="3">
                  <c:v>9.9400000000000002E-2</c:v>
                </c:pt>
                <c:pt idx="4">
                  <c:v>9.7600000000000006E-2</c:v>
                </c:pt>
                <c:pt idx="5">
                  <c:v>0.11210000000000001</c:v>
                </c:pt>
                <c:pt idx="6">
                  <c:v>0.1003</c:v>
                </c:pt>
                <c:pt idx="7">
                  <c:v>9.7100000000000006E-2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 4'!$B$85</c:f>
              <c:strCache>
                <c:ptCount val="1"/>
                <c:pt idx="0">
                  <c:v>Employed</c:v>
                </c:pt>
              </c:strCache>
            </c:strRef>
          </c:tx>
          <c:spPr>
            <a:ln w="38100" cap="rnd">
              <a:solidFill>
                <a:srgbClr val="88AD1B"/>
              </a:solidFill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4'!$C$85:$J$85</c:f>
              <c:numCache>
                <c:formatCode>General</c:formatCode>
                <c:ptCount val="8"/>
                <c:pt idx="0">
                  <c:v>0.1779</c:v>
                </c:pt>
                <c:pt idx="1">
                  <c:v>0.18609999999999999</c:v>
                </c:pt>
                <c:pt idx="2">
                  <c:v>0.1875</c:v>
                </c:pt>
                <c:pt idx="3">
                  <c:v>0.18909999999999999</c:v>
                </c:pt>
                <c:pt idx="4">
                  <c:v>0.1835</c:v>
                </c:pt>
                <c:pt idx="5">
                  <c:v>0.1807</c:v>
                </c:pt>
                <c:pt idx="6">
                  <c:v>0.1852</c:v>
                </c:pt>
                <c:pt idx="7">
                  <c:v>0.18870000000000001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 4'!$B$86</c:f>
              <c:strCache>
                <c:ptCount val="1"/>
                <c:pt idx="0">
                  <c:v>LF Participants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 4'!$C$76:$J$76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'Fig 4'!$C$86:$J$86</c:f>
              <c:numCache>
                <c:formatCode>General</c:formatCode>
                <c:ptCount val="8"/>
                <c:pt idx="0">
                  <c:v>0.23380000000000001</c:v>
                </c:pt>
                <c:pt idx="1">
                  <c:v>0.22450000000000001</c:v>
                </c:pt>
                <c:pt idx="2">
                  <c:v>0.2351</c:v>
                </c:pt>
                <c:pt idx="3">
                  <c:v>0.23830000000000001</c:v>
                </c:pt>
                <c:pt idx="4">
                  <c:v>0.23130000000000001</c:v>
                </c:pt>
                <c:pt idx="5">
                  <c:v>0.23219999999999999</c:v>
                </c:pt>
                <c:pt idx="6">
                  <c:v>0.22550000000000001</c:v>
                </c:pt>
                <c:pt idx="7">
                  <c:v>0.2319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350496"/>
        <c:axId val="266351056"/>
      </c:lineChart>
      <c:catAx>
        <c:axId val="2663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351056"/>
        <c:crosses val="autoZero"/>
        <c:auto val="1"/>
        <c:lblAlgn val="ctr"/>
        <c:lblOffset val="100"/>
        <c:tickLblSkip val="2"/>
        <c:noMultiLvlLbl val="0"/>
      </c:catAx>
      <c:valAx>
        <c:axId val="266351056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6350496"/>
        <c:crosses val="autoZero"/>
        <c:crossBetween val="midCat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Entrants'!$H$18</c:f>
              <c:strCache>
                <c:ptCount val="1"/>
                <c:pt idx="0">
                  <c:v>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Entrants'!$G$27:$G$31</c:f>
              <c:strCache>
                <c:ptCount val="5"/>
                <c:pt idx="0">
                  <c:v>Egypt</c:v>
                </c:pt>
                <c:pt idx="1">
                  <c:v>Morocco</c:v>
                </c:pt>
                <c:pt idx="2">
                  <c:v>West Bank and Gaza</c:v>
                </c:pt>
                <c:pt idx="3">
                  <c:v>Qatar</c:v>
                </c:pt>
                <c:pt idx="4">
                  <c:v>Saudi Arabia</c:v>
                </c:pt>
              </c:strCache>
            </c:strRef>
          </c:cat>
          <c:val>
            <c:numRef>
              <c:f>'New Entrants'!$H$27:$H$31</c:f>
              <c:numCache>
                <c:formatCode>_(* #,##0_);_(* \(#,##0\);_(* "-"??_);_(@_)</c:formatCode>
                <c:ptCount val="5"/>
                <c:pt idx="0">
                  <c:v>74.726499189627205</c:v>
                </c:pt>
                <c:pt idx="1">
                  <c:v>44.635361062332343</c:v>
                </c:pt>
                <c:pt idx="2">
                  <c:v>49.7869425446072</c:v>
                </c:pt>
                <c:pt idx="3">
                  <c:v>81.007751937984125</c:v>
                </c:pt>
                <c:pt idx="4">
                  <c:v>70.708434219584959</c:v>
                </c:pt>
              </c:numCache>
            </c:numRef>
          </c:val>
        </c:ser>
        <c:ser>
          <c:idx val="1"/>
          <c:order val="1"/>
          <c:tx>
            <c:strRef>
              <c:f>'New Entrants'!$I$18</c:f>
              <c:strCache>
                <c:ptCount val="1"/>
                <c:pt idx="0">
                  <c:v>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Entrants'!$G$27:$G$31</c:f>
              <c:strCache>
                <c:ptCount val="5"/>
                <c:pt idx="0">
                  <c:v>Egypt</c:v>
                </c:pt>
                <c:pt idx="1">
                  <c:v>Morocco</c:v>
                </c:pt>
                <c:pt idx="2">
                  <c:v>West Bank and Gaza</c:v>
                </c:pt>
                <c:pt idx="3">
                  <c:v>Qatar</c:v>
                </c:pt>
                <c:pt idx="4">
                  <c:v>Saudi Arabia</c:v>
                </c:pt>
              </c:strCache>
            </c:strRef>
          </c:cat>
          <c:val>
            <c:numRef>
              <c:f>'New Entrants'!$I$27:$I$31</c:f>
              <c:numCache>
                <c:formatCode>_(* #,##0_);_(* \(#,##0\);_(* "-"??_);_(@_)</c:formatCode>
                <c:ptCount val="5"/>
                <c:pt idx="0">
                  <c:v>90.957095709571007</c:v>
                </c:pt>
                <c:pt idx="1">
                  <c:v>61.753808291833273</c:v>
                </c:pt>
                <c:pt idx="2">
                  <c:v>68.837753510140402</c:v>
                </c:pt>
                <c:pt idx="3">
                  <c:v>79.361790302527567</c:v>
                </c:pt>
                <c:pt idx="4">
                  <c:v>89.818894980608107</c:v>
                </c:pt>
              </c:numCache>
            </c:numRef>
          </c:val>
        </c:ser>
        <c:ser>
          <c:idx val="2"/>
          <c:order val="2"/>
          <c:tx>
            <c:strRef>
              <c:f>'New Entrants'!$J$18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'New Entrants'!$G$27:$G$31</c:f>
              <c:strCache>
                <c:ptCount val="5"/>
                <c:pt idx="0">
                  <c:v>Egypt</c:v>
                </c:pt>
                <c:pt idx="1">
                  <c:v>Morocco</c:v>
                </c:pt>
                <c:pt idx="2">
                  <c:v>West Bank and Gaza</c:v>
                </c:pt>
                <c:pt idx="3">
                  <c:v>Qatar</c:v>
                </c:pt>
                <c:pt idx="4">
                  <c:v>Saudi Arabia</c:v>
                </c:pt>
              </c:strCache>
            </c:strRef>
          </c:cat>
          <c:val>
            <c:numRef>
              <c:f>'New Entrants'!$J$27:$J$31</c:f>
              <c:numCache>
                <c:formatCode>_(* #,##0_);_(* \(#,##0\);_(* "-"??_);_(@_)</c:formatCode>
                <c:ptCount val="5"/>
                <c:pt idx="0">
                  <c:v>84.140894201727093</c:v>
                </c:pt>
                <c:pt idx="1">
                  <c:v>49.477820257545993</c:v>
                </c:pt>
                <c:pt idx="2">
                  <c:v>53.583906646109511</c:v>
                </c:pt>
                <c:pt idx="3">
                  <c:v>80.005049229992423</c:v>
                </c:pt>
                <c:pt idx="4">
                  <c:v>79.147705552159437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26848"/>
        <c:axId val="267427408"/>
      </c:barChart>
      <c:catAx>
        <c:axId val="26742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427408"/>
        <c:crosses val="autoZero"/>
        <c:auto val="1"/>
        <c:lblAlgn val="ctr"/>
        <c:lblOffset val="100"/>
        <c:noMultiLvlLbl val="0"/>
      </c:catAx>
      <c:valAx>
        <c:axId val="267427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Share of</a:t>
                </a:r>
                <a:r>
                  <a:rPr lang="en-US" baseline="0" dirty="0" smtClean="0"/>
                  <a:t> Unemployed that are New Entrants (%)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67426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'Nationals PS Baldwin'!$B$4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'Nationals PS Baldwin'!$A$5:$A$9</c:f>
              <c:strCache>
                <c:ptCount val="5"/>
                <c:pt idx="0">
                  <c:v>Qatar</c:v>
                </c:pt>
                <c:pt idx="1">
                  <c:v>Kuwait</c:v>
                </c:pt>
                <c:pt idx="2">
                  <c:v>Saudi Arabia</c:v>
                </c:pt>
                <c:pt idx="3">
                  <c:v>Oman</c:v>
                </c:pt>
                <c:pt idx="4">
                  <c:v>Bahrain</c:v>
                </c:pt>
              </c:strCache>
            </c:strRef>
          </c:cat>
          <c:val>
            <c:numRef>
              <c:f>'Nationals PS Baldwin'!$B$5:$B$9</c:f>
              <c:numCache>
                <c:formatCode>General</c:formatCode>
                <c:ptCount val="5"/>
                <c:pt idx="0">
                  <c:v>87</c:v>
                </c:pt>
                <c:pt idx="1">
                  <c:v>86</c:v>
                </c:pt>
                <c:pt idx="2">
                  <c:v>72</c:v>
                </c:pt>
                <c:pt idx="3">
                  <c:v>47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910416"/>
        <c:axId val="263910976"/>
      </c:barChart>
      <c:catAx>
        <c:axId val="26391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910976"/>
        <c:crosses val="autoZero"/>
        <c:auto val="1"/>
        <c:lblAlgn val="ctr"/>
        <c:lblOffset val="100"/>
        <c:noMultiLvlLbl val="0"/>
      </c:catAx>
      <c:valAx>
        <c:axId val="263910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Employment shares in the public sector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391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05730916299799"/>
          <c:y val="2.41228070175439E-2"/>
          <c:w val="0.439022351634754"/>
          <c:h val="0.859974443983978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'%'!$B$163</c:f>
              <c:strCache>
                <c:ptCount val="1"/>
                <c:pt idx="0">
                  <c:v>Government wage workers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Government Wage workers</c:name>
            <c:spPr>
              <a:ln w="57150">
                <a:solidFill>
                  <a:srgbClr val="FF0000"/>
                </a:solidFill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'%'!$A$164:$A$227</c:f>
              <c:numCache>
                <c:formatCode>General</c:formatCode>
                <c:ptCount val="64"/>
                <c:pt idx="0">
                  <c:v>1925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xVal>
          <c:yVal>
            <c:numRef>
              <c:f>'%'!$B$164:$B$227</c:f>
              <c:numCache>
                <c:formatCode>0.0%</c:formatCode>
                <c:ptCount val="64"/>
                <c:pt idx="0">
                  <c:v>0</c:v>
                </c:pt>
                <c:pt idx="1">
                  <c:v>0.595813204508857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0.58119658119658102</c:v>
                </c:pt>
                <c:pt idx="9">
                  <c:v>0</c:v>
                </c:pt>
                <c:pt idx="10">
                  <c:v>0.117827084927314</c:v>
                </c:pt>
                <c:pt idx="11">
                  <c:v>1</c:v>
                </c:pt>
                <c:pt idx="12">
                  <c:v>0.66573686657369402</c:v>
                </c:pt>
                <c:pt idx="13">
                  <c:v>0.50827423167849195</c:v>
                </c:pt>
                <c:pt idx="14">
                  <c:v>0.39629005059021899</c:v>
                </c:pt>
                <c:pt idx="15">
                  <c:v>0.83599382080329698</c:v>
                </c:pt>
                <c:pt idx="16">
                  <c:v>0.43954827280779701</c:v>
                </c:pt>
                <c:pt idx="17">
                  <c:v>0.77706849987723903</c:v>
                </c:pt>
                <c:pt idx="18">
                  <c:v>0.679280397022333</c:v>
                </c:pt>
                <c:pt idx="19">
                  <c:v>0.484008528784651</c:v>
                </c:pt>
                <c:pt idx="20">
                  <c:v>0.42556038808966501</c:v>
                </c:pt>
                <c:pt idx="21">
                  <c:v>0.45878664945602099</c:v>
                </c:pt>
                <c:pt idx="22">
                  <c:v>0.55867194054896496</c:v>
                </c:pt>
                <c:pt idx="23">
                  <c:v>0.47607547169811298</c:v>
                </c:pt>
                <c:pt idx="24">
                  <c:v>0.621834552616776</c:v>
                </c:pt>
                <c:pt idx="25">
                  <c:v>0.58611918604651203</c:v>
                </c:pt>
                <c:pt idx="26">
                  <c:v>0.54885504092840298</c:v>
                </c:pt>
                <c:pt idx="27">
                  <c:v>0.65196124541435596</c:v>
                </c:pt>
                <c:pt idx="28">
                  <c:v>0.50475336322870001</c:v>
                </c:pt>
                <c:pt idx="29">
                  <c:v>0.52616595495269203</c:v>
                </c:pt>
                <c:pt idx="30">
                  <c:v>0.53855264716333096</c:v>
                </c:pt>
                <c:pt idx="31">
                  <c:v>0.66380857427717299</c:v>
                </c:pt>
                <c:pt idx="32">
                  <c:v>0.63782468942750703</c:v>
                </c:pt>
                <c:pt idx="33">
                  <c:v>0.59834130395302398</c:v>
                </c:pt>
                <c:pt idx="34">
                  <c:v>0.51011209299567095</c:v>
                </c:pt>
                <c:pt idx="35">
                  <c:v>0.59216695780086104</c:v>
                </c:pt>
                <c:pt idx="36">
                  <c:v>0.63852100437466497</c:v>
                </c:pt>
                <c:pt idx="37">
                  <c:v>0.47411545623836099</c:v>
                </c:pt>
                <c:pt idx="38">
                  <c:v>0.64599764695629802</c:v>
                </c:pt>
                <c:pt idx="39">
                  <c:v>0.53361653031256495</c:v>
                </c:pt>
                <c:pt idx="40">
                  <c:v>0.55647619456489195</c:v>
                </c:pt>
                <c:pt idx="41">
                  <c:v>0.42812099714257901</c:v>
                </c:pt>
                <c:pt idx="42">
                  <c:v>0.41862278042442802</c:v>
                </c:pt>
                <c:pt idx="43">
                  <c:v>0.46675875322803401</c:v>
                </c:pt>
                <c:pt idx="44">
                  <c:v>0.42609382798203299</c:v>
                </c:pt>
                <c:pt idx="45">
                  <c:v>0.36309048918748899</c:v>
                </c:pt>
                <c:pt idx="46">
                  <c:v>0.35751186526103701</c:v>
                </c:pt>
                <c:pt idx="47">
                  <c:v>0.33005387678613302</c:v>
                </c:pt>
                <c:pt idx="48">
                  <c:v>0.351527546976864</c:v>
                </c:pt>
                <c:pt idx="49">
                  <c:v>0.23777163766709</c:v>
                </c:pt>
                <c:pt idx="50">
                  <c:v>0.39953279297773903</c:v>
                </c:pt>
                <c:pt idx="51">
                  <c:v>0.28137384412153199</c:v>
                </c:pt>
                <c:pt idx="52">
                  <c:v>0.285256059777657</c:v>
                </c:pt>
                <c:pt idx="53">
                  <c:v>0.334553837808517</c:v>
                </c:pt>
                <c:pt idx="54">
                  <c:v>0.36724229191478303</c:v>
                </c:pt>
                <c:pt idx="55">
                  <c:v>0.29395703806046303</c:v>
                </c:pt>
                <c:pt idx="56">
                  <c:v>0.34179467004207897</c:v>
                </c:pt>
                <c:pt idx="57">
                  <c:v>0.25114155251141301</c:v>
                </c:pt>
                <c:pt idx="58">
                  <c:v>0.36013854580603599</c:v>
                </c:pt>
                <c:pt idx="59">
                  <c:v>0.38278893165505301</c:v>
                </c:pt>
                <c:pt idx="60">
                  <c:v>0.30010143834369402</c:v>
                </c:pt>
                <c:pt idx="61">
                  <c:v>0.37720037812013002</c:v>
                </c:pt>
                <c:pt idx="62">
                  <c:v>0.31768156634661399</c:v>
                </c:pt>
                <c:pt idx="63">
                  <c:v>0.35548383378479798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'%'!$C$163</c:f>
              <c:strCache>
                <c:ptCount val="1"/>
                <c:pt idx="0">
                  <c:v>Formal Private Wage workers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Formal Private Wage workers</c:name>
            <c:spPr>
              <a:ln w="63500" cmpd="tri">
                <a:solidFill>
                  <a:srgbClr val="0070C0"/>
                </a:solidFill>
                <a:prstDash val="solid"/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'%'!$A$164:$A$227</c:f>
              <c:numCache>
                <c:formatCode>General</c:formatCode>
                <c:ptCount val="64"/>
                <c:pt idx="0">
                  <c:v>1925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xVal>
          <c:yVal>
            <c:numRef>
              <c:f>'%'!$C$164:$C$227</c:f>
              <c:numCache>
                <c:formatCode>0.0%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0.16105585309869899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0.27613827993254902</c:v>
                </c:pt>
                <c:pt idx="15">
                  <c:v>0</c:v>
                </c:pt>
                <c:pt idx="16">
                  <c:v>0.129096545615589</c:v>
                </c:pt>
                <c:pt idx="17">
                  <c:v>0.22293150012276</c:v>
                </c:pt>
                <c:pt idx="18">
                  <c:v>0.135235732009926</c:v>
                </c:pt>
                <c:pt idx="19">
                  <c:v>0.103766879886283</c:v>
                </c:pt>
                <c:pt idx="20">
                  <c:v>7.0257611241217904E-2</c:v>
                </c:pt>
                <c:pt idx="21">
                  <c:v>0</c:v>
                </c:pt>
                <c:pt idx="22">
                  <c:v>9.8285988253625806E-2</c:v>
                </c:pt>
                <c:pt idx="23">
                  <c:v>3.1849056603773802E-2</c:v>
                </c:pt>
                <c:pt idx="24">
                  <c:v>0</c:v>
                </c:pt>
                <c:pt idx="25">
                  <c:v>2.6435319767442102E-2</c:v>
                </c:pt>
                <c:pt idx="26">
                  <c:v>0.142472282665009</c:v>
                </c:pt>
                <c:pt idx="27">
                  <c:v>9.4722979964256201E-2</c:v>
                </c:pt>
                <c:pt idx="28">
                  <c:v>0</c:v>
                </c:pt>
                <c:pt idx="29">
                  <c:v>0.13422088252532899</c:v>
                </c:pt>
                <c:pt idx="30">
                  <c:v>0.13111453274902299</c:v>
                </c:pt>
                <c:pt idx="31">
                  <c:v>4.6759720837487702E-2</c:v>
                </c:pt>
                <c:pt idx="32">
                  <c:v>8.2703500999044499E-2</c:v>
                </c:pt>
                <c:pt idx="33">
                  <c:v>0.101035171620558</c:v>
                </c:pt>
                <c:pt idx="34">
                  <c:v>5.2843840816084398E-2</c:v>
                </c:pt>
                <c:pt idx="35">
                  <c:v>9.4603291348717505E-2</c:v>
                </c:pt>
                <c:pt idx="36">
                  <c:v>9.4864265595974107E-2</c:v>
                </c:pt>
                <c:pt idx="37">
                  <c:v>0.107901037509976</c:v>
                </c:pt>
                <c:pt idx="38">
                  <c:v>8.2443679463156797E-2</c:v>
                </c:pt>
                <c:pt idx="39">
                  <c:v>0.12549821690790899</c:v>
                </c:pt>
                <c:pt idx="40">
                  <c:v>0.100459365474606</c:v>
                </c:pt>
                <c:pt idx="41">
                  <c:v>0.1195191644497</c:v>
                </c:pt>
                <c:pt idx="42">
                  <c:v>0.177782589865743</c:v>
                </c:pt>
                <c:pt idx="43">
                  <c:v>9.3988349048105199E-2</c:v>
                </c:pt>
                <c:pt idx="44">
                  <c:v>0.21423224089169901</c:v>
                </c:pt>
                <c:pt idx="45">
                  <c:v>0.28343480999370402</c:v>
                </c:pt>
                <c:pt idx="46">
                  <c:v>0.14822126086774001</c:v>
                </c:pt>
                <c:pt idx="47">
                  <c:v>0.19587725462637601</c:v>
                </c:pt>
                <c:pt idx="48">
                  <c:v>0.36277642848012298</c:v>
                </c:pt>
                <c:pt idx="49">
                  <c:v>0.32925098947054199</c:v>
                </c:pt>
                <c:pt idx="50">
                  <c:v>0.12104909213180901</c:v>
                </c:pt>
                <c:pt idx="51">
                  <c:v>0.19594892118009799</c:v>
                </c:pt>
                <c:pt idx="52">
                  <c:v>0.21140878439949101</c:v>
                </c:pt>
                <c:pt idx="53">
                  <c:v>0.21267290480065101</c:v>
                </c:pt>
                <c:pt idx="54">
                  <c:v>0.229654624851131</c:v>
                </c:pt>
                <c:pt idx="55">
                  <c:v>0.27023915260370102</c:v>
                </c:pt>
                <c:pt idx="56">
                  <c:v>0.28134514727515297</c:v>
                </c:pt>
                <c:pt idx="57">
                  <c:v>0.25047871556930401</c:v>
                </c:pt>
                <c:pt idx="58">
                  <c:v>0.30206207711309402</c:v>
                </c:pt>
                <c:pt idx="59">
                  <c:v>0.340840528451056</c:v>
                </c:pt>
                <c:pt idx="60">
                  <c:v>0.27653653080864599</c:v>
                </c:pt>
                <c:pt idx="61">
                  <c:v>0.346925219079738</c:v>
                </c:pt>
                <c:pt idx="62">
                  <c:v>0.34270099526185399</c:v>
                </c:pt>
                <c:pt idx="63">
                  <c:v>0.33750216125872001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'%'!$D$163</c:f>
              <c:strCache>
                <c:ptCount val="1"/>
                <c:pt idx="0">
                  <c:v>Informal Private wage workers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Informal Private Wage Workers</c:name>
            <c:spPr>
              <a:ln w="63500">
                <a:solidFill>
                  <a:srgbClr val="00B050"/>
                </a:solidFill>
                <a:prstDash val="sysDash"/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'%'!$A$164:$A$227</c:f>
              <c:numCache>
                <c:formatCode>General</c:formatCode>
                <c:ptCount val="64"/>
                <c:pt idx="0">
                  <c:v>1925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xVal>
          <c:yVal>
            <c:numRef>
              <c:f>'%'!$D$164:$D$227</c:f>
              <c:numCache>
                <c:formatCode>0.0%</c:formatCode>
                <c:ptCount val="64"/>
                <c:pt idx="0">
                  <c:v>1</c:v>
                </c:pt>
                <c:pt idx="1">
                  <c:v>0.40257648953301201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0.44070390206579901</c:v>
                </c:pt>
                <c:pt idx="11">
                  <c:v>0</c:v>
                </c:pt>
                <c:pt idx="12">
                  <c:v>0.33426313342631297</c:v>
                </c:pt>
                <c:pt idx="13">
                  <c:v>0.49172576832151299</c:v>
                </c:pt>
                <c:pt idx="14">
                  <c:v>0.27487352445193902</c:v>
                </c:pt>
                <c:pt idx="15">
                  <c:v>0.16400617919670399</c:v>
                </c:pt>
                <c:pt idx="16">
                  <c:v>0.43113374667847698</c:v>
                </c:pt>
                <c:pt idx="17">
                  <c:v>0</c:v>
                </c:pt>
                <c:pt idx="18">
                  <c:v>0.185173697270471</c:v>
                </c:pt>
                <c:pt idx="19">
                  <c:v>0.26510305614783197</c:v>
                </c:pt>
                <c:pt idx="20">
                  <c:v>0.50418200066912</c:v>
                </c:pt>
                <c:pt idx="21">
                  <c:v>0.45196385764337099</c:v>
                </c:pt>
                <c:pt idx="22">
                  <c:v>7.9228095409325197E-2</c:v>
                </c:pt>
                <c:pt idx="23">
                  <c:v>0.39909433962264401</c:v>
                </c:pt>
                <c:pt idx="24">
                  <c:v>0.269649221534421</c:v>
                </c:pt>
                <c:pt idx="25">
                  <c:v>0.36182776162791003</c:v>
                </c:pt>
                <c:pt idx="26">
                  <c:v>0.29022899181432199</c:v>
                </c:pt>
                <c:pt idx="27">
                  <c:v>0.23741886934437101</c:v>
                </c:pt>
                <c:pt idx="28">
                  <c:v>0.378475336322873</c:v>
                </c:pt>
                <c:pt idx="29">
                  <c:v>0.307544168131961</c:v>
                </c:pt>
                <c:pt idx="30">
                  <c:v>0.33045126139997999</c:v>
                </c:pt>
                <c:pt idx="31">
                  <c:v>0.27766699900299302</c:v>
                </c:pt>
                <c:pt idx="32">
                  <c:v>0.24585179393623499</c:v>
                </c:pt>
                <c:pt idx="33">
                  <c:v>0.18736000968581601</c:v>
                </c:pt>
                <c:pt idx="34">
                  <c:v>0.34802206274835601</c:v>
                </c:pt>
                <c:pt idx="35">
                  <c:v>0.25310287763169997</c:v>
                </c:pt>
                <c:pt idx="36">
                  <c:v>0.16893390064121799</c:v>
                </c:pt>
                <c:pt idx="37">
                  <c:v>0.30385740888534402</c:v>
                </c:pt>
                <c:pt idx="38">
                  <c:v>0.19438755501329</c:v>
                </c:pt>
                <c:pt idx="39">
                  <c:v>0.22640025173064801</c:v>
                </c:pt>
                <c:pt idx="40">
                  <c:v>0.295882883269659</c:v>
                </c:pt>
                <c:pt idx="41">
                  <c:v>0.38230367523894299</c:v>
                </c:pt>
                <c:pt idx="42">
                  <c:v>0.35006496318753</c:v>
                </c:pt>
                <c:pt idx="43">
                  <c:v>0.35583448441534998</c:v>
                </c:pt>
                <c:pt idx="44">
                  <c:v>0.26701048078522699</c:v>
                </c:pt>
                <c:pt idx="45">
                  <c:v>0.26857022884736498</c:v>
                </c:pt>
                <c:pt idx="46">
                  <c:v>0.42576336679407001</c:v>
                </c:pt>
                <c:pt idx="47">
                  <c:v>0.35530569219958102</c:v>
                </c:pt>
                <c:pt idx="48">
                  <c:v>0.20648515062422801</c:v>
                </c:pt>
                <c:pt idx="49">
                  <c:v>0.35788962736166402</c:v>
                </c:pt>
                <c:pt idx="50">
                  <c:v>0.36070505786996099</c:v>
                </c:pt>
                <c:pt idx="51">
                  <c:v>0.35715143509066899</c:v>
                </c:pt>
                <c:pt idx="52">
                  <c:v>0.43761618370694599</c:v>
                </c:pt>
                <c:pt idx="53">
                  <c:v>0.392968538106865</c:v>
                </c:pt>
                <c:pt idx="54">
                  <c:v>0.34448193727669901</c:v>
                </c:pt>
                <c:pt idx="55">
                  <c:v>0.33320175005756802</c:v>
                </c:pt>
                <c:pt idx="56">
                  <c:v>0.30430022920871902</c:v>
                </c:pt>
                <c:pt idx="57">
                  <c:v>0.46225511857416401</c:v>
                </c:pt>
                <c:pt idx="58">
                  <c:v>0.26876812372462699</c:v>
                </c:pt>
                <c:pt idx="59">
                  <c:v>0.23907729116821</c:v>
                </c:pt>
                <c:pt idx="60">
                  <c:v>0.34798553853356601</c:v>
                </c:pt>
                <c:pt idx="61">
                  <c:v>0.24623796019519301</c:v>
                </c:pt>
                <c:pt idx="62">
                  <c:v>0.271754117676552</c:v>
                </c:pt>
                <c:pt idx="63">
                  <c:v>0.28050256469367901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'%'!$E$163</c:f>
              <c:strCache>
                <c:ptCount val="1"/>
                <c:pt idx="0">
                  <c:v>Employer/Self-Employed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Employer/Self-Employed</c:name>
            <c:spPr>
              <a:ln w="41275" cmpd="tri">
                <a:solidFill>
                  <a:srgbClr val="7030A0"/>
                </a:solidFill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'%'!$A$164:$A$227</c:f>
              <c:numCache>
                <c:formatCode>General</c:formatCode>
                <c:ptCount val="64"/>
                <c:pt idx="0">
                  <c:v>1925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xVal>
          <c:yVal>
            <c:numRef>
              <c:f>'%'!$E$164:$E$227</c:f>
              <c:numCache>
                <c:formatCode>0.0%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0.14697938877043401</c:v>
                </c:pt>
                <c:pt idx="20">
                  <c:v>0</c:v>
                </c:pt>
                <c:pt idx="21">
                  <c:v>8.9249492900608504E-2</c:v>
                </c:pt>
                <c:pt idx="22">
                  <c:v>5.0221742778376703E-2</c:v>
                </c:pt>
                <c:pt idx="23">
                  <c:v>6.7169811320754697E-2</c:v>
                </c:pt>
                <c:pt idx="24">
                  <c:v>0.108516225848809</c:v>
                </c:pt>
                <c:pt idx="25">
                  <c:v>0</c:v>
                </c:pt>
                <c:pt idx="26">
                  <c:v>1.84436845922702E-2</c:v>
                </c:pt>
                <c:pt idx="27">
                  <c:v>0</c:v>
                </c:pt>
                <c:pt idx="28">
                  <c:v>0.103139013452915</c:v>
                </c:pt>
                <c:pt idx="29">
                  <c:v>9.9639956459851194E-3</c:v>
                </c:pt>
                <c:pt idx="30">
                  <c:v>0</c:v>
                </c:pt>
                <c:pt idx="31">
                  <c:v>0</c:v>
                </c:pt>
                <c:pt idx="32">
                  <c:v>2.2326470332725199E-2</c:v>
                </c:pt>
                <c:pt idx="33">
                  <c:v>7.5730976451358997E-2</c:v>
                </c:pt>
                <c:pt idx="34">
                  <c:v>0</c:v>
                </c:pt>
                <c:pt idx="35">
                  <c:v>6.0218810333731901E-2</c:v>
                </c:pt>
                <c:pt idx="36">
                  <c:v>8.89914304548452E-2</c:v>
                </c:pt>
                <c:pt idx="37">
                  <c:v>6.4751263633945497E-2</c:v>
                </c:pt>
                <c:pt idx="38">
                  <c:v>6.5231600505468695E-2</c:v>
                </c:pt>
                <c:pt idx="39">
                  <c:v>7.8456052024334005E-2</c:v>
                </c:pt>
                <c:pt idx="40">
                  <c:v>4.2330313828189102E-2</c:v>
                </c:pt>
                <c:pt idx="41">
                  <c:v>3.4239826583900103E-2</c:v>
                </c:pt>
                <c:pt idx="42">
                  <c:v>3.6725855348635802E-2</c:v>
                </c:pt>
                <c:pt idx="43">
                  <c:v>7.06263888054771E-2</c:v>
                </c:pt>
                <c:pt idx="44">
                  <c:v>9.2663450341041495E-2</c:v>
                </c:pt>
                <c:pt idx="45">
                  <c:v>7.0963678353978904E-2</c:v>
                </c:pt>
                <c:pt idx="46">
                  <c:v>6.2245369398126797E-2</c:v>
                </c:pt>
                <c:pt idx="47">
                  <c:v>9.2668072148044803E-2</c:v>
                </c:pt>
                <c:pt idx="48">
                  <c:v>6.1698410669393702E-2</c:v>
                </c:pt>
                <c:pt idx="49">
                  <c:v>1.9266671645134899E-2</c:v>
                </c:pt>
                <c:pt idx="50">
                  <c:v>8.1124128411142804E-2</c:v>
                </c:pt>
                <c:pt idx="51">
                  <c:v>7.0453544693967404E-2</c:v>
                </c:pt>
                <c:pt idx="52">
                  <c:v>1.7350100236923599E-2</c:v>
                </c:pt>
                <c:pt idx="53">
                  <c:v>2.9936262544073999E-2</c:v>
                </c:pt>
                <c:pt idx="54">
                  <c:v>3.7283313484187203E-2</c:v>
                </c:pt>
                <c:pt idx="55">
                  <c:v>5.1087206816013898E-2</c:v>
                </c:pt>
                <c:pt idx="56">
                  <c:v>1.47446204372071E-2</c:v>
                </c:pt>
                <c:pt idx="57">
                  <c:v>3.6124613345117101E-2</c:v>
                </c:pt>
                <c:pt idx="58">
                  <c:v>3.6891848351412397E-2</c:v>
                </c:pt>
                <c:pt idx="59">
                  <c:v>1.48756891709144E-2</c:v>
                </c:pt>
                <c:pt idx="60">
                  <c:v>2.4423231981689102E-2</c:v>
                </c:pt>
                <c:pt idx="61">
                  <c:v>1.43838941263637E-2</c:v>
                </c:pt>
                <c:pt idx="62">
                  <c:v>4.04121436987641E-2</c:v>
                </c:pt>
                <c:pt idx="63">
                  <c:v>1.17860642037923E-2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'%'!$F$163</c:f>
              <c:strCache>
                <c:ptCount val="1"/>
                <c:pt idx="0">
                  <c:v>Unpaid Family workers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Unpaid Family Workers</c:name>
            <c:spPr>
              <a:ln w="63500">
                <a:solidFill>
                  <a:srgbClr val="FFC000"/>
                </a:solidFill>
                <a:prstDash val="sysDot"/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'%'!$A$164:$A$227</c:f>
              <c:numCache>
                <c:formatCode>General</c:formatCode>
                <c:ptCount val="64"/>
                <c:pt idx="0">
                  <c:v>1925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xVal>
          <c:yVal>
            <c:numRef>
              <c:f>'%'!$F$164:$F$227</c:f>
              <c:numCache>
                <c:formatCode>0.0%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0.41880341880341898</c:v>
                </c:pt>
                <c:pt idx="9">
                  <c:v>0</c:v>
                </c:pt>
                <c:pt idx="10">
                  <c:v>0.28079571537872999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5.2698145025295101E-2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0.213592233009709</c:v>
                </c:pt>
                <c:pt idx="23">
                  <c:v>2.5811320754717201E-2</c:v>
                </c:pt>
                <c:pt idx="24">
                  <c:v>0</c:v>
                </c:pt>
                <c:pt idx="25">
                  <c:v>2.55268895348837E-2</c:v>
                </c:pt>
                <c:pt idx="26">
                  <c:v>0</c:v>
                </c:pt>
                <c:pt idx="27">
                  <c:v>1.589690527702E-2</c:v>
                </c:pt>
                <c:pt idx="28">
                  <c:v>1.36322869955157E-2</c:v>
                </c:pt>
                <c:pt idx="29">
                  <c:v>2.21049987440342E-2</c:v>
                </c:pt>
                <c:pt idx="30">
                  <c:v>0</c:v>
                </c:pt>
                <c:pt idx="31">
                  <c:v>1.1665004985044899E-2</c:v>
                </c:pt>
                <c:pt idx="32">
                  <c:v>1.12066718790722E-2</c:v>
                </c:pt>
                <c:pt idx="33">
                  <c:v>3.74720019371634E-2</c:v>
                </c:pt>
                <c:pt idx="34">
                  <c:v>8.9022003439891306E-2</c:v>
                </c:pt>
                <c:pt idx="35">
                  <c:v>0</c:v>
                </c:pt>
                <c:pt idx="36">
                  <c:v>8.6893989333013694E-3</c:v>
                </c:pt>
                <c:pt idx="37">
                  <c:v>4.9374833732375598E-2</c:v>
                </c:pt>
                <c:pt idx="38">
                  <c:v>1.19830929452264E-2</c:v>
                </c:pt>
                <c:pt idx="39">
                  <c:v>3.6028949024543802E-2</c:v>
                </c:pt>
                <c:pt idx="40">
                  <c:v>4.8941742154295304E-3</c:v>
                </c:pt>
                <c:pt idx="41">
                  <c:v>3.5767070647354397E-2</c:v>
                </c:pt>
                <c:pt idx="42">
                  <c:v>1.6760502381983601E-2</c:v>
                </c:pt>
                <c:pt idx="43">
                  <c:v>1.2792024503032901E-2</c:v>
                </c:pt>
                <c:pt idx="44">
                  <c:v>0</c:v>
                </c:pt>
                <c:pt idx="45">
                  <c:v>1.3982783959689301E-2</c:v>
                </c:pt>
                <c:pt idx="46">
                  <c:v>6.3001386030492696E-3</c:v>
                </c:pt>
                <c:pt idx="47">
                  <c:v>2.6095104239868799E-2</c:v>
                </c:pt>
                <c:pt idx="48">
                  <c:v>1.75124632493928E-2</c:v>
                </c:pt>
                <c:pt idx="49">
                  <c:v>5.58210738555747E-2</c:v>
                </c:pt>
                <c:pt idx="50">
                  <c:v>3.7588928609351202E-2</c:v>
                </c:pt>
                <c:pt idx="51">
                  <c:v>9.5072254913734403E-2</c:v>
                </c:pt>
                <c:pt idx="52">
                  <c:v>4.8405321669400397E-2</c:v>
                </c:pt>
                <c:pt idx="53">
                  <c:v>2.9868456739896899E-2</c:v>
                </c:pt>
                <c:pt idx="54">
                  <c:v>2.1337832473203901E-2</c:v>
                </c:pt>
                <c:pt idx="55">
                  <c:v>5.1514852462251702E-2</c:v>
                </c:pt>
                <c:pt idx="56">
                  <c:v>5.7781122780609602E-2</c:v>
                </c:pt>
                <c:pt idx="57">
                  <c:v>0</c:v>
                </c:pt>
                <c:pt idx="58">
                  <c:v>3.2166254967242999E-2</c:v>
                </c:pt>
                <c:pt idx="59">
                  <c:v>2.2417559554769598E-2</c:v>
                </c:pt>
                <c:pt idx="60">
                  <c:v>5.09532603324057E-2</c:v>
                </c:pt>
                <c:pt idx="61">
                  <c:v>1.52525484785775E-2</c:v>
                </c:pt>
                <c:pt idx="62">
                  <c:v>2.74511770162203E-2</c:v>
                </c:pt>
                <c:pt idx="63">
                  <c:v>1.47253760590168E-2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72960"/>
        <c:axId val="187073520"/>
      </c:scatterChart>
      <c:valAx>
        <c:axId val="187072960"/>
        <c:scaling>
          <c:orientation val="minMax"/>
          <c:max val="2010"/>
          <c:min val="197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fr-FR"/>
                </a:pPr>
                <a:r>
                  <a:rPr lang="en-US"/>
                  <a:t>Year of Entry into the labor market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fa-IR"/>
          </a:p>
        </c:txPr>
        <c:crossAx val="187073520"/>
        <c:crosses val="autoZero"/>
        <c:crossBetween val="midCat"/>
      </c:valAx>
      <c:valAx>
        <c:axId val="187073520"/>
        <c:scaling>
          <c:orientation val="minMax"/>
          <c:max val="0.7000000000000019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fr-FR"/>
                </a:pPr>
                <a:r>
                  <a:rPr lang="en-US"/>
                  <a:t>Percentage of workers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fa-IR"/>
          </a:p>
        </c:txPr>
        <c:crossAx val="187072960"/>
        <c:crosses val="autoZero"/>
        <c:crossBetween val="midCat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4866172334065197"/>
          <c:y val="0.36010533683289597"/>
          <c:w val="0.22943752722570099"/>
          <c:h val="0.33619267163972999"/>
        </c:manualLayout>
      </c:layout>
      <c:overlay val="0"/>
      <c:txPr>
        <a:bodyPr/>
        <a:lstStyle/>
        <a:p>
          <a:pPr>
            <a:defRPr lang="fr-FR" sz="1100"/>
          </a:pPr>
          <a:endParaRPr lang="fa-I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63678578639"/>
          <c:y val="2.4444444444444401E-2"/>
          <c:w val="0.75611144760751103"/>
          <c:h val="0.868918635170603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'%'!$B$3</c:f>
              <c:strCache>
                <c:ptCount val="1"/>
                <c:pt idx="0">
                  <c:v>Gvt WW</c:v>
                </c:pt>
              </c:strCache>
            </c:strRef>
          </c:tx>
          <c:spPr>
            <a:ln w="50800">
              <a:noFill/>
            </a:ln>
          </c:spPr>
          <c:marker>
            <c:symbol val="none"/>
          </c:marker>
          <c:trendline>
            <c:name>Government Wage Workers</c:name>
            <c:spPr>
              <a:ln w="50800">
                <a:solidFill>
                  <a:srgbClr val="FF0000"/>
                </a:solidFill>
              </a:ln>
            </c:spPr>
            <c:trendlineType val="movingAvg"/>
            <c:period val="5"/>
            <c:dispRSqr val="0"/>
            <c:dispEq val="0"/>
          </c:trendline>
          <c:xVal>
            <c:numRef>
              <c:f>'%'!$A$4:$A$70</c:f>
              <c:numCache>
                <c:formatCode>General</c:formatCode>
                <c:ptCount val="67"/>
                <c:pt idx="0">
                  <c:v>1938</c:v>
                </c:pt>
                <c:pt idx="1">
                  <c:v>1939</c:v>
                </c:pt>
                <c:pt idx="2">
                  <c:v>1941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</c:numCache>
            </c:numRef>
          </c:xVal>
          <c:yVal>
            <c:numRef>
              <c:f>'%'!$B$4:$B$70</c:f>
              <c:numCache>
                <c:formatCode>0.0%</c:formatCode>
                <c:ptCount val="6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0.55911492734478396</c:v>
                </c:pt>
                <c:pt idx="4">
                  <c:v>0</c:v>
                </c:pt>
                <c:pt idx="5">
                  <c:v>0.83641919827431199</c:v>
                </c:pt>
                <c:pt idx="6">
                  <c:v>1</c:v>
                </c:pt>
                <c:pt idx="7">
                  <c:v>1</c:v>
                </c:pt>
                <c:pt idx="8">
                  <c:v>0.47240618101545601</c:v>
                </c:pt>
                <c:pt idx="9">
                  <c:v>0.30854747585201597</c:v>
                </c:pt>
                <c:pt idx="10">
                  <c:v>0.41297676457694199</c:v>
                </c:pt>
                <c:pt idx="11">
                  <c:v>1</c:v>
                </c:pt>
                <c:pt idx="12">
                  <c:v>0.62188003780088297</c:v>
                </c:pt>
                <c:pt idx="13">
                  <c:v>0.38780175566935099</c:v>
                </c:pt>
                <c:pt idx="14">
                  <c:v>0.84048107402573202</c:v>
                </c:pt>
                <c:pt idx="15">
                  <c:v>0.88757295616239895</c:v>
                </c:pt>
                <c:pt idx="16">
                  <c:v>0.35947583039708803</c:v>
                </c:pt>
                <c:pt idx="17">
                  <c:v>0.74683877766069995</c:v>
                </c:pt>
                <c:pt idx="18">
                  <c:v>0.91578299735804003</c:v>
                </c:pt>
                <c:pt idx="19">
                  <c:v>0.62757563227896496</c:v>
                </c:pt>
                <c:pt idx="20">
                  <c:v>0.69308162871816503</c:v>
                </c:pt>
                <c:pt idx="21">
                  <c:v>0.68022486772486801</c:v>
                </c:pt>
                <c:pt idx="22">
                  <c:v>0.82295645912918602</c:v>
                </c:pt>
                <c:pt idx="23">
                  <c:v>0.82899737580309596</c:v>
                </c:pt>
                <c:pt idx="24">
                  <c:v>0.62412325296844995</c:v>
                </c:pt>
                <c:pt idx="25">
                  <c:v>0.66266454231630301</c:v>
                </c:pt>
                <c:pt idx="26">
                  <c:v>0.74158993019456598</c:v>
                </c:pt>
                <c:pt idx="27">
                  <c:v>0.66915870455391802</c:v>
                </c:pt>
                <c:pt idx="28">
                  <c:v>0.65490077809276803</c:v>
                </c:pt>
                <c:pt idx="29">
                  <c:v>0.66876432547479003</c:v>
                </c:pt>
                <c:pt idx="30">
                  <c:v>0.61807583339665895</c:v>
                </c:pt>
                <c:pt idx="31">
                  <c:v>0.63324826831935999</c:v>
                </c:pt>
                <c:pt idx="32">
                  <c:v>0.60661584074544705</c:v>
                </c:pt>
                <c:pt idx="33">
                  <c:v>0.56554457277675796</c:v>
                </c:pt>
                <c:pt idx="34">
                  <c:v>0.708340595439925</c:v>
                </c:pt>
                <c:pt idx="35">
                  <c:v>0.58328404983950999</c:v>
                </c:pt>
                <c:pt idx="36">
                  <c:v>0.57675159016201405</c:v>
                </c:pt>
                <c:pt idx="37">
                  <c:v>0.60658856047019005</c:v>
                </c:pt>
                <c:pt idx="38">
                  <c:v>0.44657463106417999</c:v>
                </c:pt>
                <c:pt idx="39">
                  <c:v>0.59362951415952503</c:v>
                </c:pt>
                <c:pt idx="40">
                  <c:v>0.500210408191892</c:v>
                </c:pt>
                <c:pt idx="41">
                  <c:v>0.54734582034519197</c:v>
                </c:pt>
                <c:pt idx="42">
                  <c:v>0.41864702258457698</c:v>
                </c:pt>
                <c:pt idx="43">
                  <c:v>0.468388902926682</c:v>
                </c:pt>
                <c:pt idx="44">
                  <c:v>0.37099297548459997</c:v>
                </c:pt>
                <c:pt idx="45">
                  <c:v>0.42139066648455997</c:v>
                </c:pt>
                <c:pt idx="46">
                  <c:v>0.369749467142233</c:v>
                </c:pt>
                <c:pt idx="47">
                  <c:v>0.54511531035081395</c:v>
                </c:pt>
                <c:pt idx="48">
                  <c:v>0.31460845970399798</c:v>
                </c:pt>
                <c:pt idx="49">
                  <c:v>0.43182629084051399</c:v>
                </c:pt>
                <c:pt idx="50">
                  <c:v>0.38885789708288898</c:v>
                </c:pt>
                <c:pt idx="51">
                  <c:v>0.20686300965816701</c:v>
                </c:pt>
                <c:pt idx="52">
                  <c:v>0.32917310850643799</c:v>
                </c:pt>
                <c:pt idx="53">
                  <c:v>0.27138196252105501</c:v>
                </c:pt>
                <c:pt idx="54">
                  <c:v>0.28870172998177901</c:v>
                </c:pt>
                <c:pt idx="55">
                  <c:v>0.25669422695225402</c:v>
                </c:pt>
                <c:pt idx="56">
                  <c:v>0.22582112804863999</c:v>
                </c:pt>
                <c:pt idx="57">
                  <c:v>0.26828221105835898</c:v>
                </c:pt>
                <c:pt idx="58">
                  <c:v>0.193612083211821</c:v>
                </c:pt>
                <c:pt idx="59">
                  <c:v>0.230355630492382</c:v>
                </c:pt>
                <c:pt idx="60">
                  <c:v>0.20629942095760001</c:v>
                </c:pt>
                <c:pt idx="61">
                  <c:v>0.15419672293224901</c:v>
                </c:pt>
                <c:pt idx="62">
                  <c:v>0.22571903321679301</c:v>
                </c:pt>
                <c:pt idx="63">
                  <c:v>0.18766908921289899</c:v>
                </c:pt>
                <c:pt idx="64">
                  <c:v>0.16740270145798</c:v>
                </c:pt>
                <c:pt idx="65">
                  <c:v>0.18476517327563699</c:v>
                </c:pt>
                <c:pt idx="66">
                  <c:v>0.27282316333527001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'%'!$C$3</c:f>
              <c:strCache>
                <c:ptCount val="1"/>
                <c:pt idx="0">
                  <c:v>Formal PRWW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Formal Private Wage Workers</c:name>
            <c:spPr>
              <a:ln w="63500" cmpd="tri">
                <a:solidFill>
                  <a:srgbClr val="0070C0"/>
                </a:solidFill>
                <a:prstDash val="solid"/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'%'!$A$4:$A$70</c:f>
              <c:numCache>
                <c:formatCode>General</c:formatCode>
                <c:ptCount val="67"/>
                <c:pt idx="0">
                  <c:v>1938</c:v>
                </c:pt>
                <c:pt idx="1">
                  <c:v>1939</c:v>
                </c:pt>
                <c:pt idx="2">
                  <c:v>1941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</c:numCache>
            </c:numRef>
          </c:xVal>
          <c:yVal>
            <c:numRef>
              <c:f>'%'!$C$4:$C$70</c:f>
              <c:numCache>
                <c:formatCode>0.0%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0.29007045354469602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0.29874908020603402</c:v>
                </c:pt>
                <c:pt idx="9">
                  <c:v>0</c:v>
                </c:pt>
                <c:pt idx="10">
                  <c:v>0.58702323542306001</c:v>
                </c:pt>
                <c:pt idx="11">
                  <c:v>0</c:v>
                </c:pt>
                <c:pt idx="12">
                  <c:v>0.20240146756351099</c:v>
                </c:pt>
                <c:pt idx="13">
                  <c:v>0.61219824433065295</c:v>
                </c:pt>
                <c:pt idx="14">
                  <c:v>0.159518925974269</c:v>
                </c:pt>
                <c:pt idx="15">
                  <c:v>5.41047160567465E-2</c:v>
                </c:pt>
                <c:pt idx="16">
                  <c:v>0.33706797577101499</c:v>
                </c:pt>
                <c:pt idx="17">
                  <c:v>0.25316122233930499</c:v>
                </c:pt>
                <c:pt idx="18">
                  <c:v>5.24410987658789E-2</c:v>
                </c:pt>
                <c:pt idx="19">
                  <c:v>0.23709599614085899</c:v>
                </c:pt>
                <c:pt idx="20">
                  <c:v>0.26968852430281898</c:v>
                </c:pt>
                <c:pt idx="21">
                  <c:v>0.19827653283535601</c:v>
                </c:pt>
                <c:pt idx="22">
                  <c:v>0.128382567651353</c:v>
                </c:pt>
                <c:pt idx="23">
                  <c:v>9.4222242331011299E-2</c:v>
                </c:pt>
                <c:pt idx="24">
                  <c:v>0.29975700966791302</c:v>
                </c:pt>
                <c:pt idx="25">
                  <c:v>0.21495770266681799</c:v>
                </c:pt>
                <c:pt idx="26">
                  <c:v>0.15297787019159401</c:v>
                </c:pt>
                <c:pt idx="27">
                  <c:v>0.20418166025561399</c:v>
                </c:pt>
                <c:pt idx="28">
                  <c:v>0.25523855479823698</c:v>
                </c:pt>
                <c:pt idx="29">
                  <c:v>0.201815242305174</c:v>
                </c:pt>
                <c:pt idx="30">
                  <c:v>0.18959434668866701</c:v>
                </c:pt>
                <c:pt idx="31">
                  <c:v>0.130555700223946</c:v>
                </c:pt>
                <c:pt idx="32">
                  <c:v>0.20238881829733199</c:v>
                </c:pt>
                <c:pt idx="33">
                  <c:v>0.25510030995081001</c:v>
                </c:pt>
                <c:pt idx="34">
                  <c:v>0.12628935401581301</c:v>
                </c:pt>
                <c:pt idx="35">
                  <c:v>0.22637046023201199</c:v>
                </c:pt>
                <c:pt idx="36">
                  <c:v>0.20004686067906599</c:v>
                </c:pt>
                <c:pt idx="37">
                  <c:v>0.14420143013532899</c:v>
                </c:pt>
                <c:pt idx="38">
                  <c:v>0.23729822131821501</c:v>
                </c:pt>
                <c:pt idx="39">
                  <c:v>0.18050402702000501</c:v>
                </c:pt>
                <c:pt idx="40">
                  <c:v>0.24447306562610299</c:v>
                </c:pt>
                <c:pt idx="41">
                  <c:v>0.14712697580756401</c:v>
                </c:pt>
                <c:pt idx="42">
                  <c:v>0.18587600983951799</c:v>
                </c:pt>
                <c:pt idx="43">
                  <c:v>0.14971102207141701</c:v>
                </c:pt>
                <c:pt idx="44">
                  <c:v>0.19020166147780801</c:v>
                </c:pt>
                <c:pt idx="45">
                  <c:v>0.13525569061951401</c:v>
                </c:pt>
                <c:pt idx="46">
                  <c:v>0.129403701657062</c:v>
                </c:pt>
                <c:pt idx="47">
                  <c:v>0.121257953640311</c:v>
                </c:pt>
                <c:pt idx="48">
                  <c:v>0.143602190244109</c:v>
                </c:pt>
                <c:pt idx="49">
                  <c:v>0.119740430195219</c:v>
                </c:pt>
                <c:pt idx="50">
                  <c:v>0.12635492765266901</c:v>
                </c:pt>
                <c:pt idx="51">
                  <c:v>0.18711051980897001</c:v>
                </c:pt>
                <c:pt idx="52">
                  <c:v>0.15264351705727799</c:v>
                </c:pt>
                <c:pt idx="53">
                  <c:v>0.18040305767894399</c:v>
                </c:pt>
                <c:pt idx="54">
                  <c:v>0.15495875864501099</c:v>
                </c:pt>
                <c:pt idx="55">
                  <c:v>0.15041259249337399</c:v>
                </c:pt>
                <c:pt idx="56">
                  <c:v>0.16630514207456901</c:v>
                </c:pt>
                <c:pt idx="57">
                  <c:v>0.20603461990366501</c:v>
                </c:pt>
                <c:pt idx="58">
                  <c:v>0.21583673568581699</c:v>
                </c:pt>
                <c:pt idx="59">
                  <c:v>0.115309904351947</c:v>
                </c:pt>
                <c:pt idx="60">
                  <c:v>0.12905485337152101</c:v>
                </c:pt>
                <c:pt idx="61">
                  <c:v>0.183045034014124</c:v>
                </c:pt>
                <c:pt idx="62">
                  <c:v>0.17195643779561201</c:v>
                </c:pt>
                <c:pt idx="63">
                  <c:v>0.16693600565762401</c:v>
                </c:pt>
                <c:pt idx="64">
                  <c:v>0.151206255875136</c:v>
                </c:pt>
                <c:pt idx="65">
                  <c:v>0.18898235535494501</c:v>
                </c:pt>
                <c:pt idx="66">
                  <c:v>4.70439322820526E-2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'%'!$D$3</c:f>
              <c:strCache>
                <c:ptCount val="1"/>
                <c:pt idx="0">
                  <c:v>Informal PRWW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Informal Private Wage Workers</c:name>
            <c:spPr>
              <a:ln w="63500" cmpd="sng">
                <a:solidFill>
                  <a:srgbClr val="00B050"/>
                </a:solidFill>
                <a:prstDash val="sysDash"/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'%'!$A$4:$A$70</c:f>
              <c:numCache>
                <c:formatCode>General</c:formatCode>
                <c:ptCount val="67"/>
                <c:pt idx="0">
                  <c:v>1938</c:v>
                </c:pt>
                <c:pt idx="1">
                  <c:v>1939</c:v>
                </c:pt>
                <c:pt idx="2">
                  <c:v>1941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</c:numCache>
            </c:numRef>
          </c:xVal>
          <c:yVal>
            <c:numRef>
              <c:f>'%'!$D$4:$D$70</c:f>
              <c:numCache>
                <c:formatCode>0.0%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0.15070453544694001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0.22902869757174399</c:v>
                </c:pt>
                <c:pt idx="9">
                  <c:v>0.53963914707490401</c:v>
                </c:pt>
                <c:pt idx="10">
                  <c:v>0</c:v>
                </c:pt>
                <c:pt idx="11">
                  <c:v>0</c:v>
                </c:pt>
                <c:pt idx="12">
                  <c:v>0.12240813830674301</c:v>
                </c:pt>
                <c:pt idx="13">
                  <c:v>0</c:v>
                </c:pt>
                <c:pt idx="14">
                  <c:v>0</c:v>
                </c:pt>
                <c:pt idx="15">
                  <c:v>5.8322327780854603E-2</c:v>
                </c:pt>
                <c:pt idx="16">
                  <c:v>0.30341660398274201</c:v>
                </c:pt>
                <c:pt idx="17">
                  <c:v>0</c:v>
                </c:pt>
                <c:pt idx="18">
                  <c:v>3.1739712641598201E-2</c:v>
                </c:pt>
                <c:pt idx="19">
                  <c:v>0.13534559988973899</c:v>
                </c:pt>
                <c:pt idx="20">
                  <c:v>3.7229846979018801E-2</c:v>
                </c:pt>
                <c:pt idx="21">
                  <c:v>3.2504668534080301E-2</c:v>
                </c:pt>
                <c:pt idx="22">
                  <c:v>0</c:v>
                </c:pt>
                <c:pt idx="23">
                  <c:v>7.6780381865894504E-2</c:v>
                </c:pt>
                <c:pt idx="24">
                  <c:v>2.9331173419270599E-2</c:v>
                </c:pt>
                <c:pt idx="25">
                  <c:v>0</c:v>
                </c:pt>
                <c:pt idx="26">
                  <c:v>0</c:v>
                </c:pt>
                <c:pt idx="27">
                  <c:v>4.9525375356743999E-2</c:v>
                </c:pt>
                <c:pt idx="28">
                  <c:v>2.4151034441160499E-2</c:v>
                </c:pt>
                <c:pt idx="29">
                  <c:v>5.7639571054354903E-2</c:v>
                </c:pt>
                <c:pt idx="30">
                  <c:v>8.9814704254095101E-2</c:v>
                </c:pt>
                <c:pt idx="31">
                  <c:v>6.4048747461069699E-2</c:v>
                </c:pt>
                <c:pt idx="32">
                  <c:v>0.104472681067344</c:v>
                </c:pt>
                <c:pt idx="33">
                  <c:v>3.0786904963839099E-2</c:v>
                </c:pt>
                <c:pt idx="34">
                  <c:v>7.7503842314578603E-2</c:v>
                </c:pt>
                <c:pt idx="35">
                  <c:v>0.11332676220082399</c:v>
                </c:pt>
                <c:pt idx="36">
                  <c:v>0.115070532213271</c:v>
                </c:pt>
                <c:pt idx="37">
                  <c:v>0.18821574701666999</c:v>
                </c:pt>
                <c:pt idx="38">
                  <c:v>0.172545116198555</c:v>
                </c:pt>
                <c:pt idx="39">
                  <c:v>9.7807222655235102E-2</c:v>
                </c:pt>
                <c:pt idx="40">
                  <c:v>0.14937706423188299</c:v>
                </c:pt>
                <c:pt idx="41">
                  <c:v>0.152869346132981</c:v>
                </c:pt>
                <c:pt idx="42">
                  <c:v>0.23098399549095</c:v>
                </c:pt>
                <c:pt idx="43">
                  <c:v>0.19668948810197101</c:v>
                </c:pt>
                <c:pt idx="44">
                  <c:v>0.20747352117523701</c:v>
                </c:pt>
                <c:pt idx="45">
                  <c:v>0.30192846459040801</c:v>
                </c:pt>
                <c:pt idx="46">
                  <c:v>0.35876219113985203</c:v>
                </c:pt>
                <c:pt idx="47">
                  <c:v>0.18624458005709099</c:v>
                </c:pt>
                <c:pt idx="48">
                  <c:v>0.355895146780843</c:v>
                </c:pt>
                <c:pt idx="49">
                  <c:v>0.302289872062797</c:v>
                </c:pt>
                <c:pt idx="50">
                  <c:v>0.25858732527071898</c:v>
                </c:pt>
                <c:pt idx="51">
                  <c:v>0.36161333442110399</c:v>
                </c:pt>
                <c:pt idx="52">
                  <c:v>0.26720038089328002</c:v>
                </c:pt>
                <c:pt idx="53">
                  <c:v>0.32557920401408902</c:v>
                </c:pt>
                <c:pt idx="54">
                  <c:v>0.35935816304539703</c:v>
                </c:pt>
                <c:pt idx="55">
                  <c:v>0.37685138958229503</c:v>
                </c:pt>
                <c:pt idx="56">
                  <c:v>0.39349807212415899</c:v>
                </c:pt>
                <c:pt idx="57">
                  <c:v>0.33494977219712602</c:v>
                </c:pt>
                <c:pt idx="58">
                  <c:v>0.39119965328408202</c:v>
                </c:pt>
                <c:pt idx="59">
                  <c:v>0.45796458457976402</c:v>
                </c:pt>
                <c:pt idx="60">
                  <c:v>0.41879241641242798</c:v>
                </c:pt>
                <c:pt idx="61">
                  <c:v>0.42812924225888799</c:v>
                </c:pt>
                <c:pt idx="62">
                  <c:v>0.382505927513974</c:v>
                </c:pt>
                <c:pt idx="63">
                  <c:v>0.38144419867888701</c:v>
                </c:pt>
                <c:pt idx="64">
                  <c:v>0.43452339644305898</c:v>
                </c:pt>
                <c:pt idx="65">
                  <c:v>0.40726862386690099</c:v>
                </c:pt>
                <c:pt idx="66">
                  <c:v>0.44586255999156199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'%'!$E$3</c:f>
              <c:strCache>
                <c:ptCount val="1"/>
                <c:pt idx="0">
                  <c:v>Non wage workers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Self-Employed/Employers</c:name>
            <c:spPr>
              <a:ln w="41275" cmpd="tri">
                <a:solidFill>
                  <a:srgbClr val="7030A0"/>
                </a:solidFill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'%'!$A$4:$A$70</c:f>
              <c:numCache>
                <c:formatCode>General</c:formatCode>
                <c:ptCount val="67"/>
                <c:pt idx="0">
                  <c:v>1938</c:v>
                </c:pt>
                <c:pt idx="1">
                  <c:v>1939</c:v>
                </c:pt>
                <c:pt idx="2">
                  <c:v>1941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</c:numCache>
            </c:numRef>
          </c:xVal>
          <c:yVal>
            <c:numRef>
              <c:f>'%'!$E$4:$E$70</c:f>
              <c:numCache>
                <c:formatCode>0.0%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0.16340104260291199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0.15181337707308201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3.3438375350140097E-2</c:v>
                </c:pt>
                <c:pt idx="22">
                  <c:v>0</c:v>
                </c:pt>
                <c:pt idx="23">
                  <c:v>0</c:v>
                </c:pt>
                <c:pt idx="24">
                  <c:v>1.9215192927430302E-2</c:v>
                </c:pt>
                <c:pt idx="25">
                  <c:v>0</c:v>
                </c:pt>
                <c:pt idx="26">
                  <c:v>0</c:v>
                </c:pt>
                <c:pt idx="27">
                  <c:v>7.7134259833726806E-2</c:v>
                </c:pt>
                <c:pt idx="28">
                  <c:v>0</c:v>
                </c:pt>
                <c:pt idx="29">
                  <c:v>2.7852815979044099E-2</c:v>
                </c:pt>
                <c:pt idx="30">
                  <c:v>3.3900328908090298E-2</c:v>
                </c:pt>
                <c:pt idx="31">
                  <c:v>2.66027811051508E-2</c:v>
                </c:pt>
                <c:pt idx="32">
                  <c:v>1.7543413807708599E-2</c:v>
                </c:pt>
                <c:pt idx="33">
                  <c:v>5.6847445604404002E-2</c:v>
                </c:pt>
                <c:pt idx="34">
                  <c:v>9.3958455468763392E-3</c:v>
                </c:pt>
                <c:pt idx="35">
                  <c:v>2.4009907245937299E-2</c:v>
                </c:pt>
                <c:pt idx="36">
                  <c:v>3.4980118667778601E-2</c:v>
                </c:pt>
                <c:pt idx="37">
                  <c:v>2.2484646619927402E-2</c:v>
                </c:pt>
                <c:pt idx="38">
                  <c:v>2.1530272211883899E-2</c:v>
                </c:pt>
                <c:pt idx="39">
                  <c:v>2.0545596258768499E-2</c:v>
                </c:pt>
                <c:pt idx="40">
                  <c:v>1.0511908253527E-2</c:v>
                </c:pt>
                <c:pt idx="41">
                  <c:v>8.3786194403832503E-2</c:v>
                </c:pt>
                <c:pt idx="42">
                  <c:v>5.8001599140134502E-2</c:v>
                </c:pt>
                <c:pt idx="43">
                  <c:v>6.1730177638202002E-2</c:v>
                </c:pt>
                <c:pt idx="44">
                  <c:v>3.5016974608488897E-2</c:v>
                </c:pt>
                <c:pt idx="45">
                  <c:v>3.2949461502330198E-2</c:v>
                </c:pt>
                <c:pt idx="46">
                  <c:v>3.7332338187063899E-2</c:v>
                </c:pt>
                <c:pt idx="47">
                  <c:v>4.1304691446795799E-2</c:v>
                </c:pt>
                <c:pt idx="48">
                  <c:v>7.0125551871890901E-2</c:v>
                </c:pt>
                <c:pt idx="49">
                  <c:v>2.3398873540955201E-2</c:v>
                </c:pt>
                <c:pt idx="50">
                  <c:v>7.24220674707928E-2</c:v>
                </c:pt>
                <c:pt idx="51">
                  <c:v>6.15857217267975E-2</c:v>
                </c:pt>
                <c:pt idx="52">
                  <c:v>5.0091211101541598E-2</c:v>
                </c:pt>
                <c:pt idx="53">
                  <c:v>6.2468051024134302E-2</c:v>
                </c:pt>
                <c:pt idx="54">
                  <c:v>6.1533864932113498E-2</c:v>
                </c:pt>
                <c:pt idx="55">
                  <c:v>7.6296124918314098E-2</c:v>
                </c:pt>
                <c:pt idx="56">
                  <c:v>0.107678414684026</c:v>
                </c:pt>
                <c:pt idx="57">
                  <c:v>7.7178886113895701E-2</c:v>
                </c:pt>
                <c:pt idx="58">
                  <c:v>5.46725640776385E-2</c:v>
                </c:pt>
                <c:pt idx="59">
                  <c:v>6.6168872036736298E-2</c:v>
                </c:pt>
                <c:pt idx="60">
                  <c:v>8.5421206649648196E-2</c:v>
                </c:pt>
                <c:pt idx="61">
                  <c:v>8.90451328813327E-2</c:v>
                </c:pt>
                <c:pt idx="62">
                  <c:v>5.6317061280971997E-2</c:v>
                </c:pt>
                <c:pt idx="63">
                  <c:v>3.8136294557546802E-2</c:v>
                </c:pt>
                <c:pt idx="64">
                  <c:v>5.7492729027740698E-2</c:v>
                </c:pt>
                <c:pt idx="65">
                  <c:v>4.0401760734136698E-2</c:v>
                </c:pt>
                <c:pt idx="66">
                  <c:v>0.162122250936132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'%'!$F$3</c:f>
              <c:strCache>
                <c:ptCount val="1"/>
                <c:pt idx="0">
                  <c:v>Unpaid Family Workers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Unpaid family workers</c:name>
            <c:spPr>
              <a:ln w="63500">
                <a:solidFill>
                  <a:srgbClr val="FFC000"/>
                </a:solidFill>
                <a:prstDash val="sysDot"/>
              </a:ln>
            </c:spPr>
            <c:trendlineType val="movingAvg"/>
            <c:period val="7"/>
            <c:dispRSqr val="0"/>
            <c:dispEq val="0"/>
          </c:trendline>
          <c:xVal>
            <c:numRef>
              <c:f>'%'!$A$4:$A$70</c:f>
              <c:numCache>
                <c:formatCode>General</c:formatCode>
                <c:ptCount val="67"/>
                <c:pt idx="0">
                  <c:v>1938</c:v>
                </c:pt>
                <c:pt idx="1">
                  <c:v>1939</c:v>
                </c:pt>
                <c:pt idx="2">
                  <c:v>1941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</c:numCache>
            </c:numRef>
          </c:xVal>
          <c:yVal>
            <c:numRef>
              <c:f>'%'!$F$4:$F$70</c:f>
              <c:numCache>
                <c:formatCode>0.0%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5.3365945855800803E-2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5.55555555555554E-2</c:v>
                </c:pt>
                <c:pt idx="22">
                  <c:v>4.8660973219464401E-2</c:v>
                </c:pt>
                <c:pt idx="23">
                  <c:v>0</c:v>
                </c:pt>
                <c:pt idx="24">
                  <c:v>2.7573371016940601E-2</c:v>
                </c:pt>
                <c:pt idx="25">
                  <c:v>0.122377755016881</c:v>
                </c:pt>
                <c:pt idx="26">
                  <c:v>0.105432199613842</c:v>
                </c:pt>
                <c:pt idx="27">
                  <c:v>0</c:v>
                </c:pt>
                <c:pt idx="28">
                  <c:v>6.5709632667832807E-2</c:v>
                </c:pt>
                <c:pt idx="29">
                  <c:v>4.3928045186640501E-2</c:v>
                </c:pt>
                <c:pt idx="30">
                  <c:v>6.8614786752493995E-2</c:v>
                </c:pt>
                <c:pt idx="31">
                  <c:v>0.14554450289047499</c:v>
                </c:pt>
                <c:pt idx="32">
                  <c:v>6.89707750952986E-2</c:v>
                </c:pt>
                <c:pt idx="33">
                  <c:v>9.1720766704190201E-2</c:v>
                </c:pt>
                <c:pt idx="34">
                  <c:v>7.8470362682806993E-2</c:v>
                </c:pt>
                <c:pt idx="35">
                  <c:v>5.3003765764399399E-2</c:v>
                </c:pt>
                <c:pt idx="36">
                  <c:v>7.31508982778699E-2</c:v>
                </c:pt>
                <c:pt idx="37">
                  <c:v>3.8517379793321399E-2</c:v>
                </c:pt>
                <c:pt idx="38">
                  <c:v>0.12205716882330001</c:v>
                </c:pt>
                <c:pt idx="39">
                  <c:v>0.10751363990647</c:v>
                </c:pt>
                <c:pt idx="40">
                  <c:v>9.5423303026052703E-2</c:v>
                </c:pt>
                <c:pt idx="41">
                  <c:v>6.8871663310437398E-2</c:v>
                </c:pt>
                <c:pt idx="42">
                  <c:v>0.106495742180162</c:v>
                </c:pt>
                <c:pt idx="43">
                  <c:v>0.123476398464667</c:v>
                </c:pt>
                <c:pt idx="44">
                  <c:v>0.19631877845398099</c:v>
                </c:pt>
                <c:pt idx="45">
                  <c:v>0.108475716803193</c:v>
                </c:pt>
                <c:pt idx="46">
                  <c:v>0.104752301873793</c:v>
                </c:pt>
                <c:pt idx="47">
                  <c:v>0.10607436518095401</c:v>
                </c:pt>
                <c:pt idx="48">
                  <c:v>0.11576865139916</c:v>
                </c:pt>
                <c:pt idx="49">
                  <c:v>0.12274453336051799</c:v>
                </c:pt>
                <c:pt idx="50">
                  <c:v>0.153775113372179</c:v>
                </c:pt>
                <c:pt idx="51">
                  <c:v>0.182827414384959</c:v>
                </c:pt>
                <c:pt idx="52">
                  <c:v>0.200891782441463</c:v>
                </c:pt>
                <c:pt idx="53">
                  <c:v>0.16016772476178101</c:v>
                </c:pt>
                <c:pt idx="54">
                  <c:v>0.13544748339570201</c:v>
                </c:pt>
                <c:pt idx="55">
                  <c:v>0.13974566605376501</c:v>
                </c:pt>
                <c:pt idx="56">
                  <c:v>0.106697243068609</c:v>
                </c:pt>
                <c:pt idx="57">
                  <c:v>0.11355451072695701</c:v>
                </c:pt>
                <c:pt idx="58">
                  <c:v>0.14467693853083199</c:v>
                </c:pt>
                <c:pt idx="59">
                  <c:v>0.13020100853917199</c:v>
                </c:pt>
                <c:pt idx="60">
                  <c:v>0.160432102608804</c:v>
                </c:pt>
                <c:pt idx="61">
                  <c:v>0.14558386791340799</c:v>
                </c:pt>
                <c:pt idx="62">
                  <c:v>0.16350154019265101</c:v>
                </c:pt>
                <c:pt idx="63">
                  <c:v>0.22581441189304699</c:v>
                </c:pt>
                <c:pt idx="64">
                  <c:v>0.18937491719608601</c:v>
                </c:pt>
                <c:pt idx="65">
                  <c:v>0.178582086768381</c:v>
                </c:pt>
                <c:pt idx="66">
                  <c:v>7.2148093454986698E-2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783936"/>
        <c:axId val="262784496"/>
      </c:scatterChart>
      <c:valAx>
        <c:axId val="262783936"/>
        <c:scaling>
          <c:orientation val="minMax"/>
          <c:max val="2006"/>
          <c:min val="197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fr-FR"/>
                </a:pPr>
                <a:r>
                  <a:rPr lang="en-US"/>
                  <a:t>Year of entry into the labor market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r-FR"/>
            </a:pPr>
            <a:endParaRPr lang="fa-IR"/>
          </a:p>
        </c:txPr>
        <c:crossAx val="262784496"/>
        <c:crosses val="autoZero"/>
        <c:crossBetween val="midCat"/>
      </c:valAx>
      <c:valAx>
        <c:axId val="262784496"/>
        <c:scaling>
          <c:orientation val="minMax"/>
          <c:max val="0.7000000000000009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fr-FR"/>
                </a:pPr>
                <a:r>
                  <a:rPr lang="en-US"/>
                  <a:t>Percentage of workers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lang="fr-FR"/>
            </a:pPr>
            <a:endParaRPr lang="fa-IR"/>
          </a:p>
        </c:txPr>
        <c:crossAx val="262783936"/>
        <c:crosses val="autoZero"/>
        <c:crossBetween val="midCat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Top 20 Countries in the World by Increase in Schooling Attainment from 1980 to 2010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Sheet1!$A$2:$A$21</c:f>
              <c:strCache>
                <c:ptCount val="20"/>
                <c:pt idx="0">
                  <c:v>Botswana</c:v>
                </c:pt>
                <c:pt idx="1">
                  <c:v>Germany</c:v>
                </c:pt>
                <c:pt idx="2">
                  <c:v>Iran</c:v>
                </c:pt>
                <c:pt idx="3">
                  <c:v>Algeria</c:v>
                </c:pt>
                <c:pt idx="4">
                  <c:v>UAE</c:v>
                </c:pt>
                <c:pt idx="5">
                  <c:v>Gabon</c:v>
                </c:pt>
                <c:pt idx="6">
                  <c:v>Brazil</c:v>
                </c:pt>
                <c:pt idx="7">
                  <c:v>Bahrain</c:v>
                </c:pt>
                <c:pt idx="8">
                  <c:v>Jordan</c:v>
                </c:pt>
                <c:pt idx="9">
                  <c:v>Libya</c:v>
                </c:pt>
                <c:pt idx="10">
                  <c:v>France</c:v>
                </c:pt>
                <c:pt idx="11">
                  <c:v>Malaysia</c:v>
                </c:pt>
                <c:pt idx="12">
                  <c:v>Bolivia</c:v>
                </c:pt>
                <c:pt idx="13">
                  <c:v>Egypt</c:v>
                </c:pt>
                <c:pt idx="14">
                  <c:v>El Salvador</c:v>
                </c:pt>
                <c:pt idx="15">
                  <c:v>Mexico</c:v>
                </c:pt>
                <c:pt idx="16">
                  <c:v>Spain</c:v>
                </c:pt>
                <c:pt idx="17">
                  <c:v>Saudi Arabia</c:v>
                </c:pt>
                <c:pt idx="18">
                  <c:v>Tunisia</c:v>
                </c:pt>
                <c:pt idx="19">
                  <c:v>Latvia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6.44</c:v>
                </c:pt>
                <c:pt idx="1">
                  <c:v>6.21</c:v>
                </c:pt>
                <c:pt idx="2">
                  <c:v>5.25</c:v>
                </c:pt>
                <c:pt idx="3">
                  <c:v>5.24</c:v>
                </c:pt>
                <c:pt idx="4">
                  <c:v>5.24</c:v>
                </c:pt>
                <c:pt idx="5">
                  <c:v>5.0199999999999996</c:v>
                </c:pt>
                <c:pt idx="6">
                  <c:v>4.7699999999999987</c:v>
                </c:pt>
                <c:pt idx="7">
                  <c:v>4.67</c:v>
                </c:pt>
                <c:pt idx="8">
                  <c:v>4.6499999999999977</c:v>
                </c:pt>
                <c:pt idx="9">
                  <c:v>4.59</c:v>
                </c:pt>
                <c:pt idx="10">
                  <c:v>4.5699999999999976</c:v>
                </c:pt>
                <c:pt idx="11">
                  <c:v>4.45</c:v>
                </c:pt>
                <c:pt idx="12">
                  <c:v>4.4400000000000004</c:v>
                </c:pt>
                <c:pt idx="13">
                  <c:v>4.4300000000000006</c:v>
                </c:pt>
                <c:pt idx="14">
                  <c:v>4.3899999999999997</c:v>
                </c:pt>
                <c:pt idx="15">
                  <c:v>4.22</c:v>
                </c:pt>
                <c:pt idx="16">
                  <c:v>4.2100000000000009</c:v>
                </c:pt>
                <c:pt idx="17">
                  <c:v>4.1000000000000014</c:v>
                </c:pt>
                <c:pt idx="18">
                  <c:v>4.07</c:v>
                </c:pt>
                <c:pt idx="19">
                  <c:v>3.9099999999999988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749248"/>
        <c:axId val="263749808"/>
      </c:barChart>
      <c:catAx>
        <c:axId val="263749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263749808"/>
        <c:crosses val="autoZero"/>
        <c:auto val="1"/>
        <c:lblAlgn val="ctr"/>
        <c:lblOffset val="100"/>
        <c:tickLblSkip val="1"/>
        <c:noMultiLvlLbl val="0"/>
      </c:catAx>
      <c:valAx>
        <c:axId val="2637498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 of School</a:t>
                </a:r>
              </a:p>
            </c:rich>
          </c:tx>
          <c:layout>
            <c:manualLayout>
              <c:xMode val="edge"/>
              <c:yMode val="edge"/>
              <c:x val="0.42006688588937102"/>
              <c:y val="0.9217359713561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637492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a-I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TIMSS 8th Grade Mathematics Scores, 2007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'TIMSS 2007'!$B$42</c:f>
              <c:strCache>
                <c:ptCount val="1"/>
                <c:pt idx="0">
                  <c:v>Advanced (&gt;625)</c:v>
                </c:pt>
              </c:strCache>
            </c:strRef>
          </c:tx>
          <c:invertIfNegative val="0"/>
          <c:cat>
            <c:strRef>
              <c:f>'TIMSS 2007'!$A$43:$A$59</c:f>
              <c:strCache>
                <c:ptCount val="17"/>
                <c:pt idx="0">
                  <c:v>Lebanon</c:v>
                </c:pt>
                <c:pt idx="1">
                  <c:v>Jordan</c:v>
                </c:pt>
                <c:pt idx="2">
                  <c:v>Tunisia</c:v>
                </c:pt>
                <c:pt idx="3">
                  <c:v>Bahrain</c:v>
                </c:pt>
                <c:pt idx="4">
                  <c:v>Egypt</c:v>
                </c:pt>
                <c:pt idx="5">
                  <c:v>Syria</c:v>
                </c:pt>
                <c:pt idx="6">
                  <c:v>Oman</c:v>
                </c:pt>
                <c:pt idx="7">
                  <c:v>Algeria</c:v>
                </c:pt>
                <c:pt idx="8">
                  <c:v>Morocco</c:v>
                </c:pt>
                <c:pt idx="9">
                  <c:v>Palestine</c:v>
                </c:pt>
                <c:pt idx="10">
                  <c:v>Kuwait</c:v>
                </c:pt>
                <c:pt idx="11">
                  <c:v>Saudi Arabia</c:v>
                </c:pt>
                <c:pt idx="12">
                  <c:v>Qatar</c:v>
                </c:pt>
                <c:pt idx="14">
                  <c:v>MENA average</c:v>
                </c:pt>
                <c:pt idx="16">
                  <c:v>International Median</c:v>
                </c:pt>
              </c:strCache>
            </c:strRef>
          </c:cat>
          <c:val>
            <c:numRef>
              <c:f>'TIMSS 2007'!$B$43:$B$59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4">
                  <c:v>0</c:v>
                </c:pt>
                <c:pt idx="16">
                  <c:v>2</c:v>
                </c:pt>
              </c:numCache>
            </c:numRef>
          </c:val>
        </c:ser>
        <c:ser>
          <c:idx val="1"/>
          <c:order val="1"/>
          <c:tx>
            <c:strRef>
              <c:f>'TIMSS 2007'!$C$42</c:f>
              <c:strCache>
                <c:ptCount val="1"/>
                <c:pt idx="0">
                  <c:v>High(550-624)</c:v>
                </c:pt>
              </c:strCache>
            </c:strRef>
          </c:tx>
          <c:invertIfNegative val="0"/>
          <c:cat>
            <c:strRef>
              <c:f>'TIMSS 2007'!$A$43:$A$59</c:f>
              <c:strCache>
                <c:ptCount val="17"/>
                <c:pt idx="0">
                  <c:v>Lebanon</c:v>
                </c:pt>
                <c:pt idx="1">
                  <c:v>Jordan</c:v>
                </c:pt>
                <c:pt idx="2">
                  <c:v>Tunisia</c:v>
                </c:pt>
                <c:pt idx="3">
                  <c:v>Bahrain</c:v>
                </c:pt>
                <c:pt idx="4">
                  <c:v>Egypt</c:v>
                </c:pt>
                <c:pt idx="5">
                  <c:v>Syria</c:v>
                </c:pt>
                <c:pt idx="6">
                  <c:v>Oman</c:v>
                </c:pt>
                <c:pt idx="7">
                  <c:v>Algeria</c:v>
                </c:pt>
                <c:pt idx="8">
                  <c:v>Morocco</c:v>
                </c:pt>
                <c:pt idx="9">
                  <c:v>Palestine</c:v>
                </c:pt>
                <c:pt idx="10">
                  <c:v>Kuwait</c:v>
                </c:pt>
                <c:pt idx="11">
                  <c:v>Saudi Arabia</c:v>
                </c:pt>
                <c:pt idx="12">
                  <c:v>Qatar</c:v>
                </c:pt>
                <c:pt idx="14">
                  <c:v>MENA average</c:v>
                </c:pt>
                <c:pt idx="16">
                  <c:v>International Median</c:v>
                </c:pt>
              </c:strCache>
            </c:strRef>
          </c:cat>
          <c:val>
            <c:numRef>
              <c:f>'TIMSS 2007'!$C$43:$C$59</c:f>
              <c:numCache>
                <c:formatCode>General</c:formatCode>
                <c:ptCount val="17"/>
                <c:pt idx="0">
                  <c:v>9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4">
                  <c:v>5</c:v>
                </c:pt>
                <c:pt idx="16">
                  <c:v>13</c:v>
                </c:pt>
              </c:numCache>
            </c:numRef>
          </c:val>
        </c:ser>
        <c:ser>
          <c:idx val="2"/>
          <c:order val="2"/>
          <c:tx>
            <c:strRef>
              <c:f>'TIMSS 2007'!$D$42</c:f>
              <c:strCache>
                <c:ptCount val="1"/>
                <c:pt idx="0">
                  <c:v>Intermediate(475-549)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'TIMSS 2007'!$A$43:$A$59</c:f>
              <c:strCache>
                <c:ptCount val="17"/>
                <c:pt idx="0">
                  <c:v>Lebanon</c:v>
                </c:pt>
                <c:pt idx="1">
                  <c:v>Jordan</c:v>
                </c:pt>
                <c:pt idx="2">
                  <c:v>Tunisia</c:v>
                </c:pt>
                <c:pt idx="3">
                  <c:v>Bahrain</c:v>
                </c:pt>
                <c:pt idx="4">
                  <c:v>Egypt</c:v>
                </c:pt>
                <c:pt idx="5">
                  <c:v>Syria</c:v>
                </c:pt>
                <c:pt idx="6">
                  <c:v>Oman</c:v>
                </c:pt>
                <c:pt idx="7">
                  <c:v>Algeria</c:v>
                </c:pt>
                <c:pt idx="8">
                  <c:v>Morocco</c:v>
                </c:pt>
                <c:pt idx="9">
                  <c:v>Palestine</c:v>
                </c:pt>
                <c:pt idx="10">
                  <c:v>Kuwait</c:v>
                </c:pt>
                <c:pt idx="11">
                  <c:v>Saudi Arabia</c:v>
                </c:pt>
                <c:pt idx="12">
                  <c:v>Qatar</c:v>
                </c:pt>
                <c:pt idx="14">
                  <c:v>MENA average</c:v>
                </c:pt>
                <c:pt idx="16">
                  <c:v>International Median</c:v>
                </c:pt>
              </c:strCache>
            </c:strRef>
          </c:cat>
          <c:val>
            <c:numRef>
              <c:f>'TIMSS 2007'!$D$43:$D$59</c:f>
              <c:numCache>
                <c:formatCode>General</c:formatCode>
                <c:ptCount val="17"/>
                <c:pt idx="0">
                  <c:v>26</c:v>
                </c:pt>
                <c:pt idx="1">
                  <c:v>24</c:v>
                </c:pt>
                <c:pt idx="2">
                  <c:v>18</c:v>
                </c:pt>
                <c:pt idx="3">
                  <c:v>16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7</c:v>
                </c:pt>
                <c:pt idx="8">
                  <c:v>12</c:v>
                </c:pt>
                <c:pt idx="9">
                  <c:v>12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4">
                  <c:v>14</c:v>
                </c:pt>
                <c:pt idx="16">
                  <c:v>31</c:v>
                </c:pt>
              </c:numCache>
            </c:numRef>
          </c:val>
        </c:ser>
        <c:ser>
          <c:idx val="3"/>
          <c:order val="3"/>
          <c:tx>
            <c:strRef>
              <c:f>'TIMSS 2007'!$E$42</c:f>
              <c:strCache>
                <c:ptCount val="1"/>
                <c:pt idx="0">
                  <c:v>Low (400-474)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'TIMSS 2007'!$A$43:$A$59</c:f>
              <c:strCache>
                <c:ptCount val="17"/>
                <c:pt idx="0">
                  <c:v>Lebanon</c:v>
                </c:pt>
                <c:pt idx="1">
                  <c:v>Jordan</c:v>
                </c:pt>
                <c:pt idx="2">
                  <c:v>Tunisia</c:v>
                </c:pt>
                <c:pt idx="3">
                  <c:v>Bahrain</c:v>
                </c:pt>
                <c:pt idx="4">
                  <c:v>Egypt</c:v>
                </c:pt>
                <c:pt idx="5">
                  <c:v>Syria</c:v>
                </c:pt>
                <c:pt idx="6">
                  <c:v>Oman</c:v>
                </c:pt>
                <c:pt idx="7">
                  <c:v>Algeria</c:v>
                </c:pt>
                <c:pt idx="8">
                  <c:v>Morocco</c:v>
                </c:pt>
                <c:pt idx="9">
                  <c:v>Palestine</c:v>
                </c:pt>
                <c:pt idx="10">
                  <c:v>Kuwait</c:v>
                </c:pt>
                <c:pt idx="11">
                  <c:v>Saudi Arabia</c:v>
                </c:pt>
                <c:pt idx="12">
                  <c:v>Qatar</c:v>
                </c:pt>
                <c:pt idx="14">
                  <c:v>MENA average</c:v>
                </c:pt>
                <c:pt idx="16">
                  <c:v>International Median</c:v>
                </c:pt>
              </c:strCache>
            </c:strRef>
          </c:cat>
          <c:val>
            <c:numRef>
              <c:f>'TIMSS 2007'!$E$43:$E$59</c:f>
              <c:numCache>
                <c:formatCode>General</c:formatCode>
                <c:ptCount val="17"/>
                <c:pt idx="0">
                  <c:v>38</c:v>
                </c:pt>
                <c:pt idx="1">
                  <c:v>26</c:v>
                </c:pt>
                <c:pt idx="2">
                  <c:v>40</c:v>
                </c:pt>
                <c:pt idx="3">
                  <c:v>30</c:v>
                </c:pt>
                <c:pt idx="4">
                  <c:v>26</c:v>
                </c:pt>
                <c:pt idx="5">
                  <c:v>30</c:v>
                </c:pt>
                <c:pt idx="6">
                  <c:v>27</c:v>
                </c:pt>
                <c:pt idx="7">
                  <c:v>34</c:v>
                </c:pt>
                <c:pt idx="8">
                  <c:v>28</c:v>
                </c:pt>
                <c:pt idx="9">
                  <c:v>24</c:v>
                </c:pt>
                <c:pt idx="10">
                  <c:v>23</c:v>
                </c:pt>
                <c:pt idx="11">
                  <c:v>15</c:v>
                </c:pt>
                <c:pt idx="12">
                  <c:v>12</c:v>
                </c:pt>
                <c:pt idx="14">
                  <c:v>27</c:v>
                </c:pt>
                <c:pt idx="16">
                  <c:v>29</c:v>
                </c:pt>
              </c:numCache>
            </c:numRef>
          </c:val>
        </c:ser>
        <c:ser>
          <c:idx val="4"/>
          <c:order val="4"/>
          <c:tx>
            <c:strRef>
              <c:f>'TIMSS 2007'!$F$42</c:f>
              <c:strCache>
                <c:ptCount val="1"/>
                <c:pt idx="0">
                  <c:v>Below Low(&lt;400)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'TIMSS 2007'!$A$43:$A$59</c:f>
              <c:strCache>
                <c:ptCount val="17"/>
                <c:pt idx="0">
                  <c:v>Lebanon</c:v>
                </c:pt>
                <c:pt idx="1">
                  <c:v>Jordan</c:v>
                </c:pt>
                <c:pt idx="2">
                  <c:v>Tunisia</c:v>
                </c:pt>
                <c:pt idx="3">
                  <c:v>Bahrain</c:v>
                </c:pt>
                <c:pt idx="4">
                  <c:v>Egypt</c:v>
                </c:pt>
                <c:pt idx="5">
                  <c:v>Syria</c:v>
                </c:pt>
                <c:pt idx="6">
                  <c:v>Oman</c:v>
                </c:pt>
                <c:pt idx="7">
                  <c:v>Algeria</c:v>
                </c:pt>
                <c:pt idx="8">
                  <c:v>Morocco</c:v>
                </c:pt>
                <c:pt idx="9">
                  <c:v>Palestine</c:v>
                </c:pt>
                <c:pt idx="10">
                  <c:v>Kuwait</c:v>
                </c:pt>
                <c:pt idx="11">
                  <c:v>Saudi Arabia</c:v>
                </c:pt>
                <c:pt idx="12">
                  <c:v>Qatar</c:v>
                </c:pt>
                <c:pt idx="14">
                  <c:v>MENA average</c:v>
                </c:pt>
                <c:pt idx="16">
                  <c:v>International Median</c:v>
                </c:pt>
              </c:strCache>
            </c:strRef>
          </c:cat>
          <c:val>
            <c:numRef>
              <c:f>'TIMSS 2007'!$F$43:$F$59</c:f>
              <c:numCache>
                <c:formatCode>General</c:formatCode>
                <c:ptCount val="17"/>
                <c:pt idx="0">
                  <c:v>26</c:v>
                </c:pt>
                <c:pt idx="1">
                  <c:v>39</c:v>
                </c:pt>
                <c:pt idx="2">
                  <c:v>39</c:v>
                </c:pt>
                <c:pt idx="3">
                  <c:v>51</c:v>
                </c:pt>
                <c:pt idx="4">
                  <c:v>53</c:v>
                </c:pt>
                <c:pt idx="5">
                  <c:v>53</c:v>
                </c:pt>
                <c:pt idx="6">
                  <c:v>59</c:v>
                </c:pt>
                <c:pt idx="7">
                  <c:v>59</c:v>
                </c:pt>
                <c:pt idx="8">
                  <c:v>59</c:v>
                </c:pt>
                <c:pt idx="9">
                  <c:v>61</c:v>
                </c:pt>
                <c:pt idx="10">
                  <c:v>71</c:v>
                </c:pt>
                <c:pt idx="11">
                  <c:v>82</c:v>
                </c:pt>
                <c:pt idx="12">
                  <c:v>84</c:v>
                </c:pt>
                <c:pt idx="14">
                  <c:v>54</c:v>
                </c:pt>
                <c:pt idx="16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754288"/>
        <c:axId val="263754848"/>
      </c:barChart>
      <c:catAx>
        <c:axId val="2637542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63754848"/>
        <c:crosses val="autoZero"/>
        <c:auto val="1"/>
        <c:lblAlgn val="ctr"/>
        <c:lblOffset val="100"/>
        <c:tickLblSkip val="1"/>
        <c:noMultiLvlLbl val="0"/>
      </c:catAx>
      <c:valAx>
        <c:axId val="26375484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63754288"/>
        <c:crosses val="max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a-I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 smtClean="0"/>
              <a:t>Males</a:t>
            </a:r>
            <a:endParaRPr lang="en-US" dirty="0"/>
          </a:p>
        </c:rich>
      </c:tx>
      <c:layout>
        <c:manualLayout>
          <c:xMode val="edge"/>
          <c:yMode val="edge"/>
          <c:x val="0.437693668295977"/>
          <c:y val="2.4508338438976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22212959995745199"/>
          <c:y val="0.11336428410398"/>
          <c:w val="0.71074449821493701"/>
          <c:h val="0.81051363858402203"/>
        </c:manualLayout>
      </c:layout>
      <c:lineChart>
        <c:grouping val="standard"/>
        <c:varyColors val="0"/>
        <c:ser>
          <c:idx val="0"/>
          <c:order val="0"/>
          <c:tx>
            <c:strRef>
              <c:f>'Figs 11 &amp; 12'!$A$132</c:f>
              <c:strCache>
                <c:ptCount val="1"/>
                <c:pt idx="0">
                  <c:v>None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'Figs 11 &amp; 12'!$B$130:$O$130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12'!$B$132:$O$132</c:f>
              <c:numCache>
                <c:formatCode>General</c:formatCode>
                <c:ptCount val="14"/>
                <c:pt idx="0">
                  <c:v>0.433</c:v>
                </c:pt>
                <c:pt idx="1">
                  <c:v>0.43905</c:v>
                </c:pt>
                <c:pt idx="2">
                  <c:v>0.4451</c:v>
                </c:pt>
                <c:pt idx="3">
                  <c:v>0.45050000000000001</c:v>
                </c:pt>
                <c:pt idx="4">
                  <c:v>0.53810000000000002</c:v>
                </c:pt>
                <c:pt idx="5">
                  <c:v>0.54069999999999996</c:v>
                </c:pt>
                <c:pt idx="6">
                  <c:v>0.56069999999999998</c:v>
                </c:pt>
                <c:pt idx="7">
                  <c:v>0.54600000000000004</c:v>
                </c:pt>
                <c:pt idx="8">
                  <c:v>0.52349999999999997</c:v>
                </c:pt>
                <c:pt idx="9">
                  <c:v>0.50029999999999997</c:v>
                </c:pt>
                <c:pt idx="10">
                  <c:v>0.48820000000000002</c:v>
                </c:pt>
                <c:pt idx="11">
                  <c:v>0.44159999999999999</c:v>
                </c:pt>
                <c:pt idx="12">
                  <c:v>0.37685000000000002</c:v>
                </c:pt>
                <c:pt idx="13">
                  <c:v>0.31209999999999999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'Figs 11 &amp; 12'!$A$135</c:f>
              <c:strCache>
                <c:ptCount val="1"/>
                <c:pt idx="0">
                  <c:v>Primary/lower sec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'Figs 11 &amp; 12'!$B$130:$O$130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12'!$B$135:$O$135</c:f>
              <c:numCache>
                <c:formatCode>General</c:formatCode>
                <c:ptCount val="14"/>
                <c:pt idx="0">
                  <c:v>0.65239999999999998</c:v>
                </c:pt>
                <c:pt idx="1">
                  <c:v>0.65495000000000003</c:v>
                </c:pt>
                <c:pt idx="2">
                  <c:v>0.65749999999999997</c:v>
                </c:pt>
                <c:pt idx="3">
                  <c:v>0.64670000000000005</c:v>
                </c:pt>
                <c:pt idx="4">
                  <c:v>0.65680000000000005</c:v>
                </c:pt>
                <c:pt idx="5">
                  <c:v>0.66759999999999997</c:v>
                </c:pt>
                <c:pt idx="6">
                  <c:v>0.67179999999999995</c:v>
                </c:pt>
                <c:pt idx="7">
                  <c:v>0.65669999999999995</c:v>
                </c:pt>
                <c:pt idx="8">
                  <c:v>0.6452</c:v>
                </c:pt>
                <c:pt idx="9">
                  <c:v>0.63500000000000001</c:v>
                </c:pt>
                <c:pt idx="10">
                  <c:v>0.63129999999999997</c:v>
                </c:pt>
                <c:pt idx="11">
                  <c:v>0.63629999999999998</c:v>
                </c:pt>
                <c:pt idx="12">
                  <c:v>0.6341</c:v>
                </c:pt>
                <c:pt idx="13">
                  <c:v>0.63190000000000002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'Figs 11 &amp; 12'!$A$138</c:f>
              <c:strCache>
                <c:ptCount val="1"/>
                <c:pt idx="0">
                  <c:v>Secondary</c:v>
                </c:pt>
              </c:strCache>
            </c:strRef>
          </c:tx>
          <c:spPr>
            <a:ln w="38100" cap="rnd">
              <a:solidFill>
                <a:srgbClr val="88AD1B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'Figs 11 &amp; 12'!$B$130:$O$130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12'!$B$138:$O$138</c:f>
              <c:numCache>
                <c:formatCode>General</c:formatCode>
                <c:ptCount val="14"/>
                <c:pt idx="0">
                  <c:v>0.51749999999999996</c:v>
                </c:pt>
                <c:pt idx="1">
                  <c:v>0.53369999999999995</c:v>
                </c:pt>
                <c:pt idx="2">
                  <c:v>0.54990000000000006</c:v>
                </c:pt>
                <c:pt idx="3">
                  <c:v>0.52739999999999998</c:v>
                </c:pt>
                <c:pt idx="4">
                  <c:v>0.54749999999999999</c:v>
                </c:pt>
                <c:pt idx="5">
                  <c:v>0.51910000000000001</c:v>
                </c:pt>
                <c:pt idx="6">
                  <c:v>0.53039999999999998</c:v>
                </c:pt>
                <c:pt idx="7">
                  <c:v>0.51490000000000002</c:v>
                </c:pt>
                <c:pt idx="8">
                  <c:v>0.50060000000000004</c:v>
                </c:pt>
                <c:pt idx="9">
                  <c:v>0.47249999999999998</c:v>
                </c:pt>
                <c:pt idx="10">
                  <c:v>0.46989999999999998</c:v>
                </c:pt>
                <c:pt idx="11">
                  <c:v>0.45369999999999999</c:v>
                </c:pt>
                <c:pt idx="12">
                  <c:v>0.44650000000000001</c:v>
                </c:pt>
                <c:pt idx="13">
                  <c:v>0.43930000000000002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'Figs 11 &amp; 12'!$A$141</c:f>
              <c:strCache>
                <c:ptCount val="1"/>
                <c:pt idx="0">
                  <c:v>Post-secondary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'Figs 11 &amp; 12'!$B$130:$O$130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12'!$B$141:$O$141</c:f>
              <c:numCache>
                <c:formatCode>General</c:formatCode>
                <c:ptCount val="14"/>
                <c:pt idx="0">
                  <c:v>0.90890000000000004</c:v>
                </c:pt>
                <c:pt idx="1">
                  <c:v>0.89385000000000003</c:v>
                </c:pt>
                <c:pt idx="2">
                  <c:v>0.87880000000000003</c:v>
                </c:pt>
                <c:pt idx="3">
                  <c:v>0.874</c:v>
                </c:pt>
                <c:pt idx="4">
                  <c:v>0.88280000000000003</c:v>
                </c:pt>
                <c:pt idx="5">
                  <c:v>0.87929999999999997</c:v>
                </c:pt>
                <c:pt idx="6">
                  <c:v>0.88590000000000002</c:v>
                </c:pt>
                <c:pt idx="7">
                  <c:v>0.85850000000000004</c:v>
                </c:pt>
                <c:pt idx="8">
                  <c:v>0.85860000000000003</c:v>
                </c:pt>
                <c:pt idx="9">
                  <c:v>0.83830000000000005</c:v>
                </c:pt>
                <c:pt idx="10">
                  <c:v>0.83909999999999996</c:v>
                </c:pt>
                <c:pt idx="11">
                  <c:v>0.81879999999999997</c:v>
                </c:pt>
                <c:pt idx="12">
                  <c:v>0.79574999999999996</c:v>
                </c:pt>
                <c:pt idx="13">
                  <c:v>0.77270000000000005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'Figs 11 &amp; 12'!$A$144</c:f>
              <c:strCache>
                <c:ptCount val="1"/>
                <c:pt idx="0">
                  <c:v>University &amp; Above</c:v>
                </c:pt>
              </c:strCache>
            </c:strRef>
          </c:tx>
          <c:spPr>
            <a:ln w="38100" cap="rnd">
              <a:solidFill>
                <a:srgbClr val="EB52E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'Figs 11 &amp; 12'!$B$130:$O$130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12'!$B$144:$O$144</c:f>
              <c:numCache>
                <c:formatCode>General</c:formatCode>
                <c:ptCount val="14"/>
                <c:pt idx="0">
                  <c:v>0.85860000000000003</c:v>
                </c:pt>
                <c:pt idx="1">
                  <c:v>0.87065000000000003</c:v>
                </c:pt>
                <c:pt idx="2">
                  <c:v>0.88270000000000004</c:v>
                </c:pt>
                <c:pt idx="3">
                  <c:v>0.87709999999999999</c:v>
                </c:pt>
                <c:pt idx="4">
                  <c:v>0.89700000000000002</c:v>
                </c:pt>
                <c:pt idx="5">
                  <c:v>0.88</c:v>
                </c:pt>
                <c:pt idx="6">
                  <c:v>0.89329999999999998</c:v>
                </c:pt>
                <c:pt idx="7">
                  <c:v>0.88280000000000003</c:v>
                </c:pt>
                <c:pt idx="8">
                  <c:v>0.89049999999999996</c:v>
                </c:pt>
                <c:pt idx="9">
                  <c:v>0.87270000000000003</c:v>
                </c:pt>
                <c:pt idx="10">
                  <c:v>0.86809999999999998</c:v>
                </c:pt>
                <c:pt idx="11">
                  <c:v>0.87229999999999996</c:v>
                </c:pt>
                <c:pt idx="12">
                  <c:v>0.85075000000000001</c:v>
                </c:pt>
                <c:pt idx="13">
                  <c:v>0.82920000000000005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449824"/>
        <c:axId val="263450384"/>
      </c:lineChart>
      <c:catAx>
        <c:axId val="2634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3450384"/>
        <c:crosses val="autoZero"/>
        <c:auto val="1"/>
        <c:lblAlgn val="ctr"/>
        <c:lblOffset val="100"/>
        <c:tickLblSkip val="2"/>
        <c:noMultiLvlLbl val="0"/>
      </c:catAx>
      <c:valAx>
        <c:axId val="2634503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pPr>
                <a:r>
                  <a:rPr lang="en-US" dirty="0" smtClean="0"/>
                  <a:t>% Participating in LF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defRPr>
              </a:pPr>
              <a:endParaRPr lang="fa-I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344982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 smtClean="0"/>
              <a:t>Females</a:t>
            </a:r>
            <a:endParaRPr lang="en-US" dirty="0"/>
          </a:p>
        </c:rich>
      </c:tx>
      <c:layout>
        <c:manualLayout>
          <c:xMode val="edge"/>
          <c:yMode val="edge"/>
          <c:x val="0.37046146108941502"/>
          <c:y val="1.954483171884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7.2246712554331197E-2"/>
          <c:y val="9.7254565090708095E-2"/>
          <c:w val="0.85550657489133697"/>
          <c:h val="0.79118184076086795"/>
        </c:manualLayout>
      </c:layout>
      <c:lineChart>
        <c:grouping val="standard"/>
        <c:varyColors val="0"/>
        <c:ser>
          <c:idx val="0"/>
          <c:order val="0"/>
          <c:tx>
            <c:strRef>
              <c:f>'Figs 11 &amp; 12'!$A$198</c:f>
              <c:strCache>
                <c:ptCount val="1"/>
                <c:pt idx="0">
                  <c:v>None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'Figs 11 &amp; 12'!$B$196:$O$196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12'!$B$198:$O$198</c:f>
              <c:numCache>
                <c:formatCode>General</c:formatCode>
                <c:ptCount val="14"/>
                <c:pt idx="0">
                  <c:v>1.7899999999999999E-2</c:v>
                </c:pt>
                <c:pt idx="1">
                  <c:v>1.72E-2</c:v>
                </c:pt>
                <c:pt idx="2">
                  <c:v>1.6500000000000001E-2</c:v>
                </c:pt>
                <c:pt idx="3">
                  <c:v>1.46E-2</c:v>
                </c:pt>
                <c:pt idx="4">
                  <c:v>3.2599999999999997E-2</c:v>
                </c:pt>
                <c:pt idx="5">
                  <c:v>2.5399999999999999E-2</c:v>
                </c:pt>
                <c:pt idx="6">
                  <c:v>3.3099999999999997E-2</c:v>
                </c:pt>
                <c:pt idx="7">
                  <c:v>2.8899999999999999E-2</c:v>
                </c:pt>
                <c:pt idx="8">
                  <c:v>2.7699999999999999E-2</c:v>
                </c:pt>
                <c:pt idx="9">
                  <c:v>2.81E-2</c:v>
                </c:pt>
                <c:pt idx="10">
                  <c:v>2.0400000000000001E-2</c:v>
                </c:pt>
                <c:pt idx="11">
                  <c:v>1.9599999999999999E-2</c:v>
                </c:pt>
                <c:pt idx="12">
                  <c:v>2.3300000000000001E-2</c:v>
                </c:pt>
                <c:pt idx="13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'Figs 11 &amp; 12'!$A$201</c:f>
              <c:strCache>
                <c:ptCount val="1"/>
                <c:pt idx="0">
                  <c:v>Primary/lower sec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'Figs 11 &amp; 12'!$B$196:$O$196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12'!$B$201:$O$201</c:f>
              <c:numCache>
                <c:formatCode>General</c:formatCode>
                <c:ptCount val="14"/>
                <c:pt idx="0">
                  <c:v>3.61E-2</c:v>
                </c:pt>
                <c:pt idx="1">
                  <c:v>3.585E-2</c:v>
                </c:pt>
                <c:pt idx="2">
                  <c:v>3.56E-2</c:v>
                </c:pt>
                <c:pt idx="3">
                  <c:v>3.5200000000000002E-2</c:v>
                </c:pt>
                <c:pt idx="4">
                  <c:v>4.7100000000000003E-2</c:v>
                </c:pt>
                <c:pt idx="5">
                  <c:v>4.2599999999999999E-2</c:v>
                </c:pt>
                <c:pt idx="6">
                  <c:v>4.9399999999999999E-2</c:v>
                </c:pt>
                <c:pt idx="7">
                  <c:v>4.4999999999999998E-2</c:v>
                </c:pt>
                <c:pt idx="8">
                  <c:v>4.41E-2</c:v>
                </c:pt>
                <c:pt idx="9">
                  <c:v>3.9699999999999999E-2</c:v>
                </c:pt>
                <c:pt idx="10">
                  <c:v>3.1099999999999999E-2</c:v>
                </c:pt>
                <c:pt idx="11">
                  <c:v>2.9899999999999999E-2</c:v>
                </c:pt>
                <c:pt idx="12">
                  <c:v>3.2349999999999997E-2</c:v>
                </c:pt>
                <c:pt idx="13">
                  <c:v>3.4799999999999998E-2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'Figs 11 &amp; 12'!$A$204</c:f>
              <c:strCache>
                <c:ptCount val="1"/>
                <c:pt idx="0">
                  <c:v>Secondary</c:v>
                </c:pt>
              </c:strCache>
            </c:strRef>
          </c:tx>
          <c:spPr>
            <a:ln w="38100" cap="rnd">
              <a:solidFill>
                <a:srgbClr val="88AD1B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'Figs 11 &amp; 12'!$B$196:$O$196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12'!$B$204:$O$204</c:f>
              <c:numCache>
                <c:formatCode>General</c:formatCode>
                <c:ptCount val="14"/>
                <c:pt idx="0">
                  <c:v>7.4999999999999997E-2</c:v>
                </c:pt>
                <c:pt idx="1">
                  <c:v>7.0199999999999999E-2</c:v>
                </c:pt>
                <c:pt idx="2">
                  <c:v>6.54E-2</c:v>
                </c:pt>
                <c:pt idx="3">
                  <c:v>7.1099999999999997E-2</c:v>
                </c:pt>
                <c:pt idx="4">
                  <c:v>7.8700000000000006E-2</c:v>
                </c:pt>
                <c:pt idx="5">
                  <c:v>6.9599999999999995E-2</c:v>
                </c:pt>
                <c:pt idx="6">
                  <c:v>7.6499999999999999E-2</c:v>
                </c:pt>
                <c:pt idx="7">
                  <c:v>6.9900000000000004E-2</c:v>
                </c:pt>
                <c:pt idx="8">
                  <c:v>6.4000000000000001E-2</c:v>
                </c:pt>
                <c:pt idx="9">
                  <c:v>5.6599999999999998E-2</c:v>
                </c:pt>
                <c:pt idx="10">
                  <c:v>5.0500000000000003E-2</c:v>
                </c:pt>
                <c:pt idx="11">
                  <c:v>3.9899999999999998E-2</c:v>
                </c:pt>
                <c:pt idx="12">
                  <c:v>4.0349999999999997E-2</c:v>
                </c:pt>
                <c:pt idx="13">
                  <c:v>4.0800000000000003E-2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'Figs 11 &amp; 12'!$A$207</c:f>
              <c:strCache>
                <c:ptCount val="1"/>
                <c:pt idx="0">
                  <c:v>Post-sec+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'Figs 11 &amp; 12'!$B$196:$O$196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12'!$B$207:$O$207</c:f>
              <c:numCache>
                <c:formatCode>General</c:formatCode>
                <c:ptCount val="14"/>
                <c:pt idx="0">
                  <c:v>0.35699999999999998</c:v>
                </c:pt>
                <c:pt idx="1">
                  <c:v>0.33925</c:v>
                </c:pt>
                <c:pt idx="2">
                  <c:v>0.32150000000000001</c:v>
                </c:pt>
                <c:pt idx="3">
                  <c:v>0.32350000000000001</c:v>
                </c:pt>
                <c:pt idx="4">
                  <c:v>0.36380000000000001</c:v>
                </c:pt>
                <c:pt idx="5">
                  <c:v>0.34860000000000002</c:v>
                </c:pt>
                <c:pt idx="6">
                  <c:v>0.34560000000000002</c:v>
                </c:pt>
                <c:pt idx="7">
                  <c:v>0.32169999999999999</c:v>
                </c:pt>
                <c:pt idx="8">
                  <c:v>0.30959999999999999</c:v>
                </c:pt>
                <c:pt idx="9">
                  <c:v>0.31169999999999998</c:v>
                </c:pt>
                <c:pt idx="10">
                  <c:v>0.30320000000000003</c:v>
                </c:pt>
                <c:pt idx="11">
                  <c:v>0.27639999999999998</c:v>
                </c:pt>
                <c:pt idx="12">
                  <c:v>0.26605000000000001</c:v>
                </c:pt>
                <c:pt idx="13">
                  <c:v>0.25569999999999998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'Figs 11 &amp; 12'!$A$210</c:f>
              <c:strCache>
                <c:ptCount val="1"/>
                <c:pt idx="0">
                  <c:v>University &amp; Above</c:v>
                </c:pt>
              </c:strCache>
            </c:strRef>
          </c:tx>
          <c:spPr>
            <a:ln w="38100" cap="rnd">
              <a:solidFill>
                <a:srgbClr val="EB52E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'Figs 11 &amp; 12'!$B$196:$O$196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'Figs 11 &amp; 12'!$B$210:$O$210</c:f>
              <c:numCache>
                <c:formatCode>General</c:formatCode>
                <c:ptCount val="14"/>
                <c:pt idx="0">
                  <c:v>0.62929999999999997</c:v>
                </c:pt>
                <c:pt idx="1">
                  <c:v>0.63365000000000005</c:v>
                </c:pt>
                <c:pt idx="2">
                  <c:v>0.63800000000000001</c:v>
                </c:pt>
                <c:pt idx="3">
                  <c:v>0.64780000000000004</c:v>
                </c:pt>
                <c:pt idx="4">
                  <c:v>0.66339999999999999</c:v>
                </c:pt>
                <c:pt idx="5">
                  <c:v>0.65590000000000004</c:v>
                </c:pt>
                <c:pt idx="6">
                  <c:v>0.64380000000000004</c:v>
                </c:pt>
                <c:pt idx="7">
                  <c:v>0.621</c:v>
                </c:pt>
                <c:pt idx="8">
                  <c:v>0.61</c:v>
                </c:pt>
                <c:pt idx="9">
                  <c:v>0.57579999999999998</c:v>
                </c:pt>
                <c:pt idx="10">
                  <c:v>0.56079999999999997</c:v>
                </c:pt>
                <c:pt idx="11">
                  <c:v>0.54259999999999997</c:v>
                </c:pt>
                <c:pt idx="12">
                  <c:v>0.54425000000000001</c:v>
                </c:pt>
                <c:pt idx="13">
                  <c:v>0.54590000000000005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454864"/>
        <c:axId val="263455424"/>
      </c:lineChart>
      <c:catAx>
        <c:axId val="26345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3455424"/>
        <c:crosses val="autoZero"/>
        <c:auto val="1"/>
        <c:lblAlgn val="ctr"/>
        <c:lblOffset val="100"/>
        <c:tickLblSkip val="2"/>
        <c:noMultiLvlLbl val="0"/>
      </c:catAx>
      <c:valAx>
        <c:axId val="2634554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634548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r>
              <a:rPr lang="en-US"/>
              <a:t>Males</a:t>
            </a:r>
          </a:p>
        </c:rich>
      </c:tx>
      <c:layout>
        <c:manualLayout>
          <c:xMode val="edge"/>
          <c:yMode val="edge"/>
          <c:x val="0.437693668295977"/>
          <c:y val="2.4508338438976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24385998037734799"/>
          <c:y val="0.11336428410398"/>
          <c:w val="0.69043788336521394"/>
          <c:h val="0.75374999627768402"/>
        </c:manualLayout>
      </c:layout>
      <c:lineChart>
        <c:grouping val="standard"/>
        <c:varyColors val="0"/>
        <c:ser>
          <c:idx val="0"/>
          <c:order val="0"/>
          <c:tx>
            <c:strRef>
              <c:f>'Figs 11 &amp; 12'!$A$309</c:f>
              <c:strCache>
                <c:ptCount val="1"/>
                <c:pt idx="0">
                  <c:v>None</c:v>
                </c:pt>
              </c:strCache>
            </c:strRef>
          </c:tx>
          <c:spPr>
            <a:ln w="38100" cap="rnd">
              <a:solidFill>
                <a:srgbClr val="ED781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'Figs 11 &amp; 12'!$B$307:$P$307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12'!$B$309:$P$309</c:f>
              <c:numCache>
                <c:formatCode>General</c:formatCode>
                <c:ptCount val="15"/>
                <c:pt idx="0">
                  <c:v>0.8881</c:v>
                </c:pt>
                <c:pt idx="1">
                  <c:v>0.87209999999999999</c:v>
                </c:pt>
                <c:pt idx="2">
                  <c:v>0.87980000000000003</c:v>
                </c:pt>
                <c:pt idx="3">
                  <c:v>0.874</c:v>
                </c:pt>
                <c:pt idx="4">
                  <c:v>0.88870000000000005</c:v>
                </c:pt>
                <c:pt idx="5">
                  <c:v>0.89200000000000002</c:v>
                </c:pt>
                <c:pt idx="6">
                  <c:v>0.89600000000000002</c:v>
                </c:pt>
                <c:pt idx="7">
                  <c:v>0.89780000000000004</c:v>
                </c:pt>
                <c:pt idx="8">
                  <c:v>0.88990000000000002</c:v>
                </c:pt>
                <c:pt idx="9">
                  <c:v>0.88700000000000001</c:v>
                </c:pt>
                <c:pt idx="10">
                  <c:v>0.89470000000000005</c:v>
                </c:pt>
                <c:pt idx="11">
                  <c:v>0.89590000000000003</c:v>
                </c:pt>
                <c:pt idx="12">
                  <c:v>0.89529999999999998</c:v>
                </c:pt>
                <c:pt idx="13">
                  <c:v>0.89539999999999997</c:v>
                </c:pt>
                <c:pt idx="14">
                  <c:v>0.89410000000000001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'Figs 11 &amp; 12'!$A$312</c:f>
              <c:strCache>
                <c:ptCount val="1"/>
                <c:pt idx="0">
                  <c:v>Primary/lower sec</c:v>
                </c:pt>
              </c:strCache>
            </c:strRef>
          </c:tx>
          <c:spPr>
            <a:ln w="38100" cap="rnd">
              <a:solidFill>
                <a:srgbClr val="FEEF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'Figs 11 &amp; 12'!$B$307:$P$307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12'!$B$312:$P$312</c:f>
              <c:numCache>
                <c:formatCode>General</c:formatCode>
                <c:ptCount val="15"/>
                <c:pt idx="0">
                  <c:v>0.29559999999999997</c:v>
                </c:pt>
                <c:pt idx="1">
                  <c:v>0.30520000000000003</c:v>
                </c:pt>
                <c:pt idx="2">
                  <c:v>0.29389999999999999</c:v>
                </c:pt>
                <c:pt idx="3">
                  <c:v>0.26540000000000002</c:v>
                </c:pt>
                <c:pt idx="4">
                  <c:v>0.28010000000000002</c:v>
                </c:pt>
                <c:pt idx="5">
                  <c:v>0.35599999999999998</c:v>
                </c:pt>
                <c:pt idx="6">
                  <c:v>0.374</c:v>
                </c:pt>
                <c:pt idx="7">
                  <c:v>0.38950000000000001</c:v>
                </c:pt>
                <c:pt idx="8">
                  <c:v>0.41139999999999999</c:v>
                </c:pt>
                <c:pt idx="9">
                  <c:v>0.43640000000000001</c:v>
                </c:pt>
                <c:pt idx="10">
                  <c:v>0.47349999999999998</c:v>
                </c:pt>
                <c:pt idx="11">
                  <c:v>0.45939999999999998</c:v>
                </c:pt>
                <c:pt idx="12">
                  <c:v>0.4703</c:v>
                </c:pt>
                <c:pt idx="13">
                  <c:v>0.46850000000000003</c:v>
                </c:pt>
                <c:pt idx="14">
                  <c:v>0.47889999999999999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'Figs 11 &amp; 12'!$A$315</c:f>
              <c:strCache>
                <c:ptCount val="1"/>
                <c:pt idx="0">
                  <c:v>Secondary</c:v>
                </c:pt>
              </c:strCache>
            </c:strRef>
          </c:tx>
          <c:spPr>
            <a:ln w="38100" cap="rnd">
              <a:solidFill>
                <a:srgbClr val="88AD1B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'Figs 11 &amp; 12'!$B$307:$P$307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12'!$B$315:$P$315</c:f>
              <c:numCache>
                <c:formatCode>General</c:formatCode>
                <c:ptCount val="15"/>
                <c:pt idx="0">
                  <c:v>0.6825</c:v>
                </c:pt>
                <c:pt idx="1">
                  <c:v>0.69840000000000002</c:v>
                </c:pt>
                <c:pt idx="2">
                  <c:v>0.69769999999999999</c:v>
                </c:pt>
                <c:pt idx="3">
                  <c:v>0.67</c:v>
                </c:pt>
                <c:pt idx="4">
                  <c:v>0.69940000000000002</c:v>
                </c:pt>
                <c:pt idx="5">
                  <c:v>0.73209999999999997</c:v>
                </c:pt>
                <c:pt idx="6">
                  <c:v>0.73860000000000003</c:v>
                </c:pt>
                <c:pt idx="7">
                  <c:v>0.7621</c:v>
                </c:pt>
                <c:pt idx="8">
                  <c:v>0.75749999999999995</c:v>
                </c:pt>
                <c:pt idx="9">
                  <c:v>0.75309999999999999</c:v>
                </c:pt>
                <c:pt idx="10">
                  <c:v>0.80089999999999995</c:v>
                </c:pt>
                <c:pt idx="11">
                  <c:v>0.81340000000000001</c:v>
                </c:pt>
                <c:pt idx="12">
                  <c:v>0.82250000000000001</c:v>
                </c:pt>
                <c:pt idx="13">
                  <c:v>0.82050000000000001</c:v>
                </c:pt>
                <c:pt idx="14">
                  <c:v>0.79820000000000002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'Figs 11 &amp; 12'!$A$318</c:f>
              <c:strCache>
                <c:ptCount val="1"/>
                <c:pt idx="0">
                  <c:v>Post-Sec+</c:v>
                </c:pt>
              </c:strCache>
            </c:strRef>
          </c:tx>
          <c:spPr>
            <a:ln w="38100" cap="rnd">
              <a:solidFill>
                <a:srgbClr val="39D3D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'Figs 11 &amp; 12'!$B$307:$P$307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12'!$B$318:$P$318</c:f>
              <c:numCache>
                <c:formatCode>General</c:formatCode>
                <c:ptCount val="15"/>
                <c:pt idx="0">
                  <c:v>0.89659999999999995</c:v>
                </c:pt>
                <c:pt idx="1">
                  <c:v>0.88229999999999997</c:v>
                </c:pt>
                <c:pt idx="2">
                  <c:v>0.88700000000000001</c:v>
                </c:pt>
                <c:pt idx="3">
                  <c:v>0.89329999999999998</c:v>
                </c:pt>
                <c:pt idx="4">
                  <c:v>0.89590000000000003</c:v>
                </c:pt>
                <c:pt idx="5">
                  <c:v>0.89470000000000005</c:v>
                </c:pt>
                <c:pt idx="6">
                  <c:v>0.89829999999999999</c:v>
                </c:pt>
                <c:pt idx="7">
                  <c:v>0.9143</c:v>
                </c:pt>
                <c:pt idx="8">
                  <c:v>0.90349999999999997</c:v>
                </c:pt>
                <c:pt idx="9">
                  <c:v>0.90600000000000003</c:v>
                </c:pt>
                <c:pt idx="10">
                  <c:v>0.92710000000000004</c:v>
                </c:pt>
                <c:pt idx="11">
                  <c:v>0.93110000000000004</c:v>
                </c:pt>
                <c:pt idx="12">
                  <c:v>0.91339999999999999</c:v>
                </c:pt>
                <c:pt idx="13">
                  <c:v>0.91959999999999997</c:v>
                </c:pt>
                <c:pt idx="14">
                  <c:v>0.91820000000000002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'Figs 11 &amp; 12'!$A$321</c:f>
              <c:strCache>
                <c:ptCount val="1"/>
                <c:pt idx="0">
                  <c:v>University &amp; Above</c:v>
                </c:pt>
              </c:strCache>
            </c:strRef>
          </c:tx>
          <c:spPr>
            <a:ln w="38100" cap="rnd">
              <a:solidFill>
                <a:srgbClr val="EB52E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'Figs 11 &amp; 12'!$B$307:$P$307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'Figs 11 &amp; 12'!$B$321:$P$321</c:f>
              <c:numCache>
                <c:formatCode>General</c:formatCode>
                <c:ptCount val="15"/>
                <c:pt idx="0">
                  <c:v>0.92459999999999998</c:v>
                </c:pt>
                <c:pt idx="1">
                  <c:v>0.91610000000000003</c:v>
                </c:pt>
                <c:pt idx="2">
                  <c:v>0.92779999999999996</c:v>
                </c:pt>
                <c:pt idx="3">
                  <c:v>0.92100000000000004</c:v>
                </c:pt>
                <c:pt idx="4">
                  <c:v>0.92659999999999998</c:v>
                </c:pt>
                <c:pt idx="5">
                  <c:v>0.91020000000000001</c:v>
                </c:pt>
                <c:pt idx="6">
                  <c:v>0.91720000000000002</c:v>
                </c:pt>
                <c:pt idx="7">
                  <c:v>0.9284</c:v>
                </c:pt>
                <c:pt idx="8">
                  <c:v>0.91279999999999994</c:v>
                </c:pt>
                <c:pt idx="9">
                  <c:v>0.91490000000000005</c:v>
                </c:pt>
                <c:pt idx="10">
                  <c:v>0.93379999999999996</c:v>
                </c:pt>
                <c:pt idx="11">
                  <c:v>0.93769999999999998</c:v>
                </c:pt>
                <c:pt idx="12">
                  <c:v>0.92349999999999999</c:v>
                </c:pt>
                <c:pt idx="13">
                  <c:v>0.91839999999999999</c:v>
                </c:pt>
                <c:pt idx="14">
                  <c:v>0.89700000000000002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3459904"/>
        <c:axId val="263460464"/>
      </c:lineChart>
      <c:catAx>
        <c:axId val="2634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3460464"/>
        <c:crosses val="autoZero"/>
        <c:auto val="1"/>
        <c:lblAlgn val="ctr"/>
        <c:lblOffset val="100"/>
        <c:tickLblSkip val="2"/>
        <c:noMultiLvlLbl val="0"/>
      </c:catAx>
      <c:valAx>
        <c:axId val="263460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alpha val="19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venir Book" charset="0"/>
                    <a:ea typeface="Avenir Book" charset="0"/>
                    <a:cs typeface="Avenir Book" charset="0"/>
                  </a:defRPr>
                </a:pPr>
                <a:r>
                  <a:rPr lang="en-US" dirty="0" smtClean="0"/>
                  <a:t>% Participating in the LF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Avenir Book" charset="0"/>
                  <a:ea typeface="Avenir Book" charset="0"/>
                  <a:cs typeface="Avenir Book" charset="0"/>
                </a:defRPr>
              </a:pPr>
              <a:endParaRPr lang="fa-I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ysClr val="window" lastClr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pPr>
            <a:endParaRPr lang="fa-IR"/>
          </a:p>
        </c:txPr>
        <c:crossAx val="26345990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Text" lastClr="000000">
        <a:lumMod val="65000"/>
        <a:lumOff val="35000"/>
      </a:sys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pPr>
      <a:endParaRPr lang="fa-I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0.69244</cdr:x>
      <cdr:y>0.95748</cdr:y>
    </cdr:from>
    <cdr:to>
      <cdr:x>0.98719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7387" y="5544979"/>
          <a:ext cx="17526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r>
            <a:rPr lang="en-US" sz="1000" dirty="0" smtClean="0"/>
            <a:t>Source: JLMPS 2010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7C30235-138A-5948-A0F8-AC5A72D8E522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7F6DE13-3983-3C41-ADDB-EA7B62E39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49A1D71-74AC-BA40-A6E3-566A69554722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D6EE8D-42A1-9A43-A033-AD127CC69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A75899-A8C9-8347-9F08-5303BCEE5A8E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4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EFF1-3C56-404C-8058-30AC1D7E16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denominator for all categories is working</a:t>
            </a:r>
            <a:r>
              <a:rPr lang="en-US" baseline="0" dirty="0" smtClean="0"/>
              <a:t> age </a:t>
            </a:r>
            <a:r>
              <a:rPr lang="en-US" baseline="0" dirty="0" err="1" smtClean="0"/>
              <a:t>jordanian</a:t>
            </a:r>
            <a:r>
              <a:rPr lang="en-US" baseline="0" dirty="0" smtClean="0"/>
              <a:t> males or working age </a:t>
            </a:r>
            <a:r>
              <a:rPr lang="en-US" baseline="0" dirty="0" err="1" smtClean="0"/>
              <a:t>jordanian</a:t>
            </a:r>
            <a:r>
              <a:rPr lang="en-US" baseline="0" dirty="0" smtClean="0"/>
              <a:t> females. This is not a stacked 100%. Private-wage workers are the difference between yellow-dotted line and orange-dotted line. Unemployment is the different between the green and the blue line.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Animation should first reveal the female graph with a y-axis of 100% and then a zoomed in one with y-axis of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AEB67-DC2E-8347-9834-F7127380AC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Self-employment and unpaid family work plays a much more important role for women in Egypt (nearly 50% of employment), but private wage work plays</a:t>
            </a:r>
            <a:r>
              <a:rPr lang="en-US" baseline="0" dirty="0" smtClean="0"/>
              <a:t> a very limited role 2-3% of private total employment.  Public sector work still plays a more important role than for men, making up more than one third of employment.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AEB67-DC2E-8347-9834-F7127380AC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B572D5-B655-7045-AB71-0F9560DFA032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9C8684-1D36-5D42-92A3-E4E190650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7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1022C-B57F-7A4B-BB89-DD88D464A3FD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29C-AB3B-E94E-B7DE-3A2825C55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97493B1F-5A25-5549-BE36-B1AF4F8964CD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DB9EFA0-A322-594C-8335-09531904F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7B126-3E20-F547-9468-8245A0F73BFB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2BFA8-28F8-954B-90AD-2978FFBD5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D9180-B302-8341-B59F-45A13EB78647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6C65F436-6607-ED45-BAC6-9C630930F2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EFFC8-356F-D248-A4EE-3D071D4C430D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68490-0D2B-DC4B-8EF9-88A5A17106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01D18-F777-5C42-80FB-F6C8949D0382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B2B8B-E50A-DF4B-826C-041824709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56EF6-BDCC-5742-9C5F-85CB594F953F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774B-FC1D-6A4E-AFA8-3B7F9E508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28837-E8FF-2847-B0AB-2F888B048862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241AE1-4D56-8B44-863D-0A8312AC2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9389D-5702-2345-A854-27042BA4AFAE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A0B2-F626-FF4C-A423-11E9A39C3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6D0DFB01-ED7B-A047-8F45-C2E5D99ED3D9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6C08989-D02F-F44D-8898-A9426563BB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2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7939AB4A-E102-B849-A909-31F7846E5C1C}" type="datetime1">
              <a:rPr lang="en-US"/>
              <a:pPr/>
              <a:t>9/3/2017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7ECD003B-85C4-9E40-A31E-3AB417165B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1.sld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cap="none" dirty="0" smtClean="0">
                <a:cs typeface="+mj-cs"/>
              </a:rPr>
              <a:t>Making Sense of Arab Labor Markets: The Enduring Legacy of Dualism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w Cen MT" charset="0"/>
                <a:ea typeface="ＭＳ Ｐゴシック" charset="0"/>
                <a:cs typeface="ＭＳ Ｐゴシック" charset="0"/>
              </a:rPr>
              <a:t>Ragui Assaad, Humphrey School of Public Affairs, University of Minnesota and </a:t>
            </a:r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Economic Research Forum</a:t>
            </a:r>
            <a:endParaRPr lang="en-US" sz="24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33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International Workshop on Labor Markets</a:t>
            </a:r>
          </a:p>
          <a:p>
            <a:pPr algn="ctr"/>
            <a:r>
              <a:rPr lang="en-US" sz="2400" dirty="0"/>
              <a:t>September 2-3, 2017</a:t>
            </a:r>
          </a:p>
          <a:p>
            <a:pPr algn="ctr"/>
            <a:r>
              <a:rPr lang="en-US" sz="2400" dirty="0"/>
              <a:t>Teheran, 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096000"/>
            <a:ext cx="8229600" cy="533400"/>
          </a:xfrm>
        </p:spPr>
        <p:txBody>
          <a:bodyPr/>
          <a:lstStyle/>
          <a:p>
            <a:r>
              <a:rPr lang="en-US" sz="1600" dirty="0" smtClean="0"/>
              <a:t>Source: </a:t>
            </a:r>
            <a:r>
              <a:rPr lang="en-US" sz="1600" b="1" dirty="0"/>
              <a:t>: </a:t>
            </a:r>
            <a:r>
              <a:rPr lang="en-US" sz="1600" dirty="0"/>
              <a:t>Baldwin-Edwards, M. 2011. </a:t>
            </a:r>
            <a:r>
              <a:rPr lang="en-US" sz="1600" i="1" dirty="0"/>
              <a:t>Labour immigration and labour markets in the GCC countries: National patterns and trends </a:t>
            </a:r>
            <a:r>
              <a:rPr lang="en-US" sz="1600" dirty="0"/>
              <a:t>(London, LSE Kuwait </a:t>
            </a:r>
            <a:r>
              <a:rPr lang="en-US" sz="1600" dirty="0" err="1"/>
              <a:t>Programme</a:t>
            </a:r>
            <a:r>
              <a:rPr lang="en-US" sz="1600"/>
              <a:t> on Development)</a:t>
            </a:r>
            <a:r>
              <a:rPr lang="en-US" sz="1600" smtClean="0"/>
              <a:t>.</a:t>
            </a:r>
            <a:endParaRPr lang="en-US" sz="160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BF95C-7C01-D542-B259-9C3E06EFEFEB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10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Employment shares in the public sector are particularly high for nationals in GCC countries</a:t>
            </a:r>
            <a:endParaRPr lang="en-US" sz="2400" dirty="0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85800" y="990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+mn-lt"/>
                <a:ea typeface="ＭＳ Ｐゴシック" charset="-128"/>
                <a:cs typeface="+mn-cs"/>
              </a:rPr>
              <a:t>Employment shares in the public sector (%), Nationals only</a:t>
            </a:r>
            <a:endParaRPr lang="en-US" sz="2000" dirty="0"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84801878"/>
              </p:ext>
            </p:extLst>
          </p:nvPr>
        </p:nvGraphicFramePr>
        <p:xfrm>
          <a:off x="609600" y="1371600"/>
          <a:ext cx="8000999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1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16" y="0"/>
            <a:ext cx="9125284" cy="707886"/>
          </a:xfrm>
          <a:prstGeom prst="rect">
            <a:avLst/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Tw Cen MT" charset="0"/>
                <a:ea typeface="ＭＳ Ｐゴシック" charset="-128"/>
                <a:cs typeface="ＭＳ Ｐゴシック" charset="-128"/>
              </a:rPr>
              <a:t>Role </a:t>
            </a:r>
            <a:r>
              <a:rPr lang="en-US" sz="2000" dirty="0">
                <a:solidFill>
                  <a:srgbClr val="FFFFFF"/>
                </a:solidFill>
                <a:latin typeface="Tw Cen MT" charset="0"/>
                <a:ea typeface="ＭＳ Ｐゴシック" charset="-128"/>
                <a:cs typeface="ＭＳ Ｐゴシック" charset="-128"/>
              </a:rPr>
              <a:t>of government in hiring educated </a:t>
            </a:r>
            <a:r>
              <a:rPr lang="en-US" sz="2000" dirty="0" smtClean="0">
                <a:solidFill>
                  <a:srgbClr val="FFFFFF"/>
                </a:solidFill>
                <a:latin typeface="Tw Cen MT" charset="0"/>
                <a:ea typeface="ＭＳ Ｐゴシック" charset="-128"/>
                <a:cs typeface="ＭＳ Ｐゴシック" charset="-128"/>
              </a:rPr>
              <a:t>new entrants declining sharply in Egypt and somewhat less in Jordan. Informal private employment is taking up slack in Egypt</a:t>
            </a:r>
            <a:endParaRPr lang="en-US" sz="2000" dirty="0">
              <a:solidFill>
                <a:srgbClr val="FFFFFF"/>
              </a:solidFill>
              <a:latin typeface="Tw Cen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91832F-C1FF-B94F-ABB7-A77D8AC45E49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11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81000" y="685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Employment Structure by first job limited to those who attained 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Secondary</a:t>
            </a: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education or above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78058"/>
              </p:ext>
            </p:extLst>
          </p:nvPr>
        </p:nvGraphicFramePr>
        <p:xfrm>
          <a:off x="0" y="1066800"/>
          <a:ext cx="5946187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73050"/>
              </p:ext>
            </p:extLst>
          </p:nvPr>
        </p:nvGraphicFramePr>
        <p:xfrm>
          <a:off x="5171141" y="1132541"/>
          <a:ext cx="3962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676400" y="1295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Jordan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7010400" y="1524000"/>
            <a:ext cx="754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Egypt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Large but Distorted Investments in Human Capital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22BFA8-28F8-954B-90AD-2978FFBD5D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F436-6607-ED45-BAC6-9C630930F25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282754" y="1295400"/>
          <a:ext cx="8578491" cy="505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120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Eight Arab Countries + Iran are among the Top Twenty Countries around the World in Terms of Increases  in Mean Years of Schooling between 1980 and 2010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324600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Source:  </a:t>
            </a:r>
            <a:r>
              <a:rPr lang="en-US" sz="1600" dirty="0" err="1" smtClean="0">
                <a:latin typeface="+mn-lt"/>
              </a:rPr>
              <a:t>Campante</a:t>
            </a:r>
            <a:r>
              <a:rPr lang="en-US" sz="1600" dirty="0" smtClean="0">
                <a:latin typeface="+mn-lt"/>
              </a:rPr>
              <a:t> and </a:t>
            </a:r>
            <a:r>
              <a:rPr lang="en-US" sz="1600" dirty="0" err="1" smtClean="0">
                <a:latin typeface="+mn-lt"/>
              </a:rPr>
              <a:t>Chor</a:t>
            </a:r>
            <a:r>
              <a:rPr lang="en-US" sz="1600" dirty="0" smtClean="0">
                <a:latin typeface="+mn-lt"/>
              </a:rPr>
              <a:t> (2012) based on data from </a:t>
            </a:r>
            <a:r>
              <a:rPr lang="en-US" sz="1600" dirty="0" err="1" smtClean="0">
                <a:latin typeface="+mn-lt"/>
              </a:rPr>
              <a:t>Barro</a:t>
            </a:r>
            <a:r>
              <a:rPr lang="en-US" sz="1600" dirty="0" smtClean="0">
                <a:latin typeface="+mn-lt"/>
              </a:rPr>
              <a:t> and Lee (2010)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84" y="110379"/>
            <a:ext cx="7306869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Rates of educational attainment have risen rapidly, especially for women</a:t>
            </a:r>
            <a:endParaRPr lang="en-US" sz="3600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81382" r="9564" b="691"/>
          <a:stretch/>
        </p:blipFill>
        <p:spPr bwMode="auto">
          <a:xfrm>
            <a:off x="4687238" y="5671066"/>
            <a:ext cx="4135633" cy="958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77" y="608294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Calculated from </a:t>
            </a:r>
            <a:r>
              <a:rPr lang="en-US" dirty="0" err="1" smtClean="0"/>
              <a:t>Barro</a:t>
            </a:r>
            <a:r>
              <a:rPr lang="en-US" dirty="0" smtClean="0"/>
              <a:t> &amp; Lee (2013)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1157" y="1487206"/>
            <a:ext cx="593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Proportion of 25-29 year olds having completed Secondary Education or Above  or Attained Post-Secondary Education by Sex and Year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32702"/>
              </p:ext>
            </p:extLst>
          </p:nvPr>
        </p:nvGraphicFramePr>
        <p:xfrm>
          <a:off x="293370" y="1600199"/>
          <a:ext cx="8529502" cy="427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5" imgW="8984889" imgH="4505855" progId="Word.Document.12">
                  <p:embed/>
                </p:oleObj>
              </mc:Choice>
              <mc:Fallback>
                <p:oleObj name="Document" r:id="rId5" imgW="8984889" imgH="4505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370" y="1600199"/>
                        <a:ext cx="8529502" cy="4276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6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544912-9011-FB4F-AFDF-2DF97034288A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15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Despite rapid increases in the quantity of education in MENA, the quality of education is persistently low, as evidenced by MENA performance on international tests. The percent of 8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graders performing “below low” in MENA is 54%, more than twice the international median. Less than 20% perform at the “intermediate” threshold or above.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807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Sources: </a:t>
            </a:r>
            <a:r>
              <a:rPr lang="en-US" sz="1600" i="1" dirty="0" smtClean="0">
                <a:latin typeface="+mn-lt"/>
              </a:rPr>
              <a:t>TIMSS 2007 International Mathematics Report: Findings from IEA’s Trends in International Mathematics and Science Study at the Fourth and Eighth Grades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World Bank. Forthcoming, 2013. Jobs for Shared Prosperity: Time for Action in the Middle East and North Africa 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69367975"/>
              </p:ext>
            </p:extLst>
          </p:nvPr>
        </p:nvGraphicFramePr>
        <p:xfrm>
          <a:off x="381000" y="1371600"/>
          <a:ext cx="8381999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Labor Force Participation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1AE1-4D56-8B44-863D-0A8312AC23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F436-6607-ED45-BAC6-9C630930F25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85750"/>
            <a:ext cx="8674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1AE1-4D56-8B44-863D-0A8312AC236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85750"/>
            <a:ext cx="8674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27" y="157188"/>
            <a:ext cx="8413173" cy="11144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Jordan: Labor Force Participation Rates for Jordanians by Educational Attainment Level and Gender, 2003-2016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10539"/>
              </p:ext>
            </p:extLst>
          </p:nvPr>
        </p:nvGraphicFramePr>
        <p:xfrm>
          <a:off x="29980" y="1713364"/>
          <a:ext cx="4437378" cy="346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5339926"/>
            <a:ext cx="7590781" cy="283422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30670"/>
              </p:ext>
            </p:extLst>
          </p:nvPr>
        </p:nvGraphicFramePr>
        <p:xfrm>
          <a:off x="4467358" y="1713363"/>
          <a:ext cx="4295642" cy="346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890" y="6096000"/>
            <a:ext cx="498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Source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:  Jordan,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Dept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of Statistics, EUS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/>
          <a:lstStyle/>
          <a:p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Stylized </a:t>
            </a:r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Facts of Arab Labor Markets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Oversized employment in public sector</a:t>
            </a:r>
          </a:p>
          <a:p>
            <a:pPr lvl="1"/>
            <a:r>
              <a:rPr lang="en-US" sz="2100" dirty="0" smtClean="0">
                <a:latin typeface="Tw Cen MT" charset="0"/>
                <a:ea typeface="ＭＳ Ｐゴシック" charset="0"/>
                <a:cs typeface="ＭＳ Ｐゴシック" charset="0"/>
              </a:rPr>
              <a:t>Small, anemic formal private sector, with </a:t>
            </a:r>
            <a:r>
              <a:rPr lang="en-US" sz="2100" dirty="0">
                <a:latin typeface="Tw Cen MT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100" dirty="0" smtClean="0">
                <a:latin typeface="Tw Cen MT" charset="0"/>
                <a:ea typeface="ＭＳ Ｐゴシック" charset="0"/>
                <a:cs typeface="ＭＳ Ｐゴシック" charset="0"/>
              </a:rPr>
              <a:t>ising </a:t>
            </a:r>
            <a:r>
              <a:rPr lang="en-US" sz="2100" dirty="0">
                <a:latin typeface="Tw Cen MT" charset="0"/>
                <a:ea typeface="ＭＳ Ｐゴシック" charset="0"/>
                <a:cs typeface="ＭＳ Ｐゴシック" charset="0"/>
              </a:rPr>
              <a:t>informality</a:t>
            </a:r>
          </a:p>
          <a:p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Large but distorted investments in human capital </a:t>
            </a:r>
            <a:endParaRPr lang="en-US" sz="24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Tw Cen MT" charset="0"/>
                <a:ea typeface="ＭＳ Ｐゴシック" charset="0"/>
                <a:cs typeface="ＭＳ Ｐゴシック" charset="0"/>
              </a:rPr>
              <a:t>Some of the most rapid increases in educational attainment in the world</a:t>
            </a:r>
          </a:p>
          <a:p>
            <a:pPr lvl="1"/>
            <a:r>
              <a:rPr lang="en-US" sz="2000" dirty="0" smtClean="0">
                <a:latin typeface="Tw Cen MT" charset="0"/>
                <a:ea typeface="ＭＳ Ｐゴシック" charset="0"/>
                <a:cs typeface="ＭＳ Ｐゴシック" charset="0"/>
              </a:rPr>
              <a:t>Pursuit </a:t>
            </a:r>
            <a:r>
              <a:rPr lang="en-US" sz="2000" dirty="0">
                <a:latin typeface="Tw Cen MT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000" dirty="0" smtClean="0">
                <a:latin typeface="Tw Cen MT" charset="0"/>
                <a:ea typeface="ＭＳ Ｐゴシック" charset="0"/>
                <a:cs typeface="ＭＳ Ｐゴシック" charset="0"/>
              </a:rPr>
              <a:t>credentials</a:t>
            </a:r>
            <a:r>
              <a:rPr lang="en-US" sz="2000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Tw Cen MT" charset="0"/>
                <a:ea typeface="ＭＳ Ｐゴシック" charset="0"/>
                <a:cs typeface="ＭＳ Ｐゴシック" charset="0"/>
              </a:rPr>
              <a:t>rather than skills</a:t>
            </a:r>
          </a:p>
          <a:p>
            <a:pPr lvl="1"/>
            <a:r>
              <a:rPr lang="en-US" sz="2000" dirty="0" smtClean="0">
                <a:latin typeface="Tw Cen MT" charset="0"/>
                <a:ea typeface="ＭＳ Ｐゴシック" charset="0"/>
                <a:cs typeface="ＭＳ Ｐゴシック" charset="0"/>
              </a:rPr>
              <a:t>Poor performance on international tests</a:t>
            </a:r>
          </a:p>
          <a:p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Low and stagnant female </a:t>
            </a:r>
            <a:r>
              <a:rPr lang="en-US" sz="2400" dirty="0">
                <a:latin typeface="Tw Cen MT" charset="0"/>
                <a:ea typeface="ＭＳ Ｐゴシック" charset="0"/>
                <a:cs typeface="ＭＳ Ｐゴシック" charset="0"/>
              </a:rPr>
              <a:t>labor force </a:t>
            </a:r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participation</a:t>
            </a:r>
            <a:endParaRPr lang="en-US" sz="24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w Cen MT" charset="0"/>
                <a:ea typeface="ＭＳ Ｐゴシック" charset="0"/>
                <a:cs typeface="ＭＳ Ｐゴシック" charset="0"/>
              </a:rPr>
              <a:t>High </a:t>
            </a:r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youth unemployment/Job queuing, especially among educated</a:t>
            </a:r>
            <a:endParaRPr lang="en-US" sz="2400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2B8F782-5947-354C-A139-9A507765C1D5}" type="slidenum">
              <a:rPr 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rgbClr val="FFFFFF"/>
              </a:solidFill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104" y="15240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Egypt: Labor Force Participation Rates by Educational Attainment Level and Gender, 2003-2014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867699"/>
              </p:ext>
            </p:extLst>
          </p:nvPr>
        </p:nvGraphicFramePr>
        <p:xfrm>
          <a:off x="88114" y="1655926"/>
          <a:ext cx="4520728" cy="408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407163"/>
              </p:ext>
            </p:extLst>
          </p:nvPr>
        </p:nvGraphicFramePr>
        <p:xfrm>
          <a:off x="4622583" y="1650680"/>
          <a:ext cx="4291568" cy="409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9" y="5853971"/>
            <a:ext cx="7515225" cy="28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46" y="6248400"/>
            <a:ext cx="842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Source:  Egypt, Central Agency for Public Mobilization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and Statistics,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LFS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200900" cy="1114425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Jordan: Composition of Working Age Jordanians, by Employment Type and Gender – 2007-2016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87795"/>
              </p:ext>
            </p:extLst>
          </p:nvPr>
        </p:nvGraphicFramePr>
        <p:xfrm>
          <a:off x="291679" y="2066902"/>
          <a:ext cx="4435964" cy="341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27642" y="2096084"/>
          <a:ext cx="4024313" cy="338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727641" y="2066902"/>
          <a:ext cx="4024313" cy="338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3" y="5511936"/>
            <a:ext cx="6863558" cy="3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5993" y="0"/>
            <a:ext cx="7200900" cy="1114425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Egypt: Composition of the Working Age Population, by Employment Type and Gender – LFS 2007-2014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50303"/>
              </p:ext>
            </p:extLst>
          </p:nvPr>
        </p:nvGraphicFramePr>
        <p:xfrm>
          <a:off x="383667" y="1996226"/>
          <a:ext cx="4181475" cy="331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306443" y="2031230"/>
          <a:ext cx="3905250" cy="327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306443" y="1996226"/>
          <a:ext cx="4001643" cy="327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8" y="5457072"/>
            <a:ext cx="6863558" cy="3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22BFA8-28F8-954B-90AD-2978FFBD5D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F436-6607-ED45-BAC6-9C630930F25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85750"/>
            <a:ext cx="8674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1AE1-4D56-8B44-863D-0A8312AC236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85750"/>
            <a:ext cx="8674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096000"/>
            <a:ext cx="8229600" cy="533400"/>
          </a:xfrm>
        </p:spPr>
        <p:txBody>
          <a:bodyPr/>
          <a:lstStyle/>
          <a:p>
            <a:r>
              <a:rPr lang="en-US" sz="1600" dirty="0" smtClean="0"/>
              <a:t>Source</a:t>
            </a:r>
            <a:r>
              <a:rPr lang="en-US" sz="1600" b="1" dirty="0" smtClean="0"/>
              <a:t>: </a:t>
            </a:r>
            <a:r>
              <a:rPr lang="en-US" sz="1600" dirty="0" smtClean="0"/>
              <a:t>ILO KILM database </a:t>
            </a:r>
          </a:p>
          <a:p>
            <a:r>
              <a:rPr lang="en-US" sz="1600" dirty="0" smtClean="0"/>
              <a:t>Most recent year 2007-2011</a:t>
            </a:r>
            <a:endParaRPr lang="en-US" sz="1600" dirty="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BF95C-7C01-D542-B259-9C3E06EFEFEB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26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Unemployment is primarily a labor market insertion phenomenon …</a:t>
            </a:r>
            <a:endParaRPr lang="en-US" sz="2400" dirty="0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85800" y="609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+mn-lt"/>
                <a:ea typeface="ＭＳ Ｐゴシック" charset="-128"/>
                <a:cs typeface="+mn-cs"/>
              </a:rPr>
              <a:t>Share of Unemployed that are New Entrants by Sex</a:t>
            </a:r>
            <a:endParaRPr lang="en-US" sz="2000" dirty="0"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197867"/>
              </p:ext>
            </p:extLst>
          </p:nvPr>
        </p:nvGraphicFramePr>
        <p:xfrm>
          <a:off x="0" y="12192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6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467600" cy="1673225"/>
          </a:xfrm>
        </p:spPr>
        <p:txBody>
          <a:bodyPr/>
          <a:lstStyle/>
          <a:p>
            <a:r>
              <a:rPr lang="en-US" dirty="0" smtClean="0"/>
              <a:t>The relationship between youth unemployment and the local incidence of public sector employment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Dualism Drives High Youth Unemployment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22BFA8-28F8-954B-90AD-2978FFBD5D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  <a:latin typeface="Tw Cen MT" charset="0"/>
                <a:ea typeface="ＭＳ Ｐゴシック" charset="-128"/>
                <a:cs typeface="+mn-cs"/>
              </a:rPr>
              <a:t>Governorate/province level youth unemployment rates are positively correlated with the percent of employment in a governorate/province that is in the public sector.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66659A-A497-7F4C-B29E-5245F99D2BB9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28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914400" y="83820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n-lt"/>
                <a:cs typeface="Arial" charset="0"/>
              </a:rPr>
              <a:t>Youth (15-29) Unemployment Rate by Share of All Employment in the Public Sector, Governorate or Province Level Data </a:t>
            </a:r>
            <a:endParaRPr lang="en-US" sz="14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632460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  <a:cs typeface="Arial" charset="0"/>
              </a:rPr>
              <a:t>Source: IPUMS Census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Arial" charset="0"/>
              </a:rPr>
              <a:t>data. </a:t>
            </a:r>
            <a:endParaRPr lang="en-US" sz="1400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+mn-lt"/>
                <a:cs typeface="Arial" charset="0"/>
              </a:rPr>
              <a:t>Note: 1,415,075 observations. </a:t>
            </a:r>
            <a:endParaRPr lang="en-U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 descr="By Country scatte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8AA0021-0878-4A4F-B458-F6CFE9616A23}" type="slidenum">
              <a:rPr lang="en-US" sz="1200">
                <a:solidFill>
                  <a:srgbClr val="FFFFFF"/>
                </a:solidFill>
                <a:latin typeface="Tw Cen MT" charset="0"/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sz="12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5844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Longstanding practice of using public sector employment as a tool of political appeasement led to segmented labor markets, a misallocation of human capital in the economy </a:t>
            </a:r>
          </a:p>
          <a:p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This in turn led to investments in the wrong kinds of human capital, credentials to enter public sector rather than skills useful in the private sector </a:t>
            </a:r>
          </a:p>
          <a:p>
            <a:pPr lvl="1"/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Excessive public sector employment traps human capital in unproductive jobs </a:t>
            </a:r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  <a:sym typeface="Wingdings"/>
              </a:rPr>
              <a:t> low social returns to human capital</a:t>
            </a:r>
            <a:endParaRPr lang="en-US" sz="2400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Inefficient queuing for public employment </a:t>
            </a:r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  <a:sym typeface="Wingdings"/>
              </a:rPr>
              <a:t></a:t>
            </a:r>
            <a:r>
              <a:rPr lang="en-US" sz="2400" dirty="0" smtClean="0">
                <a:latin typeface="Tw Cen MT" charset="0"/>
                <a:ea typeface="ＭＳ Ｐゴシック" charset="0"/>
                <a:cs typeface="ＭＳ Ｐゴシック" charset="0"/>
              </a:rPr>
              <a:t> high unemployment among graduates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All of these stylized facts can be explained by deep and persistent dualism in the labor market driven by the use public sector hiring as a means of political appeasement in the context of the dominant social contracts </a:t>
            </a:r>
          </a:p>
          <a:p>
            <a:r>
              <a:rPr lang="en-US" sz="2400" dirty="0" smtClean="0"/>
              <a:t>Social contracts are implicit deal between political regimes and politically significant groups to exchange well-compensated jobs in the bureaucracy and the security forces (as well as other state-sponsored benefits) for political quiescence, if not loyalty </a:t>
            </a:r>
          </a:p>
          <a:p>
            <a:pPr lvl="1"/>
            <a:r>
              <a:rPr lang="en-US" sz="2100" dirty="0" smtClean="0"/>
              <a:t>The relevant politically significant groups vary from country to country, but include:</a:t>
            </a:r>
          </a:p>
          <a:p>
            <a:pPr lvl="2"/>
            <a:r>
              <a:rPr lang="en-US" sz="1800" dirty="0" smtClean="0"/>
              <a:t>Middle class  (those educated at the secondary level or above)</a:t>
            </a:r>
          </a:p>
          <a:p>
            <a:pPr lvl="2"/>
            <a:r>
              <a:rPr lang="en-US" sz="1800" dirty="0" smtClean="0"/>
              <a:t>Nationals (Gulf Cooperation Council countries)</a:t>
            </a:r>
          </a:p>
          <a:p>
            <a:pPr lvl="2"/>
            <a:r>
              <a:rPr lang="en-US" sz="1800" dirty="0" smtClean="0"/>
              <a:t>Members of important sects, tribes or clans (</a:t>
            </a:r>
            <a:r>
              <a:rPr lang="en-US" sz="1800" dirty="0" err="1" smtClean="0"/>
              <a:t>e.g</a:t>
            </a:r>
            <a:r>
              <a:rPr lang="en-US" sz="1800" dirty="0" smtClean="0"/>
              <a:t>, Jordan, Iraq, Syria, Yemen)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22BFA8-28F8-954B-90AD-2978FFBD5D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Parallels with Iranian labor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Rapid growth of graduates driven by possibility of employment in the public sector and rapid expansion of free public higher education</a:t>
            </a:r>
          </a:p>
          <a:p>
            <a:r>
              <a:rPr lang="en-US" dirty="0" smtClean="0"/>
              <a:t>Not enough to simply increase demand in the economy to solve youth unemployment problem</a:t>
            </a:r>
          </a:p>
          <a:p>
            <a:pPr lvl="1"/>
            <a:r>
              <a:rPr lang="en-US" dirty="0" smtClean="0"/>
              <a:t>Distortions caused by non-competitive compensation practices of public sector must be removed</a:t>
            </a:r>
          </a:p>
          <a:p>
            <a:pPr lvl="1"/>
            <a:r>
              <a:rPr lang="en-US" dirty="0" smtClean="0"/>
              <a:t>Wrong signals sent from labor market to education system must be addressed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22BFA8-28F8-954B-90AD-2978FFBD5D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Dualism: A main outcome of the political economy of the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ublic sector wages (or total compensation) at higher than the market clearing wage</a:t>
            </a:r>
          </a:p>
          <a:p>
            <a:pPr lvl="1"/>
            <a:r>
              <a:rPr lang="en-US" dirty="0" smtClean="0"/>
              <a:t>Available to certain groups with certain eligibility requirements, a given threshold of education being the most important</a:t>
            </a:r>
          </a:p>
          <a:p>
            <a:r>
              <a:rPr lang="en-US" sz="2800" dirty="0" smtClean="0"/>
              <a:t>Dualism does not only drive deployment of human capital in the economy, but also its production</a:t>
            </a:r>
          </a:p>
          <a:p>
            <a:pPr lvl="1"/>
            <a:r>
              <a:rPr lang="en-US" sz="2500" dirty="0" smtClean="0"/>
              <a:t>The “</a:t>
            </a:r>
            <a:r>
              <a:rPr lang="en-US" sz="2500" dirty="0" err="1" smtClean="0"/>
              <a:t>credentialist</a:t>
            </a:r>
            <a:r>
              <a:rPr lang="en-US" sz="2500" dirty="0" smtClean="0"/>
              <a:t> </a:t>
            </a:r>
            <a:r>
              <a:rPr lang="en-US" sz="2500" dirty="0" err="1" smtClean="0"/>
              <a:t>equilibirium</a:t>
            </a:r>
            <a:r>
              <a:rPr lang="en-US" sz="2500" dirty="0" smtClean="0"/>
              <a:t>”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22BFA8-28F8-954B-90AD-2978FFBD5D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Straight Arrow Connector 4"/>
          <p:cNvCxnSpPr>
            <a:cxnSpLocks noChangeShapeType="1"/>
          </p:cNvCxnSpPr>
          <p:nvPr/>
        </p:nvCxnSpPr>
        <p:spPr bwMode="auto">
          <a:xfrm rot="5400000" flipH="1" flipV="1">
            <a:off x="-1608137" y="3321050"/>
            <a:ext cx="53578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Straight Arrow Connector 5"/>
          <p:cNvCxnSpPr>
            <a:cxnSpLocks noChangeShapeType="1"/>
          </p:cNvCxnSpPr>
          <p:nvPr/>
        </p:nvCxnSpPr>
        <p:spPr bwMode="auto">
          <a:xfrm>
            <a:off x="1071563" y="6000750"/>
            <a:ext cx="75009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2" name="TextBox 8"/>
          <p:cNvSpPr txBox="1">
            <a:spLocks noChangeArrowheads="1"/>
          </p:cNvSpPr>
          <p:nvPr/>
        </p:nvSpPr>
        <p:spPr bwMode="auto">
          <a:xfrm rot="-5400000">
            <a:off x="479425" y="995363"/>
            <a:ext cx="890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altLang="x-none" sz="1100" b="1">
                <a:latin typeface="Consolas" charset="0"/>
              </a:rPr>
              <a:t>Wage (w)</a:t>
            </a:r>
            <a:endParaRPr lang="ar-EG" altLang="x-none" sz="1100" b="1">
              <a:latin typeface="Consolas" charset="0"/>
            </a:endParaRPr>
          </a:p>
        </p:txBody>
      </p:sp>
      <p:sp>
        <p:nvSpPr>
          <p:cNvPr id="53253" name="TextBox 9"/>
          <p:cNvSpPr txBox="1">
            <a:spLocks noChangeArrowheads="1"/>
          </p:cNvSpPr>
          <p:nvPr/>
        </p:nvSpPr>
        <p:spPr bwMode="auto">
          <a:xfrm>
            <a:off x="6929438" y="5988050"/>
            <a:ext cx="17002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altLang="x-none" sz="1100" b="1">
                <a:latin typeface="Consolas" charset="0"/>
              </a:rPr>
              <a:t>Graduate Labor (L)</a:t>
            </a:r>
            <a:endParaRPr lang="ar-EG" altLang="x-none" sz="1100" b="1">
              <a:latin typeface="Consolas" charset="0"/>
            </a:endParaRPr>
          </a:p>
        </p:txBody>
      </p:sp>
      <p:cxnSp>
        <p:nvCxnSpPr>
          <p:cNvPr id="41990" name="Straight Connector 11"/>
          <p:cNvCxnSpPr>
            <a:cxnSpLocks noChangeShapeType="1"/>
          </p:cNvCxnSpPr>
          <p:nvPr/>
        </p:nvCxnSpPr>
        <p:spPr bwMode="auto">
          <a:xfrm flipV="1">
            <a:off x="1285875" y="1643063"/>
            <a:ext cx="6500813" cy="4214812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TextBox 12"/>
          <p:cNvSpPr txBox="1">
            <a:spLocks noChangeArrowheads="1"/>
          </p:cNvSpPr>
          <p:nvPr/>
        </p:nvSpPr>
        <p:spPr bwMode="auto">
          <a:xfrm>
            <a:off x="1090613" y="555942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B050"/>
                </a:solidFill>
              </a:rPr>
              <a:t>S</a:t>
            </a:r>
            <a:endParaRPr lang="ar-EG" altLang="x-none" b="1">
              <a:solidFill>
                <a:srgbClr val="00B050"/>
              </a:solidFill>
            </a:endParaRPr>
          </a:p>
        </p:txBody>
      </p: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7519988" y="13954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00B050"/>
                </a:solidFill>
              </a:rPr>
              <a:t>S</a:t>
            </a:r>
            <a:endParaRPr lang="ar-EG" altLang="x-none" b="1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428750" y="2374900"/>
            <a:ext cx="3571875" cy="3268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403350" y="2143125"/>
            <a:ext cx="454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 b="1">
                <a:solidFill>
                  <a:srgbClr val="7575D1"/>
                </a:solidFill>
              </a:rPr>
              <a:t>D</a:t>
            </a:r>
            <a:r>
              <a:rPr lang="en-US" altLang="x-none" b="1" baseline="-25000">
                <a:solidFill>
                  <a:srgbClr val="7575D1"/>
                </a:solidFill>
              </a:rPr>
              <a:t>P</a:t>
            </a:r>
            <a:endParaRPr lang="ar-EG" altLang="x-none" b="1" baseline="-25000">
              <a:solidFill>
                <a:srgbClr val="7575D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2350" y="5286375"/>
            <a:ext cx="454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 b="1">
                <a:solidFill>
                  <a:srgbClr val="7575D1"/>
                </a:solidFill>
              </a:rPr>
              <a:t>D</a:t>
            </a:r>
            <a:r>
              <a:rPr lang="en-US" altLang="x-none" b="1" baseline="-25000">
                <a:solidFill>
                  <a:srgbClr val="7575D1"/>
                </a:solidFill>
              </a:rPr>
              <a:t>P</a:t>
            </a:r>
            <a:endParaRPr lang="ar-EG" altLang="x-none" b="1" baseline="-25000">
              <a:solidFill>
                <a:srgbClr val="7575D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571875" y="1357313"/>
            <a:ext cx="3357563" cy="30718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500438" y="1071563"/>
            <a:ext cx="66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 b="1">
                <a:solidFill>
                  <a:srgbClr val="7575D1"/>
                </a:solidFill>
              </a:rPr>
              <a:t>D</a:t>
            </a:r>
            <a:r>
              <a:rPr lang="en-US" altLang="x-none" b="1" baseline="-25000">
                <a:solidFill>
                  <a:srgbClr val="7575D1"/>
                </a:solidFill>
              </a:rPr>
              <a:t>P+G</a:t>
            </a:r>
            <a:endParaRPr lang="ar-EG" altLang="x-none" b="1" baseline="-25000">
              <a:solidFill>
                <a:srgbClr val="7575D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4143375"/>
            <a:ext cx="663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 b="1">
                <a:solidFill>
                  <a:srgbClr val="7575D1"/>
                </a:solidFill>
              </a:rPr>
              <a:t>D</a:t>
            </a:r>
            <a:r>
              <a:rPr lang="en-US" altLang="x-none" b="1" baseline="-25000">
                <a:solidFill>
                  <a:srgbClr val="7575D1"/>
                </a:solidFill>
              </a:rPr>
              <a:t>P+G</a:t>
            </a:r>
            <a:endParaRPr lang="ar-EG" altLang="x-none" b="1" baseline="-25000">
              <a:solidFill>
                <a:srgbClr val="7575D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16200000" flipH="1">
            <a:off x="4075113" y="4570412"/>
            <a:ext cx="2857500" cy="3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>
            <a:off x="1081088" y="3141663"/>
            <a:ext cx="44196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642938" y="2947988"/>
            <a:ext cx="438150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solidFill>
                  <a:srgbClr val="606060"/>
                </a:solidFill>
                <a:latin typeface="Consolas" charset="0"/>
              </a:rPr>
              <a:t>W*</a:t>
            </a:r>
            <a:endParaRPr lang="ar-EG" altLang="x-none">
              <a:solidFill>
                <a:srgbClr val="606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18125" y="6000750"/>
            <a:ext cx="482600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solidFill>
                  <a:srgbClr val="606060"/>
                </a:solidFill>
                <a:latin typeface="Consolas" charset="0"/>
              </a:rPr>
              <a:t>L</a:t>
            </a:r>
            <a:r>
              <a:rPr lang="en-US" altLang="x-none" baseline="-25000">
                <a:solidFill>
                  <a:srgbClr val="606060"/>
                </a:solidFill>
                <a:latin typeface="Consolas" charset="0"/>
              </a:rPr>
              <a:t>To</a:t>
            </a:r>
            <a:endParaRPr lang="ar-EG" altLang="x-none" baseline="30000">
              <a:solidFill>
                <a:srgbClr val="60606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>
            <a:off x="831850" y="4564063"/>
            <a:ext cx="287178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074863" y="6000750"/>
            <a:ext cx="482600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solidFill>
                  <a:srgbClr val="606060"/>
                </a:solidFill>
                <a:latin typeface="Consolas" charset="0"/>
              </a:rPr>
              <a:t>L</a:t>
            </a:r>
            <a:r>
              <a:rPr lang="en-US" altLang="x-none" baseline="-25000">
                <a:solidFill>
                  <a:srgbClr val="606060"/>
                </a:solidFill>
                <a:latin typeface="Consolas" charset="0"/>
              </a:rPr>
              <a:t>Po</a:t>
            </a:r>
            <a:endParaRPr lang="ar-EG" altLang="x-none" baseline="30000">
              <a:solidFill>
                <a:srgbClr val="606060"/>
              </a:solidFill>
            </a:endParaRPr>
          </a:p>
        </p:txBody>
      </p:sp>
      <p:cxnSp>
        <p:nvCxnSpPr>
          <p:cNvPr id="42005" name="Straight Arrow Connector 47"/>
          <p:cNvCxnSpPr>
            <a:cxnSpLocks noChangeShapeType="1"/>
          </p:cNvCxnSpPr>
          <p:nvPr/>
        </p:nvCxnSpPr>
        <p:spPr bwMode="auto">
          <a:xfrm rot="10800000" flipV="1">
            <a:off x="1071563" y="2143125"/>
            <a:ext cx="6643687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6" name="Rectangle 48"/>
          <p:cNvSpPr>
            <a:spLocks noChangeArrowheads="1"/>
          </p:cNvSpPr>
          <p:nvPr/>
        </p:nvSpPr>
        <p:spPr bwMode="auto">
          <a:xfrm>
            <a:off x="547688" y="1947863"/>
            <a:ext cx="56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solidFill>
                  <a:srgbClr val="FF0000"/>
                </a:solidFill>
                <a:latin typeface="Consolas" charset="0"/>
              </a:rPr>
              <a:t>W</a:t>
            </a:r>
            <a:r>
              <a:rPr lang="en-US" altLang="x-none" baseline="-25000">
                <a:solidFill>
                  <a:srgbClr val="FF0000"/>
                </a:solidFill>
                <a:latin typeface="Consolas" charset="0"/>
              </a:rPr>
              <a:t>gov</a:t>
            </a:r>
            <a:endParaRPr lang="ar-EG" altLang="x-none" baseline="-25000">
              <a:solidFill>
                <a:srgbClr val="FF0000"/>
              </a:solidFill>
            </a:endParaRPr>
          </a:p>
        </p:txBody>
      </p:sp>
      <p:cxnSp>
        <p:nvCxnSpPr>
          <p:cNvPr id="42007" name="Straight Arrow Connector 51"/>
          <p:cNvCxnSpPr>
            <a:cxnSpLocks noChangeShapeType="1"/>
          </p:cNvCxnSpPr>
          <p:nvPr/>
        </p:nvCxnSpPr>
        <p:spPr bwMode="auto">
          <a:xfrm rot="10800000">
            <a:off x="1071563" y="2541588"/>
            <a:ext cx="5929312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8" name="Rectangle 52"/>
          <p:cNvSpPr>
            <a:spLocks noChangeArrowheads="1"/>
          </p:cNvSpPr>
          <p:nvPr/>
        </p:nvSpPr>
        <p:spPr bwMode="auto">
          <a:xfrm>
            <a:off x="674688" y="2344738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solidFill>
                  <a:srgbClr val="FF0000"/>
                </a:solidFill>
                <a:latin typeface="Consolas" charset="0"/>
              </a:rPr>
              <a:t>W</a:t>
            </a:r>
            <a:r>
              <a:rPr lang="en-US" altLang="x-none" baseline="-25000">
                <a:solidFill>
                  <a:srgbClr val="FF0000"/>
                </a:solidFill>
                <a:latin typeface="Consolas" charset="0"/>
              </a:rPr>
              <a:t>e</a:t>
            </a:r>
            <a:endParaRPr lang="ar-EG" altLang="x-none" baseline="-25000">
              <a:solidFill>
                <a:srgbClr val="FF0000"/>
              </a:solidFill>
            </a:endParaRPr>
          </a:p>
        </p:txBody>
      </p:sp>
      <p:cxnSp>
        <p:nvCxnSpPr>
          <p:cNvPr id="42009" name="Straight Arrow Connector 53"/>
          <p:cNvCxnSpPr>
            <a:cxnSpLocks noChangeShapeType="1"/>
          </p:cNvCxnSpPr>
          <p:nvPr/>
        </p:nvCxnSpPr>
        <p:spPr bwMode="auto">
          <a:xfrm rot="16200000" flipH="1">
            <a:off x="4687095" y="4263231"/>
            <a:ext cx="341471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0" name="Rectangle 60"/>
          <p:cNvSpPr>
            <a:spLocks noChangeArrowheads="1"/>
          </p:cNvSpPr>
          <p:nvPr/>
        </p:nvSpPr>
        <p:spPr bwMode="auto">
          <a:xfrm>
            <a:off x="1428750" y="6000750"/>
            <a:ext cx="48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latin typeface="Consolas" charset="0"/>
              </a:rPr>
              <a:t>L</a:t>
            </a:r>
            <a:r>
              <a:rPr lang="en-US" altLang="x-none" baseline="-25000">
                <a:latin typeface="Consolas" charset="0"/>
              </a:rPr>
              <a:t>P1</a:t>
            </a:r>
            <a:endParaRPr lang="ar-EG" altLang="x-none" baseline="30000"/>
          </a:p>
        </p:txBody>
      </p:sp>
      <p:sp>
        <p:nvSpPr>
          <p:cNvPr id="42011" name="Rectangle 62"/>
          <p:cNvSpPr>
            <a:spLocks noChangeArrowheads="1"/>
          </p:cNvSpPr>
          <p:nvPr/>
        </p:nvSpPr>
        <p:spPr bwMode="auto">
          <a:xfrm>
            <a:off x="6143625" y="6000750"/>
            <a:ext cx="48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latin typeface="Consolas" charset="0"/>
              </a:rPr>
              <a:t>L</a:t>
            </a:r>
            <a:r>
              <a:rPr lang="en-US" altLang="x-none" baseline="-25000">
                <a:latin typeface="Consolas" charset="0"/>
              </a:rPr>
              <a:t>T1</a:t>
            </a:r>
            <a:endParaRPr lang="ar-EG" altLang="x-none" baseline="30000"/>
          </a:p>
        </p:txBody>
      </p:sp>
      <p:cxnSp>
        <p:nvCxnSpPr>
          <p:cNvPr id="42012" name="Straight Arrow Connector 63"/>
          <p:cNvCxnSpPr>
            <a:cxnSpLocks noChangeShapeType="1"/>
          </p:cNvCxnSpPr>
          <p:nvPr/>
        </p:nvCxnSpPr>
        <p:spPr bwMode="auto">
          <a:xfrm rot="16200000" flipH="1">
            <a:off x="-118268" y="4263231"/>
            <a:ext cx="341471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058863" y="6357938"/>
            <a:ext cx="1936750" cy="487362"/>
            <a:chOff x="1058086" y="6357958"/>
            <a:chExt cx="1936571" cy="486813"/>
          </a:xfrm>
        </p:grpSpPr>
        <p:sp>
          <p:nvSpPr>
            <p:cNvPr id="67" name="Chevron 66"/>
            <p:cNvSpPr/>
            <p:nvPr/>
          </p:nvSpPr>
          <p:spPr bwMode="auto">
            <a:xfrm flipH="1">
              <a:off x="1499370" y="6357958"/>
              <a:ext cx="928601" cy="71357"/>
            </a:xfrm>
            <a:prstGeom prst="chevron">
              <a:avLst/>
            </a:prstGeom>
            <a:solidFill>
              <a:srgbClr val="FF0000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ar-EG" altLang="x-none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58086" y="6429315"/>
              <a:ext cx="1936571" cy="4154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x-none" sz="1000" b="1">
                  <a:solidFill>
                    <a:srgbClr val="FF0000"/>
                  </a:solidFill>
                </a:rPr>
                <a:t>Decrease in </a:t>
              </a:r>
            </a:p>
            <a:p>
              <a:pPr algn="ctr" rtl="0" eaLnBrk="1" hangingPunct="1"/>
              <a:r>
                <a:rPr lang="en-US" altLang="x-none" sz="1000" b="1">
                  <a:solidFill>
                    <a:srgbClr val="FF0000"/>
                  </a:solidFill>
                </a:rPr>
                <a:t>Private Sector Employment</a:t>
              </a:r>
              <a:endParaRPr lang="ar-EG" altLang="x-none" sz="1000" b="1">
                <a:solidFill>
                  <a:srgbClr val="FF0000"/>
                </a:solidFill>
              </a:endParaRPr>
            </a:p>
          </p:txBody>
        </p:sp>
      </p:grpSp>
      <p:cxnSp>
        <p:nvCxnSpPr>
          <p:cNvPr id="42014" name="Straight Arrow Connector 68"/>
          <p:cNvCxnSpPr>
            <a:cxnSpLocks noChangeShapeType="1"/>
          </p:cNvCxnSpPr>
          <p:nvPr/>
        </p:nvCxnSpPr>
        <p:spPr bwMode="auto">
          <a:xfrm rot="16200000" flipH="1">
            <a:off x="3151982" y="4263231"/>
            <a:ext cx="3414712" cy="3175"/>
          </a:xfrm>
          <a:prstGeom prst="straightConnector1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5" name="Rectangle 69"/>
          <p:cNvSpPr>
            <a:spLocks noChangeArrowheads="1"/>
          </p:cNvSpPr>
          <p:nvPr/>
        </p:nvSpPr>
        <p:spPr bwMode="auto">
          <a:xfrm>
            <a:off x="4643438" y="6000750"/>
            <a:ext cx="48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>
                <a:solidFill>
                  <a:srgbClr val="FF0000"/>
                </a:solidFill>
                <a:latin typeface="Consolas" charset="0"/>
              </a:rPr>
              <a:t>L</a:t>
            </a:r>
            <a:r>
              <a:rPr lang="en-US" altLang="x-none" baseline="-25000">
                <a:solidFill>
                  <a:srgbClr val="FF0000"/>
                </a:solidFill>
                <a:latin typeface="Consolas" charset="0"/>
              </a:rPr>
              <a:t>Te</a:t>
            </a:r>
            <a:endParaRPr lang="ar-EG" altLang="x-none" baseline="30000">
              <a:solidFill>
                <a:srgbClr val="FF0000"/>
              </a:solidFill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4714875" y="6357938"/>
            <a:ext cx="1785938" cy="325437"/>
            <a:chOff x="4714876" y="6357958"/>
            <a:chExt cx="1785950" cy="325354"/>
          </a:xfrm>
        </p:grpSpPr>
        <p:sp>
          <p:nvSpPr>
            <p:cNvPr id="73" name="Chevron 72"/>
            <p:cNvSpPr/>
            <p:nvPr/>
          </p:nvSpPr>
          <p:spPr bwMode="auto">
            <a:xfrm flipH="1">
              <a:off x="4714876" y="6357958"/>
              <a:ext cx="1785950" cy="71419"/>
            </a:xfrm>
            <a:prstGeom prst="chevron">
              <a:avLst/>
            </a:prstGeom>
            <a:solidFill>
              <a:srgbClr val="FF0000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ar-EG" altLang="x-none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48253" y="6429377"/>
              <a:ext cx="1157296" cy="2539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US" altLang="x-none" sz="1000" b="1">
                  <a:solidFill>
                    <a:srgbClr val="FF0000"/>
                  </a:solidFill>
                </a:rPr>
                <a:t>Unemployment</a:t>
              </a:r>
              <a:endParaRPr lang="ar-EG" altLang="x-none" sz="1000" b="1">
                <a:solidFill>
                  <a:srgbClr val="FF0000"/>
                </a:solidFill>
              </a:endParaRPr>
            </a:p>
          </p:txBody>
        </p:sp>
      </p:grpSp>
      <p:sp>
        <p:nvSpPr>
          <p:cNvPr id="42017" name="Freeform 76"/>
          <p:cNvSpPr>
            <a:spLocks noChangeArrowheads="1"/>
          </p:cNvSpPr>
          <p:nvPr/>
        </p:nvSpPr>
        <p:spPr bwMode="auto">
          <a:xfrm>
            <a:off x="4429125" y="2143125"/>
            <a:ext cx="2876550" cy="488950"/>
          </a:xfrm>
          <a:custGeom>
            <a:avLst/>
            <a:gdLst>
              <a:gd name="T0" fmla="*/ 0 w 2876550"/>
              <a:gd name="T1" fmla="*/ 0 h 488950"/>
              <a:gd name="T2" fmla="*/ 1962150 w 2876550"/>
              <a:gd name="T3" fmla="*/ 419100 h 488950"/>
              <a:gd name="T4" fmla="*/ 2876550 w 2876550"/>
              <a:gd name="T5" fmla="*/ 419100 h 488950"/>
              <a:gd name="T6" fmla="*/ 0 60000 65536"/>
              <a:gd name="T7" fmla="*/ 0 60000 65536"/>
              <a:gd name="T8" fmla="*/ 0 60000 65536"/>
              <a:gd name="T9" fmla="*/ 0 w 2876550"/>
              <a:gd name="T10" fmla="*/ 0 h 488950"/>
              <a:gd name="T11" fmla="*/ 2876550 w 2876550"/>
              <a:gd name="T12" fmla="*/ 488950 h 488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6550" h="488950">
                <a:moveTo>
                  <a:pt x="0" y="0"/>
                </a:moveTo>
                <a:cubicBezTo>
                  <a:pt x="741362" y="174625"/>
                  <a:pt x="1482725" y="349250"/>
                  <a:pt x="1962150" y="419100"/>
                </a:cubicBezTo>
                <a:cubicBezTo>
                  <a:pt x="2441575" y="488950"/>
                  <a:pt x="2659062" y="454025"/>
                  <a:pt x="2876550" y="4191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ar-EG" altLang="x-none"/>
          </a:p>
        </p:txBody>
      </p:sp>
      <p:sp>
        <p:nvSpPr>
          <p:cNvPr id="42018" name="TextBox 77"/>
          <p:cNvSpPr txBox="1">
            <a:spLocks noChangeArrowheads="1"/>
          </p:cNvSpPr>
          <p:nvPr/>
        </p:nvSpPr>
        <p:spPr bwMode="auto">
          <a:xfrm>
            <a:off x="4357688" y="1909763"/>
            <a:ext cx="287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 sz="1200" b="1"/>
              <a:t>E</a:t>
            </a:r>
            <a:endParaRPr lang="ar-EG" altLang="x-none" sz="1200" b="1"/>
          </a:p>
        </p:txBody>
      </p:sp>
      <p:sp>
        <p:nvSpPr>
          <p:cNvPr id="42019" name="TextBox 78"/>
          <p:cNvSpPr txBox="1">
            <a:spLocks noChangeArrowheads="1"/>
          </p:cNvSpPr>
          <p:nvPr/>
        </p:nvSpPr>
        <p:spPr bwMode="auto">
          <a:xfrm>
            <a:off x="7134225" y="234791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altLang="x-none" sz="1200" b="1"/>
              <a:t>E</a:t>
            </a:r>
            <a:endParaRPr lang="ar-EG" altLang="x-none" sz="1200" b="1"/>
          </a:p>
        </p:txBody>
      </p:sp>
      <p:sp>
        <p:nvSpPr>
          <p:cNvPr id="4" name="TextBox 3"/>
          <p:cNvSpPr txBox="1"/>
          <p:nvPr/>
        </p:nvSpPr>
        <p:spPr>
          <a:xfrm>
            <a:off x="674688" y="103744"/>
            <a:ext cx="789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Simple Harris-</a:t>
            </a:r>
            <a:r>
              <a:rPr lang="en-US" dirty="0" err="1" smtClean="0"/>
              <a:t>Todaro</a:t>
            </a:r>
            <a:r>
              <a:rPr lang="en-US" dirty="0" smtClean="0"/>
              <a:t> Type Model of the Labor Market for Graduates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  <p:bldP spid="19" grpId="0"/>
      <p:bldP spid="20" grpId="0"/>
      <p:bldP spid="22" grpId="0"/>
      <p:bldP spid="23" grpId="0"/>
      <p:bldP spid="43" grpId="0"/>
      <p:bldP spid="44" grpId="0"/>
      <p:bldP spid="46" grpId="0"/>
      <p:bldP spid="42008" grpId="0"/>
      <p:bldP spid="42010" grpId="0"/>
      <p:bldP spid="42011" grpId="0"/>
      <p:bldP spid="42015" grpId="0"/>
      <p:bldP spid="42017" grpId="0" animBg="1"/>
      <p:bldP spid="42018" grpId="0"/>
      <p:bldP spid="420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“youth bulge”?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true that MENA has recently experienced one of the more pronounced versions of the youth bulge relative to other world regions</a:t>
            </a:r>
          </a:p>
          <a:p>
            <a:r>
              <a:rPr lang="en-US" dirty="0" smtClean="0"/>
              <a:t>In my view, youth bulge is a complicating factor that exacerbates trends explained by other factors, not a primary causal factor in itself</a:t>
            </a:r>
          </a:p>
          <a:p>
            <a:pPr lvl="1"/>
            <a:r>
              <a:rPr lang="en-US" dirty="0" smtClean="0"/>
              <a:t>Similar demographics in East Asia, Southeastern Asia, South Asia and MENA resulted in very different labor market outcomes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22BFA8-28F8-954B-90AD-2978FFBD5D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Oversized Public Sector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E22BFA8-28F8-954B-90AD-2978FFBD5D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AB5A55-22AD-1A41-910B-41BA87C23AC7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8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365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Public Sector Wage Bill is Highest in MENA, especially for Central Government  </a:t>
            </a:r>
            <a:endParaRPr lang="en-US" sz="2400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82517"/>
              </p:ext>
            </p:extLst>
          </p:nvPr>
        </p:nvGraphicFramePr>
        <p:xfrm>
          <a:off x="-152400" y="1600200"/>
          <a:ext cx="5029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9" name="Slide" r:id="rId4" imgW="4352492" imgH="3264397" progId="PowerPoint.Slide.12">
                  <p:embed/>
                </p:oleObj>
              </mc:Choice>
              <mc:Fallback>
                <p:oleObj name="Slide" r:id="rId4" imgW="4352492" imgH="3264397" progId="PowerPoint.Slide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1600200"/>
                        <a:ext cx="5029200" cy="464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393925"/>
              </p:ext>
            </p:extLst>
          </p:nvPr>
        </p:nvGraphicFramePr>
        <p:xfrm>
          <a:off x="4343400" y="1600200"/>
          <a:ext cx="5029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0" name="Slide" r:id="rId7" imgW="4570378" imgH="3427437" progId="PowerPoint.Slide.12">
                  <p:embed/>
                </p:oleObj>
              </mc:Choice>
              <mc:Fallback>
                <p:oleObj name="Slide" r:id="rId7" imgW="4570378" imgH="3427437" progId="PowerPoint.Slide.12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00200"/>
                        <a:ext cx="5029200" cy="464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0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0960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Source: World Bank (2013). Jobs for Shared Prosperity: Time for Action in the Middle East and North Africa</a:t>
            </a:r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4BF95C-7C01-D542-B259-9C3E06EFEFEB}" type="slidenum">
              <a:rPr lang="en-US">
                <a:solidFill>
                  <a:schemeClr val="tx2"/>
                </a:solidFill>
                <a:latin typeface="Tw Cen MT" charset="0"/>
              </a:rPr>
              <a:pPr eaLnBrk="1" hangingPunct="1"/>
              <a:t>9</a:t>
            </a:fld>
            <a:endParaRPr lang="en-US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85800" y="9906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+mn-lt"/>
                <a:ea typeface="ＭＳ Ｐゴシック" charset="-128"/>
                <a:cs typeface="+mn-cs"/>
              </a:rPr>
              <a:t>Employment shares in the public sector (%), averages in the 2000s</a:t>
            </a:r>
            <a:endParaRPr lang="en-US" sz="2000" dirty="0"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90029053"/>
              </p:ext>
            </p:extLst>
          </p:nvPr>
        </p:nvGraphicFramePr>
        <p:xfrm>
          <a:off x="457200" y="14478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7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6301</TotalTime>
  <Words>1364</Words>
  <Application>Microsoft Office PowerPoint</Application>
  <PresentationFormat>On-screen Show (4:3)</PresentationFormat>
  <Paragraphs>160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Avenir Book</vt:lpstr>
      <vt:lpstr>Calibri</vt:lpstr>
      <vt:lpstr>Consolas</vt:lpstr>
      <vt:lpstr>Tw Cen MT</vt:lpstr>
      <vt:lpstr>Wingdings</vt:lpstr>
      <vt:lpstr>Wingdings 2</vt:lpstr>
      <vt:lpstr>Median</vt:lpstr>
      <vt:lpstr>Slide</vt:lpstr>
      <vt:lpstr>Document</vt:lpstr>
      <vt:lpstr>Making Sense of Arab Labor Markets: The Enduring Legacy of Dualism</vt:lpstr>
      <vt:lpstr>Stylized Facts of Arab Labor Markets</vt:lpstr>
      <vt:lpstr>My Argument</vt:lpstr>
      <vt:lpstr>Dualism: A main outcome of the political economy of the region</vt:lpstr>
      <vt:lpstr>PowerPoint Presentation</vt:lpstr>
      <vt:lpstr>What about the “youth bulge”?</vt:lpstr>
      <vt:lpstr>Oversized Public Sector</vt:lpstr>
      <vt:lpstr>PowerPoint Presentation</vt:lpstr>
      <vt:lpstr>PowerPoint Presentation</vt:lpstr>
      <vt:lpstr>PowerPoint Presentation</vt:lpstr>
      <vt:lpstr>PowerPoint Presentation</vt:lpstr>
      <vt:lpstr>Large but Distorted Investments in Human Capital</vt:lpstr>
      <vt:lpstr>PowerPoint Presentation</vt:lpstr>
      <vt:lpstr>Rates of educational attainment have risen rapidly, especially for women</vt:lpstr>
      <vt:lpstr>PowerPoint Presentation</vt:lpstr>
      <vt:lpstr>Female Labor Force Participation</vt:lpstr>
      <vt:lpstr>PowerPoint Presentation</vt:lpstr>
      <vt:lpstr>PowerPoint Presentation</vt:lpstr>
      <vt:lpstr>Jordan: Labor Force Participation Rates for Jordanians by Educational Attainment Level and Gender, 2003-2016</vt:lpstr>
      <vt:lpstr>Egypt: Labor Force Participation Rates by Educational Attainment Level and Gender, 2003-2014</vt:lpstr>
      <vt:lpstr>Jordan: Composition of Working Age Jordanians, by Employment Type and Gender – 2007-2016</vt:lpstr>
      <vt:lpstr>Egypt: Composition of the Working Age Population, by Employment Type and Gender – LFS 2007-2014</vt:lpstr>
      <vt:lpstr>Unemployment</vt:lpstr>
      <vt:lpstr>PowerPoint Presentation</vt:lpstr>
      <vt:lpstr>PowerPoint Presentation</vt:lpstr>
      <vt:lpstr>PowerPoint Presentation</vt:lpstr>
      <vt:lpstr>Dualism Drives High Youth Unemployment</vt:lpstr>
      <vt:lpstr>PowerPoint Presentation</vt:lpstr>
      <vt:lpstr>Conclusions</vt:lpstr>
      <vt:lpstr>Parallels with Iranian labor market</vt:lpstr>
    </vt:vector>
  </TitlesOfParts>
  <Company>University of Minnesota, 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and Evolution of Employment in Jordan</dc:title>
  <dc:creator>assaad</dc:creator>
  <cp:lastModifiedBy>test</cp:lastModifiedBy>
  <cp:revision>371</cp:revision>
  <dcterms:created xsi:type="dcterms:W3CDTF">2011-05-31T18:36:58Z</dcterms:created>
  <dcterms:modified xsi:type="dcterms:W3CDTF">2017-09-03T05:26:14Z</dcterms:modified>
</cp:coreProperties>
</file>