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10.xml" ContentType="application/vnd.openxmlformats-officedocument.drawingml.chart+xml"/>
  <Override PartName="/ppt/notesSlides/notesSlide25.xml" ContentType="application/vnd.openxmlformats-officedocument.presentationml.notesSlide+xml"/>
  <Override PartName="/ppt/charts/chart11.xml" ContentType="application/vnd.openxmlformats-officedocument.drawingml.chart+xml"/>
  <Override PartName="/ppt/notesSlides/notesSlide26.xml" ContentType="application/vnd.openxmlformats-officedocument.presentationml.notesSlide+xml"/>
  <Override PartName="/ppt/charts/chart12.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42"/>
  </p:notesMasterIdLst>
  <p:handoutMasterIdLst>
    <p:handoutMasterId r:id="rId43"/>
  </p:handoutMasterIdLst>
  <p:sldIdLst>
    <p:sldId id="260" r:id="rId2"/>
    <p:sldId id="270" r:id="rId3"/>
    <p:sldId id="351" r:id="rId4"/>
    <p:sldId id="276" r:id="rId5"/>
    <p:sldId id="279" r:id="rId6"/>
    <p:sldId id="281" r:id="rId7"/>
    <p:sldId id="287" r:id="rId8"/>
    <p:sldId id="289" r:id="rId9"/>
    <p:sldId id="290" r:id="rId10"/>
    <p:sldId id="291" r:id="rId11"/>
    <p:sldId id="352" r:id="rId12"/>
    <p:sldId id="353" r:id="rId13"/>
    <p:sldId id="297" r:id="rId14"/>
    <p:sldId id="298" r:id="rId15"/>
    <p:sldId id="300" r:id="rId16"/>
    <p:sldId id="302" r:id="rId17"/>
    <p:sldId id="304" r:id="rId18"/>
    <p:sldId id="306" r:id="rId19"/>
    <p:sldId id="308" r:id="rId20"/>
    <p:sldId id="312" r:id="rId21"/>
    <p:sldId id="348" r:id="rId22"/>
    <p:sldId id="322" r:id="rId23"/>
    <p:sldId id="318" r:id="rId24"/>
    <p:sldId id="320" r:id="rId25"/>
    <p:sldId id="324" r:id="rId26"/>
    <p:sldId id="326" r:id="rId27"/>
    <p:sldId id="327" r:id="rId28"/>
    <p:sldId id="328" r:id="rId29"/>
    <p:sldId id="329" r:id="rId30"/>
    <p:sldId id="330" r:id="rId31"/>
    <p:sldId id="331" r:id="rId32"/>
    <p:sldId id="332" r:id="rId33"/>
    <p:sldId id="341" r:id="rId34"/>
    <p:sldId id="342" r:id="rId35"/>
    <p:sldId id="343" r:id="rId36"/>
    <p:sldId id="344" r:id="rId37"/>
    <p:sldId id="345" r:id="rId38"/>
    <p:sldId id="349" r:id="rId39"/>
    <p:sldId id="350" r:id="rId40"/>
    <p:sldId id="259" r:id="rId41"/>
  </p:sldIdLst>
  <p:sldSz cx="12192000" cy="6858000"/>
  <p:notesSz cx="6858000" cy="92964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snapToGrid="0">
      <p:cViewPr varScale="1">
        <p:scale>
          <a:sx n="71" d="100"/>
          <a:sy n="71" d="100"/>
        </p:scale>
        <p:origin x="462" y="48"/>
      </p:cViewPr>
      <p:guideLst>
        <p:guide orient="horz" pos="2160"/>
        <p:guide pos="3840"/>
      </p:guideLst>
    </p:cSldViewPr>
  </p:slideViewPr>
  <p:notesTextViewPr>
    <p:cViewPr>
      <p:scale>
        <a:sx n="1" d="1"/>
        <a:sy n="1" d="1"/>
      </p:scale>
      <p:origin x="0" y="0"/>
    </p:cViewPr>
  </p:notesTextViewPr>
  <p:sorterViewPr>
    <p:cViewPr>
      <p:scale>
        <a:sx n="100" d="100"/>
        <a:sy n="100" d="100"/>
      </p:scale>
      <p:origin x="0" y="-1629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L:\demographic%20dividend\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L:\demographic%20dividend\Pyramid%20(Graph%206-4(1)).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ap\cseg\CSEG1\redirections\u3383799\My%20Documents\Afgan%20project%202015\Copy%20of%20Iranian%20Diaspora%20from%20TableBuilde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ap\cseg\CSEG1\redirections\u3383799\My%20Documents\Afgan%20project%202015\Copy%20of%20Iranian%20Diaspora%20from%20TableBuilder.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ap\cseg\CSEG1\redirections\u3383799\My%20Documents\Afgan%20project%202015\Copy%20of%20Iranian%20Diaspora%20from%20TableBuilder.xlsx" TargetMode="External"/><Relationship Id="rId2" Type="http://schemas.microsoft.com/office/2011/relationships/chartColorStyle" Target="colors2.xml"/><Relationship Id="rId1" Type="http://schemas.microsoft.com/office/2011/relationships/chartStyle" Target="style2.xml"/></Relationships>
</file>

<file path=ppt/charts/_rels/chart17.xml.rels><?xml version="1.0" encoding="UTF-8" standalone="yes"?>
<Relationships xmlns="http://schemas.openxmlformats.org/package/2006/relationships"><Relationship Id="rId3" Type="http://schemas.openxmlformats.org/officeDocument/2006/relationships/oleObject" Target="file:///\\cap\cseg\CSEG1\redirections\u3383799\My%20Documents\Afgan%20project%202015\Copy%20of%20Iranian%20Diaspora%20from%20TableBuilder.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demographic%20dividend\Presentation\Pyramid%20Builder65.xls"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Rasul\Desktop\Pyramid-Iran%201390-1430.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L:\demographic%20dividend\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demographic%20dividend\Graphs.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16907261592301"/>
          <c:y val="4.2722531998268094E-2"/>
          <c:w val="0.79974518810148731"/>
          <c:h val="0.80149969109926544"/>
        </c:manualLayout>
      </c:layout>
      <c:lineChart>
        <c:grouping val="standard"/>
        <c:varyColors val="0"/>
        <c:ser>
          <c:idx val="3"/>
          <c:order val="3"/>
          <c:tx>
            <c:strRef>
              <c:f>'TFR &amp; e.'!$E$6</c:f>
              <c:strCache>
                <c:ptCount val="1"/>
                <c:pt idx="0">
                  <c:v>e0</c:v>
                </c:pt>
              </c:strCache>
            </c:strRef>
          </c:tx>
          <c:spPr>
            <a:ln w="28575"/>
          </c:spPr>
          <c:marker>
            <c:symbol val="none"/>
          </c:marker>
          <c:cat>
            <c:numRef>
              <c:f>'TFR &amp; e.'!$F$2:$AI$2</c:f>
              <c:numCache>
                <c:formatCode>General</c:formatCode>
                <c:ptCount val="30"/>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numCache>
            </c:numRef>
          </c:cat>
          <c:val>
            <c:numRef>
              <c:f>'TFR &amp; e.'!$F$6:$AI$6</c:f>
              <c:numCache>
                <c:formatCode>##0.00;\-##0.00;0</c:formatCode>
                <c:ptCount val="30"/>
                <c:pt idx="0">
                  <c:v>40.585999999999999</c:v>
                </c:pt>
                <c:pt idx="1">
                  <c:v>43.503</c:v>
                </c:pt>
                <c:pt idx="2">
                  <c:v>46.377000000000002</c:v>
                </c:pt>
                <c:pt idx="3">
                  <c:v>49.18</c:v>
                </c:pt>
                <c:pt idx="4">
                  <c:v>52.665999999999997</c:v>
                </c:pt>
                <c:pt idx="5">
                  <c:v>56.707000000000001</c:v>
                </c:pt>
                <c:pt idx="6">
                  <c:v>52.103999999999999</c:v>
                </c:pt>
                <c:pt idx="7">
                  <c:v>59.999000000000002</c:v>
                </c:pt>
                <c:pt idx="8">
                  <c:v>66.864000000000004</c:v>
                </c:pt>
                <c:pt idx="9">
                  <c:v>69.045000000000002</c:v>
                </c:pt>
                <c:pt idx="10">
                  <c:v>71.13</c:v>
                </c:pt>
                <c:pt idx="11">
                  <c:v>72.727000000000004</c:v>
                </c:pt>
                <c:pt idx="12">
                  <c:v>75.063999999999993</c:v>
                </c:pt>
                <c:pt idx="13">
                  <c:v>75.855999999999995</c:v>
                </c:pt>
                <c:pt idx="14">
                  <c:v>76.587999999999994</c:v>
                </c:pt>
                <c:pt idx="15">
                  <c:v>77.25</c:v>
                </c:pt>
                <c:pt idx="16">
                  <c:v>77.94</c:v>
                </c:pt>
                <c:pt idx="17">
                  <c:v>78.575000000000003</c:v>
                </c:pt>
                <c:pt idx="18">
                  <c:v>79.182000000000002</c:v>
                </c:pt>
                <c:pt idx="19">
                  <c:v>79.796000000000006</c:v>
                </c:pt>
                <c:pt idx="20">
                  <c:v>80.399000000000001</c:v>
                </c:pt>
                <c:pt idx="21">
                  <c:v>81.025999999999996</c:v>
                </c:pt>
                <c:pt idx="22">
                  <c:v>81.617000000000004</c:v>
                </c:pt>
                <c:pt idx="23">
                  <c:v>82.225999999999999</c:v>
                </c:pt>
                <c:pt idx="24">
                  <c:v>82.828000000000003</c:v>
                </c:pt>
                <c:pt idx="25">
                  <c:v>83.396000000000001</c:v>
                </c:pt>
                <c:pt idx="26">
                  <c:v>83.933000000000007</c:v>
                </c:pt>
                <c:pt idx="27">
                  <c:v>84.465999999999994</c:v>
                </c:pt>
                <c:pt idx="28">
                  <c:v>84.966999999999999</c:v>
                </c:pt>
                <c:pt idx="29">
                  <c:v>85.382999999999996</c:v>
                </c:pt>
              </c:numCache>
            </c:numRef>
          </c:val>
          <c:smooth val="0"/>
          <c:extLst>
            <c:ext xmlns:c16="http://schemas.microsoft.com/office/drawing/2014/chart" uri="{C3380CC4-5D6E-409C-BE32-E72D297353CC}">
              <c16:uniqueId val="{00000000-78CC-4316-B398-E9979B67D984}"/>
            </c:ext>
          </c:extLst>
        </c:ser>
        <c:dLbls>
          <c:showLegendKey val="0"/>
          <c:showVal val="0"/>
          <c:showCatName val="0"/>
          <c:showSerName val="0"/>
          <c:showPercent val="0"/>
          <c:showBubbleSize val="0"/>
        </c:dLbls>
        <c:marker val="1"/>
        <c:smooth val="0"/>
        <c:axId val="23927424"/>
        <c:axId val="24191360"/>
      </c:lineChart>
      <c:lineChart>
        <c:grouping val="standard"/>
        <c:varyColors val="0"/>
        <c:ser>
          <c:idx val="0"/>
          <c:order val="0"/>
          <c:tx>
            <c:strRef>
              <c:f>'TFR &amp; e.'!$E$3</c:f>
              <c:strCache>
                <c:ptCount val="1"/>
                <c:pt idx="0">
                  <c:v>TFR (medium variant)</c:v>
                </c:pt>
              </c:strCache>
            </c:strRef>
          </c:tx>
          <c:spPr>
            <a:ln w="28575"/>
          </c:spPr>
          <c:marker>
            <c:symbol val="none"/>
          </c:marker>
          <c:cat>
            <c:numRef>
              <c:f>'TFR &amp; e.'!$F$2:$AI$2</c:f>
              <c:numCache>
                <c:formatCode>General</c:formatCode>
                <c:ptCount val="30"/>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numCache>
            </c:numRef>
          </c:cat>
          <c:val>
            <c:numRef>
              <c:f>'TFR &amp; e.'!$F$3:$AI$3</c:f>
              <c:numCache>
                <c:formatCode>##0.00;\-##0.00;0</c:formatCode>
                <c:ptCount val="30"/>
                <c:pt idx="0">
                  <c:v>6.9085999999999999</c:v>
                </c:pt>
                <c:pt idx="1">
                  <c:v>6.9085999999999999</c:v>
                </c:pt>
                <c:pt idx="2">
                  <c:v>6.9085999999999999</c:v>
                </c:pt>
                <c:pt idx="3">
                  <c:v>6.6802000000000001</c:v>
                </c:pt>
                <c:pt idx="4">
                  <c:v>6.2407000000000004</c:v>
                </c:pt>
                <c:pt idx="5">
                  <c:v>6.2798999999999996</c:v>
                </c:pt>
                <c:pt idx="6">
                  <c:v>6.5339</c:v>
                </c:pt>
                <c:pt idx="7">
                  <c:v>5.62</c:v>
                </c:pt>
                <c:pt idx="8">
                  <c:v>3.95</c:v>
                </c:pt>
                <c:pt idx="9">
                  <c:v>2.6339999999999999</c:v>
                </c:pt>
                <c:pt idx="10">
                  <c:v>1.9665999999999999</c:v>
                </c:pt>
                <c:pt idx="11">
                  <c:v>1.7946</c:v>
                </c:pt>
                <c:pt idx="12">
                  <c:v>1.7453000000000001</c:v>
                </c:pt>
                <c:pt idx="13">
                  <c:v>1.6184000000000001</c:v>
                </c:pt>
                <c:pt idx="14">
                  <c:v>1.5248999999999999</c:v>
                </c:pt>
                <c:pt idx="15">
                  <c:v>1.49</c:v>
                </c:pt>
                <c:pt idx="16">
                  <c:v>1.5069999999999999</c:v>
                </c:pt>
                <c:pt idx="17">
                  <c:v>1.5431999999999999</c:v>
                </c:pt>
                <c:pt idx="18">
                  <c:v>1.5783</c:v>
                </c:pt>
                <c:pt idx="19">
                  <c:v>1.6101000000000001</c:v>
                </c:pt>
                <c:pt idx="20">
                  <c:v>1.6385000000000001</c:v>
                </c:pt>
                <c:pt idx="21">
                  <c:v>1.6619999999999999</c:v>
                </c:pt>
                <c:pt idx="22">
                  <c:v>1.6876</c:v>
                </c:pt>
                <c:pt idx="23">
                  <c:v>1.7076</c:v>
                </c:pt>
                <c:pt idx="24">
                  <c:v>1.7263999999999999</c:v>
                </c:pt>
                <c:pt idx="25">
                  <c:v>1.7418</c:v>
                </c:pt>
                <c:pt idx="26">
                  <c:v>1.7542</c:v>
                </c:pt>
                <c:pt idx="27">
                  <c:v>1.7681</c:v>
                </c:pt>
                <c:pt idx="28">
                  <c:v>1.7791999999999999</c:v>
                </c:pt>
                <c:pt idx="29">
                  <c:v>1.7887999999999999</c:v>
                </c:pt>
              </c:numCache>
            </c:numRef>
          </c:val>
          <c:smooth val="0"/>
          <c:extLst>
            <c:ext xmlns:c16="http://schemas.microsoft.com/office/drawing/2014/chart" uri="{C3380CC4-5D6E-409C-BE32-E72D297353CC}">
              <c16:uniqueId val="{00000001-78CC-4316-B398-E9979B67D984}"/>
            </c:ext>
          </c:extLst>
        </c:ser>
        <c:ser>
          <c:idx val="1"/>
          <c:order val="1"/>
          <c:tx>
            <c:strRef>
              <c:f>'TFR &amp; e.'!$E$4</c:f>
              <c:strCache>
                <c:ptCount val="1"/>
                <c:pt idx="0">
                  <c:v>TFR low variant)</c:v>
                </c:pt>
              </c:strCache>
            </c:strRef>
          </c:tx>
          <c:spPr>
            <a:ln w="28575"/>
          </c:spPr>
          <c:marker>
            <c:symbol val="none"/>
          </c:marker>
          <c:cat>
            <c:numRef>
              <c:f>'TFR &amp; e.'!$F$2:$AI$2</c:f>
              <c:numCache>
                <c:formatCode>General</c:formatCode>
                <c:ptCount val="30"/>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numCache>
            </c:numRef>
          </c:cat>
          <c:val>
            <c:numRef>
              <c:f>'TFR &amp; e.'!$F$4:$AI$4</c:f>
              <c:numCache>
                <c:formatCode>##0.00;\-##0.00;0</c:formatCode>
                <c:ptCount val="30"/>
                <c:pt idx="0">
                  <c:v>6.9085999999999999</c:v>
                </c:pt>
                <c:pt idx="1">
                  <c:v>6.9085999999999999</c:v>
                </c:pt>
                <c:pt idx="2">
                  <c:v>6.9085999999999999</c:v>
                </c:pt>
                <c:pt idx="3">
                  <c:v>6.6802000000000001</c:v>
                </c:pt>
                <c:pt idx="4">
                  <c:v>6.2407000000000004</c:v>
                </c:pt>
                <c:pt idx="5">
                  <c:v>6.2798999999999996</c:v>
                </c:pt>
                <c:pt idx="6">
                  <c:v>6.5339</c:v>
                </c:pt>
                <c:pt idx="7">
                  <c:v>5.62</c:v>
                </c:pt>
                <c:pt idx="8">
                  <c:v>3.95</c:v>
                </c:pt>
                <c:pt idx="9">
                  <c:v>2.6339999999999999</c:v>
                </c:pt>
                <c:pt idx="10">
                  <c:v>1.9665999999999999</c:v>
                </c:pt>
                <c:pt idx="11">
                  <c:v>1.7946</c:v>
                </c:pt>
                <c:pt idx="12">
                  <c:v>1.7453000000000001</c:v>
                </c:pt>
                <c:pt idx="13">
                  <c:v>1.3684000000000001</c:v>
                </c:pt>
                <c:pt idx="14">
                  <c:v>1.1249</c:v>
                </c:pt>
                <c:pt idx="15">
                  <c:v>0.99</c:v>
                </c:pt>
                <c:pt idx="16">
                  <c:v>1.0069999999999999</c:v>
                </c:pt>
                <c:pt idx="17">
                  <c:v>1.0431999999999999</c:v>
                </c:pt>
                <c:pt idx="18">
                  <c:v>1.0783</c:v>
                </c:pt>
                <c:pt idx="19">
                  <c:v>1.1101000000000001</c:v>
                </c:pt>
                <c:pt idx="20">
                  <c:v>1.1385000000000001</c:v>
                </c:pt>
                <c:pt idx="21">
                  <c:v>1.1619999999999999</c:v>
                </c:pt>
                <c:pt idx="22">
                  <c:v>1.1876</c:v>
                </c:pt>
                <c:pt idx="23">
                  <c:v>1.2076</c:v>
                </c:pt>
                <c:pt idx="24">
                  <c:v>1.2263999999999999</c:v>
                </c:pt>
                <c:pt idx="25">
                  <c:v>1.2418</c:v>
                </c:pt>
                <c:pt idx="26">
                  <c:v>1.2542</c:v>
                </c:pt>
                <c:pt idx="27">
                  <c:v>1.2681</c:v>
                </c:pt>
                <c:pt idx="28">
                  <c:v>1.2791999999999999</c:v>
                </c:pt>
                <c:pt idx="29">
                  <c:v>1.2887999999999999</c:v>
                </c:pt>
              </c:numCache>
            </c:numRef>
          </c:val>
          <c:smooth val="0"/>
          <c:extLst>
            <c:ext xmlns:c16="http://schemas.microsoft.com/office/drawing/2014/chart" uri="{C3380CC4-5D6E-409C-BE32-E72D297353CC}">
              <c16:uniqueId val="{00000002-78CC-4316-B398-E9979B67D984}"/>
            </c:ext>
          </c:extLst>
        </c:ser>
        <c:ser>
          <c:idx val="2"/>
          <c:order val="2"/>
          <c:tx>
            <c:strRef>
              <c:f>'TFR &amp; e.'!$E$5</c:f>
              <c:strCache>
                <c:ptCount val="1"/>
                <c:pt idx="0">
                  <c:v>TFR high variant)</c:v>
                </c:pt>
              </c:strCache>
            </c:strRef>
          </c:tx>
          <c:spPr>
            <a:ln w="28575"/>
          </c:spPr>
          <c:marker>
            <c:symbol val="none"/>
          </c:marker>
          <c:cat>
            <c:numRef>
              <c:f>'TFR &amp; e.'!$F$2:$AI$2</c:f>
              <c:numCache>
                <c:formatCode>General</c:formatCode>
                <c:ptCount val="30"/>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numCache>
            </c:numRef>
          </c:cat>
          <c:val>
            <c:numRef>
              <c:f>'TFR &amp; e.'!$F$5:$AI$5</c:f>
              <c:numCache>
                <c:formatCode>##0.00;\-##0.00;0</c:formatCode>
                <c:ptCount val="30"/>
                <c:pt idx="0">
                  <c:v>6.9085999999999999</c:v>
                </c:pt>
                <c:pt idx="1">
                  <c:v>6.9085999999999999</c:v>
                </c:pt>
                <c:pt idx="2">
                  <c:v>6.9085999999999999</c:v>
                </c:pt>
                <c:pt idx="3">
                  <c:v>6.6802000000000001</c:v>
                </c:pt>
                <c:pt idx="4">
                  <c:v>6.2407000000000004</c:v>
                </c:pt>
                <c:pt idx="5">
                  <c:v>6.2798999999999996</c:v>
                </c:pt>
                <c:pt idx="6">
                  <c:v>6.5339</c:v>
                </c:pt>
                <c:pt idx="7">
                  <c:v>5.62</c:v>
                </c:pt>
                <c:pt idx="8">
                  <c:v>3.95</c:v>
                </c:pt>
                <c:pt idx="9">
                  <c:v>2.6339999999999999</c:v>
                </c:pt>
                <c:pt idx="10">
                  <c:v>1.9665999999999999</c:v>
                </c:pt>
                <c:pt idx="11">
                  <c:v>1.7946</c:v>
                </c:pt>
                <c:pt idx="12">
                  <c:v>1.7453000000000001</c:v>
                </c:pt>
                <c:pt idx="13">
                  <c:v>1.8684000000000001</c:v>
                </c:pt>
                <c:pt idx="14">
                  <c:v>1.9249000000000001</c:v>
                </c:pt>
                <c:pt idx="15">
                  <c:v>1.99</c:v>
                </c:pt>
                <c:pt idx="16">
                  <c:v>2.0070000000000001</c:v>
                </c:pt>
                <c:pt idx="17">
                  <c:v>2.0432000000000001</c:v>
                </c:pt>
                <c:pt idx="18">
                  <c:v>2.0783</c:v>
                </c:pt>
                <c:pt idx="19">
                  <c:v>2.1101000000000001</c:v>
                </c:pt>
                <c:pt idx="20">
                  <c:v>2.1385000000000001</c:v>
                </c:pt>
                <c:pt idx="21">
                  <c:v>2.1619999999999999</c:v>
                </c:pt>
                <c:pt idx="22">
                  <c:v>2.1876000000000002</c:v>
                </c:pt>
                <c:pt idx="23">
                  <c:v>2.2075999999999998</c:v>
                </c:pt>
                <c:pt idx="24">
                  <c:v>2.2263999999999999</c:v>
                </c:pt>
                <c:pt idx="25">
                  <c:v>2.2418</c:v>
                </c:pt>
                <c:pt idx="26">
                  <c:v>2.2542</c:v>
                </c:pt>
                <c:pt idx="27">
                  <c:v>2.2681</c:v>
                </c:pt>
                <c:pt idx="28">
                  <c:v>2.2791999999999999</c:v>
                </c:pt>
                <c:pt idx="29">
                  <c:v>2.2888000000000002</c:v>
                </c:pt>
              </c:numCache>
            </c:numRef>
          </c:val>
          <c:smooth val="0"/>
          <c:extLst>
            <c:ext xmlns:c16="http://schemas.microsoft.com/office/drawing/2014/chart" uri="{C3380CC4-5D6E-409C-BE32-E72D297353CC}">
              <c16:uniqueId val="{00000003-78CC-4316-B398-E9979B67D984}"/>
            </c:ext>
          </c:extLst>
        </c:ser>
        <c:dLbls>
          <c:showLegendKey val="0"/>
          <c:showVal val="0"/>
          <c:showCatName val="0"/>
          <c:showSerName val="0"/>
          <c:showPercent val="0"/>
          <c:showBubbleSize val="0"/>
        </c:dLbls>
        <c:marker val="1"/>
        <c:smooth val="0"/>
        <c:axId val="24228608"/>
        <c:axId val="24193664"/>
      </c:lineChart>
      <c:catAx>
        <c:axId val="23927424"/>
        <c:scaling>
          <c:orientation val="minMax"/>
        </c:scaling>
        <c:delete val="0"/>
        <c:axPos val="b"/>
        <c:numFmt formatCode="General" sourceLinked="1"/>
        <c:majorTickMark val="out"/>
        <c:minorTickMark val="none"/>
        <c:tickLblPos val="nextTo"/>
        <c:txPr>
          <a:bodyPr rot="-3000000"/>
          <a:lstStyle/>
          <a:p>
            <a:pPr>
              <a:defRPr sz="1000"/>
            </a:pPr>
            <a:endParaRPr lang="en-US"/>
          </a:p>
        </c:txPr>
        <c:crossAx val="24191360"/>
        <c:crosses val="autoZero"/>
        <c:auto val="1"/>
        <c:lblAlgn val="ctr"/>
        <c:lblOffset val="100"/>
        <c:noMultiLvlLbl val="0"/>
      </c:catAx>
      <c:valAx>
        <c:axId val="24191360"/>
        <c:scaling>
          <c:orientation val="minMax"/>
        </c:scaling>
        <c:delete val="0"/>
        <c:axPos val="l"/>
        <c:majorGridlines>
          <c:spPr>
            <a:ln>
              <a:solidFill>
                <a:schemeClr val="bg1">
                  <a:lumMod val="95000"/>
                </a:schemeClr>
              </a:solidFill>
            </a:ln>
          </c:spPr>
        </c:majorGridlines>
        <c:title>
          <c:tx>
            <c:rich>
              <a:bodyPr rot="-5400000" vert="horz"/>
              <a:lstStyle/>
              <a:p>
                <a:pPr>
                  <a:defRPr>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Life Expectancy at birth</a:t>
                </a:r>
              </a:p>
            </c:rich>
          </c:tx>
          <c:overlay val="0"/>
        </c:title>
        <c:numFmt formatCode="#,##0" sourceLinked="0"/>
        <c:majorTickMark val="out"/>
        <c:minorTickMark val="none"/>
        <c:tickLblPos val="nextTo"/>
        <c:crossAx val="23927424"/>
        <c:crosses val="autoZero"/>
        <c:crossBetween val="between"/>
      </c:valAx>
      <c:valAx>
        <c:axId val="24193664"/>
        <c:scaling>
          <c:orientation val="minMax"/>
        </c:scaling>
        <c:delete val="0"/>
        <c:axPos val="r"/>
        <c:title>
          <c:tx>
            <c:rich>
              <a:bodyPr rot="-5400000" vert="horz"/>
              <a:lstStyle/>
              <a:p>
                <a:pPr>
                  <a:defRPr/>
                </a:pPr>
                <a:r>
                  <a:rPr lang="en-US"/>
                  <a:t>Total Fertility Rate (per woman)</a:t>
                </a:r>
              </a:p>
            </c:rich>
          </c:tx>
          <c:overlay val="0"/>
        </c:title>
        <c:numFmt formatCode="#,##0" sourceLinked="0"/>
        <c:majorTickMark val="out"/>
        <c:minorTickMark val="none"/>
        <c:tickLblPos val="nextTo"/>
        <c:crossAx val="24228608"/>
        <c:crosses val="max"/>
        <c:crossBetween val="between"/>
      </c:valAx>
      <c:catAx>
        <c:axId val="24228608"/>
        <c:scaling>
          <c:orientation val="minMax"/>
        </c:scaling>
        <c:delete val="1"/>
        <c:axPos val="b"/>
        <c:numFmt formatCode="General" sourceLinked="1"/>
        <c:majorTickMark val="out"/>
        <c:minorTickMark val="none"/>
        <c:tickLblPos val="nextTo"/>
        <c:crossAx val="24193664"/>
        <c:crosses val="autoZero"/>
        <c:auto val="1"/>
        <c:lblAlgn val="ctr"/>
        <c:lblOffset val="100"/>
        <c:noMultiLvlLbl val="0"/>
      </c:catAx>
    </c:plotArea>
    <c:legend>
      <c:legendPos val="b"/>
      <c:layout>
        <c:manualLayout>
          <c:xMode val="edge"/>
          <c:yMode val="edge"/>
          <c:x val="0.50115557672922328"/>
          <c:y val="0.18166120421898713"/>
          <c:w val="0.36538025645231353"/>
          <c:h val="0.41429845295119128"/>
        </c:manualLayout>
      </c:layout>
      <c:overlay val="0"/>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Sheet1!$C$5</c:f>
              <c:strCache>
                <c:ptCount val="1"/>
                <c:pt idx="0">
                  <c:v>زنان</c:v>
                </c:pt>
              </c:strCache>
            </c:strRef>
          </c:tx>
          <c:spPr>
            <a:ln w="57150">
              <a:solidFill>
                <a:srgbClr val="7030A0"/>
              </a:solidFill>
            </a:ln>
          </c:spPr>
          <c:marker>
            <c:spPr>
              <a:solidFill>
                <a:srgbClr val="7030A0"/>
              </a:solidFill>
              <a:ln w="57150">
                <a:solidFill>
                  <a:srgbClr val="7030A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Sheet1!$B$6:$B$16</c:f>
              <c:numCache>
                <c:formatCode>General</c:formatCode>
                <c:ptCount val="11"/>
                <c:pt idx="0">
                  <c:v>1385</c:v>
                </c:pt>
                <c:pt idx="1">
                  <c:v>1386</c:v>
                </c:pt>
                <c:pt idx="2">
                  <c:v>1387</c:v>
                </c:pt>
                <c:pt idx="3">
                  <c:v>1388</c:v>
                </c:pt>
                <c:pt idx="4">
                  <c:v>1389</c:v>
                </c:pt>
                <c:pt idx="5">
                  <c:v>1390</c:v>
                </c:pt>
                <c:pt idx="6">
                  <c:v>1391</c:v>
                </c:pt>
                <c:pt idx="7">
                  <c:v>1392</c:v>
                </c:pt>
                <c:pt idx="8">
                  <c:v>1393</c:v>
                </c:pt>
                <c:pt idx="9">
                  <c:v>1394</c:v>
                </c:pt>
                <c:pt idx="10">
                  <c:v>1395</c:v>
                </c:pt>
              </c:numCache>
            </c:numRef>
          </c:cat>
          <c:val>
            <c:numRef>
              <c:f>Sheet1!$C$6:$C$16</c:f>
              <c:numCache>
                <c:formatCode>General</c:formatCode>
                <c:ptCount val="11"/>
                <c:pt idx="0">
                  <c:v>16.399999999999999</c:v>
                </c:pt>
                <c:pt idx="1">
                  <c:v>15.6</c:v>
                </c:pt>
                <c:pt idx="2">
                  <c:v>13.6</c:v>
                </c:pt>
                <c:pt idx="3">
                  <c:v>14.5</c:v>
                </c:pt>
                <c:pt idx="4">
                  <c:v>14.1</c:v>
                </c:pt>
                <c:pt idx="5">
                  <c:v>12.6</c:v>
                </c:pt>
                <c:pt idx="6">
                  <c:v>13.7</c:v>
                </c:pt>
                <c:pt idx="7">
                  <c:v>12.4</c:v>
                </c:pt>
                <c:pt idx="8">
                  <c:v>12</c:v>
                </c:pt>
                <c:pt idx="9">
                  <c:v>13.3</c:v>
                </c:pt>
                <c:pt idx="10">
                  <c:v>14.9</c:v>
                </c:pt>
              </c:numCache>
            </c:numRef>
          </c:val>
          <c:smooth val="0"/>
          <c:extLst>
            <c:ext xmlns:c16="http://schemas.microsoft.com/office/drawing/2014/chart" uri="{C3380CC4-5D6E-409C-BE32-E72D297353CC}">
              <c16:uniqueId val="{00000000-7AE9-4155-B1F7-805042C91735}"/>
            </c:ext>
          </c:extLst>
        </c:ser>
        <c:ser>
          <c:idx val="1"/>
          <c:order val="1"/>
          <c:tx>
            <c:strRef>
              <c:f>Sheet1!$D$5</c:f>
              <c:strCache>
                <c:ptCount val="1"/>
                <c:pt idx="0">
                  <c:v>مردان</c:v>
                </c:pt>
              </c:strCache>
            </c:strRef>
          </c:tx>
          <c:spPr>
            <a:ln w="57150"/>
          </c:spPr>
          <c:marker>
            <c:spPr>
              <a:ln w="57150"/>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Sheet1!$B$6:$B$16</c:f>
              <c:numCache>
                <c:formatCode>General</c:formatCode>
                <c:ptCount val="11"/>
                <c:pt idx="0">
                  <c:v>1385</c:v>
                </c:pt>
                <c:pt idx="1">
                  <c:v>1386</c:v>
                </c:pt>
                <c:pt idx="2">
                  <c:v>1387</c:v>
                </c:pt>
                <c:pt idx="3">
                  <c:v>1388</c:v>
                </c:pt>
                <c:pt idx="4">
                  <c:v>1389</c:v>
                </c:pt>
                <c:pt idx="5">
                  <c:v>1390</c:v>
                </c:pt>
                <c:pt idx="6">
                  <c:v>1391</c:v>
                </c:pt>
                <c:pt idx="7">
                  <c:v>1392</c:v>
                </c:pt>
                <c:pt idx="8">
                  <c:v>1393</c:v>
                </c:pt>
                <c:pt idx="9">
                  <c:v>1394</c:v>
                </c:pt>
                <c:pt idx="10">
                  <c:v>1395</c:v>
                </c:pt>
              </c:numCache>
            </c:numRef>
          </c:cat>
          <c:val>
            <c:numRef>
              <c:f>Sheet1!$D$6:$D$16</c:f>
              <c:numCache>
                <c:formatCode>General</c:formatCode>
                <c:ptCount val="11"/>
                <c:pt idx="0">
                  <c:v>63.9</c:v>
                </c:pt>
                <c:pt idx="1">
                  <c:v>63.5</c:v>
                </c:pt>
                <c:pt idx="2">
                  <c:v>61.9</c:v>
                </c:pt>
                <c:pt idx="3">
                  <c:v>62.8</c:v>
                </c:pt>
                <c:pt idx="4">
                  <c:v>62.1</c:v>
                </c:pt>
                <c:pt idx="5">
                  <c:v>60.7</c:v>
                </c:pt>
                <c:pt idx="6">
                  <c:v>61.2</c:v>
                </c:pt>
                <c:pt idx="7">
                  <c:v>63</c:v>
                </c:pt>
                <c:pt idx="8">
                  <c:v>62.5</c:v>
                </c:pt>
                <c:pt idx="9">
                  <c:v>63.2</c:v>
                </c:pt>
                <c:pt idx="10">
                  <c:v>64.099999999999994</c:v>
                </c:pt>
              </c:numCache>
            </c:numRef>
          </c:val>
          <c:smooth val="0"/>
          <c:extLst>
            <c:ext xmlns:c16="http://schemas.microsoft.com/office/drawing/2014/chart" uri="{C3380CC4-5D6E-409C-BE32-E72D297353CC}">
              <c16:uniqueId val="{00000001-7AE9-4155-B1F7-805042C91735}"/>
            </c:ext>
          </c:extLst>
        </c:ser>
        <c:dLbls>
          <c:showLegendKey val="0"/>
          <c:showVal val="0"/>
          <c:showCatName val="0"/>
          <c:showSerName val="0"/>
          <c:showPercent val="0"/>
          <c:showBubbleSize val="0"/>
        </c:dLbls>
        <c:marker val="1"/>
        <c:smooth val="0"/>
        <c:axId val="89925504"/>
        <c:axId val="89927040"/>
      </c:lineChart>
      <c:catAx>
        <c:axId val="89925504"/>
        <c:scaling>
          <c:orientation val="minMax"/>
        </c:scaling>
        <c:delete val="0"/>
        <c:axPos val="b"/>
        <c:numFmt formatCode="General" sourceLinked="1"/>
        <c:majorTickMark val="out"/>
        <c:minorTickMark val="none"/>
        <c:tickLblPos val="nextTo"/>
        <c:txPr>
          <a:bodyPr/>
          <a:lstStyle/>
          <a:p>
            <a:pPr>
              <a:defRPr b="1"/>
            </a:pPr>
            <a:endParaRPr lang="en-US"/>
          </a:p>
        </c:txPr>
        <c:crossAx val="89927040"/>
        <c:crosses val="autoZero"/>
        <c:auto val="1"/>
        <c:lblAlgn val="ctr"/>
        <c:lblOffset val="100"/>
        <c:noMultiLvlLbl val="0"/>
      </c:catAx>
      <c:valAx>
        <c:axId val="89927040"/>
        <c:scaling>
          <c:orientation val="minMax"/>
        </c:scaling>
        <c:delete val="0"/>
        <c:axPos val="l"/>
        <c:numFmt formatCode="General" sourceLinked="1"/>
        <c:majorTickMark val="out"/>
        <c:minorTickMark val="none"/>
        <c:tickLblPos val="nextTo"/>
        <c:crossAx val="89925504"/>
        <c:crosses val="autoZero"/>
        <c:crossBetween val="between"/>
      </c:valAx>
    </c:plotArea>
    <c:legend>
      <c:legendPos val="b"/>
      <c:layout>
        <c:manualLayout>
          <c:xMode val="edge"/>
          <c:yMode val="edge"/>
          <c:x val="0.25823334583177099"/>
          <c:y val="0.91656289733239515"/>
          <c:w val="0.43115223097112859"/>
          <c:h val="7.3638808650890647E-2"/>
        </c:manualLayout>
      </c:layout>
      <c:overlay val="0"/>
      <c:txPr>
        <a:bodyPr/>
        <a:lstStyle/>
        <a:p>
          <a:pPr>
            <a:defRPr sz="2000"/>
          </a:pPr>
          <a:endParaRPr lang="en-US"/>
        </a:p>
      </c:txPr>
    </c:legend>
    <c:plotVisOnly val="1"/>
    <c:dispBlanksAs val="gap"/>
    <c:showDLblsOverMax val="0"/>
  </c:chart>
  <c:spPr>
    <a:ln>
      <a:solidFill>
        <a:srgbClr val="7030A0"/>
      </a:solidFill>
    </a:ln>
  </c:spPr>
  <c:txPr>
    <a:bodyPr/>
    <a:lstStyle/>
    <a:p>
      <a:pPr>
        <a:defRPr sz="1400">
          <a:cs typeface="B Mitra" pitchFamily="2" charset="-78"/>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92738929390988"/>
          <c:y val="4.0335703440358479E-2"/>
          <c:w val="0.87934793643618137"/>
          <c:h val="0.76249472280857677"/>
        </c:manualLayout>
      </c:layout>
      <c:lineChart>
        <c:grouping val="standard"/>
        <c:varyColors val="0"/>
        <c:ser>
          <c:idx val="0"/>
          <c:order val="0"/>
          <c:tx>
            <c:strRef>
              <c:f>Sheet1!$D$42</c:f>
              <c:strCache>
                <c:ptCount val="1"/>
                <c:pt idx="0">
                  <c:v>هردوجنس</c:v>
                </c:pt>
              </c:strCache>
            </c:strRef>
          </c:tx>
          <c:spPr>
            <a:ln>
              <a:solidFill>
                <a:srgbClr val="007A37"/>
              </a:solidFill>
            </a:ln>
          </c:spPr>
          <c:marker>
            <c:spPr>
              <a:solidFill>
                <a:srgbClr val="007A37"/>
              </a:solidFill>
              <a:ln>
                <a:solidFill>
                  <a:srgbClr val="007A37"/>
                </a:solidFill>
              </a:ln>
            </c:spPr>
          </c:marker>
          <c:dLbls>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Sheet1!$C$43:$C$53</c:f>
              <c:numCache>
                <c:formatCode>General</c:formatCode>
                <c:ptCount val="11"/>
                <c:pt idx="0">
                  <c:v>1385</c:v>
                </c:pt>
                <c:pt idx="1">
                  <c:v>1386</c:v>
                </c:pt>
                <c:pt idx="2">
                  <c:v>1387</c:v>
                </c:pt>
                <c:pt idx="3">
                  <c:v>1388</c:v>
                </c:pt>
                <c:pt idx="4">
                  <c:v>1389</c:v>
                </c:pt>
                <c:pt idx="5">
                  <c:v>1390</c:v>
                </c:pt>
                <c:pt idx="6">
                  <c:v>1391</c:v>
                </c:pt>
                <c:pt idx="7">
                  <c:v>1392</c:v>
                </c:pt>
                <c:pt idx="8">
                  <c:v>1393</c:v>
                </c:pt>
                <c:pt idx="9">
                  <c:v>1394</c:v>
                </c:pt>
                <c:pt idx="10">
                  <c:v>1395</c:v>
                </c:pt>
              </c:numCache>
            </c:numRef>
          </c:cat>
          <c:val>
            <c:numRef>
              <c:f>Sheet1!$D$43:$D$53</c:f>
              <c:numCache>
                <c:formatCode>General</c:formatCode>
                <c:ptCount val="11"/>
                <c:pt idx="0">
                  <c:v>20.8</c:v>
                </c:pt>
                <c:pt idx="1">
                  <c:v>20</c:v>
                </c:pt>
                <c:pt idx="2">
                  <c:v>20.399999999999999</c:v>
                </c:pt>
                <c:pt idx="3">
                  <c:v>22.1</c:v>
                </c:pt>
                <c:pt idx="4">
                  <c:v>25.5</c:v>
                </c:pt>
                <c:pt idx="5">
                  <c:v>25.3</c:v>
                </c:pt>
                <c:pt idx="6">
                  <c:v>24.4</c:v>
                </c:pt>
                <c:pt idx="7">
                  <c:v>21.2</c:v>
                </c:pt>
                <c:pt idx="8">
                  <c:v>21.9</c:v>
                </c:pt>
                <c:pt idx="9">
                  <c:v>23.3</c:v>
                </c:pt>
                <c:pt idx="10">
                  <c:v>25.9</c:v>
                </c:pt>
              </c:numCache>
            </c:numRef>
          </c:val>
          <c:smooth val="0"/>
          <c:extLst>
            <c:ext xmlns:c16="http://schemas.microsoft.com/office/drawing/2014/chart" uri="{C3380CC4-5D6E-409C-BE32-E72D297353CC}">
              <c16:uniqueId val="{00000000-22B4-4E95-973E-891B711E27C4}"/>
            </c:ext>
          </c:extLst>
        </c:ser>
        <c:ser>
          <c:idx val="1"/>
          <c:order val="1"/>
          <c:tx>
            <c:strRef>
              <c:f>Sheet1!$E$42</c:f>
              <c:strCache>
                <c:ptCount val="1"/>
                <c:pt idx="0">
                  <c:v>مردان</c:v>
                </c:pt>
              </c:strCache>
            </c:strRef>
          </c:tx>
          <c:dLbls>
            <c:spPr>
              <a:noFill/>
              <a:ln>
                <a:noFill/>
              </a:ln>
              <a:effectLst/>
            </c:spPr>
            <c:txPr>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Sheet1!$C$43:$C$53</c:f>
              <c:numCache>
                <c:formatCode>General</c:formatCode>
                <c:ptCount val="11"/>
                <c:pt idx="0">
                  <c:v>1385</c:v>
                </c:pt>
                <c:pt idx="1">
                  <c:v>1386</c:v>
                </c:pt>
                <c:pt idx="2">
                  <c:v>1387</c:v>
                </c:pt>
                <c:pt idx="3">
                  <c:v>1388</c:v>
                </c:pt>
                <c:pt idx="4">
                  <c:v>1389</c:v>
                </c:pt>
                <c:pt idx="5">
                  <c:v>1390</c:v>
                </c:pt>
                <c:pt idx="6">
                  <c:v>1391</c:v>
                </c:pt>
                <c:pt idx="7">
                  <c:v>1392</c:v>
                </c:pt>
                <c:pt idx="8">
                  <c:v>1393</c:v>
                </c:pt>
                <c:pt idx="9">
                  <c:v>1394</c:v>
                </c:pt>
                <c:pt idx="10">
                  <c:v>1395</c:v>
                </c:pt>
              </c:numCache>
            </c:numRef>
          </c:cat>
          <c:val>
            <c:numRef>
              <c:f>Sheet1!$E$43:$E$53</c:f>
              <c:numCache>
                <c:formatCode>General</c:formatCode>
                <c:ptCount val="11"/>
                <c:pt idx="0">
                  <c:v>18.2</c:v>
                </c:pt>
                <c:pt idx="1">
                  <c:v>17.3</c:v>
                </c:pt>
                <c:pt idx="2">
                  <c:v>17.399999999999999</c:v>
                </c:pt>
                <c:pt idx="3">
                  <c:v>19.7</c:v>
                </c:pt>
                <c:pt idx="4">
                  <c:v>21.8</c:v>
                </c:pt>
                <c:pt idx="5">
                  <c:v>22.1</c:v>
                </c:pt>
                <c:pt idx="6">
                  <c:v>20.8</c:v>
                </c:pt>
                <c:pt idx="7">
                  <c:v>17</c:v>
                </c:pt>
                <c:pt idx="8">
                  <c:v>17.8</c:v>
                </c:pt>
                <c:pt idx="9">
                  <c:v>19.100000000000001</c:v>
                </c:pt>
                <c:pt idx="10">
                  <c:v>21.4</c:v>
                </c:pt>
              </c:numCache>
            </c:numRef>
          </c:val>
          <c:smooth val="0"/>
          <c:extLst>
            <c:ext xmlns:c16="http://schemas.microsoft.com/office/drawing/2014/chart" uri="{C3380CC4-5D6E-409C-BE32-E72D297353CC}">
              <c16:uniqueId val="{00000001-22B4-4E95-973E-891B711E27C4}"/>
            </c:ext>
          </c:extLst>
        </c:ser>
        <c:ser>
          <c:idx val="2"/>
          <c:order val="2"/>
          <c:tx>
            <c:strRef>
              <c:f>Sheet1!$F$42</c:f>
              <c:strCache>
                <c:ptCount val="1"/>
                <c:pt idx="0">
                  <c:v>زنان</c:v>
                </c:pt>
              </c:strCache>
            </c:strRef>
          </c:tx>
          <c:spPr>
            <a:ln>
              <a:solidFill>
                <a:srgbClr val="7030A0"/>
              </a:solidFill>
            </a:ln>
          </c:spPr>
          <c:marker>
            <c:spPr>
              <a:solidFill>
                <a:srgbClr val="7030A0"/>
              </a:solidFill>
              <a:ln>
                <a:solidFill>
                  <a:srgbClr val="7030A0"/>
                </a:solidFill>
              </a:ln>
            </c:spPr>
          </c:marker>
          <c:dLbls>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Sheet1!$C$43:$C$53</c:f>
              <c:numCache>
                <c:formatCode>General</c:formatCode>
                <c:ptCount val="11"/>
                <c:pt idx="0">
                  <c:v>1385</c:v>
                </c:pt>
                <c:pt idx="1">
                  <c:v>1386</c:v>
                </c:pt>
                <c:pt idx="2">
                  <c:v>1387</c:v>
                </c:pt>
                <c:pt idx="3">
                  <c:v>1388</c:v>
                </c:pt>
                <c:pt idx="4">
                  <c:v>1389</c:v>
                </c:pt>
                <c:pt idx="5">
                  <c:v>1390</c:v>
                </c:pt>
                <c:pt idx="6">
                  <c:v>1391</c:v>
                </c:pt>
                <c:pt idx="7">
                  <c:v>1392</c:v>
                </c:pt>
                <c:pt idx="8">
                  <c:v>1393</c:v>
                </c:pt>
                <c:pt idx="9">
                  <c:v>1394</c:v>
                </c:pt>
                <c:pt idx="10">
                  <c:v>1395</c:v>
                </c:pt>
              </c:numCache>
            </c:numRef>
          </c:cat>
          <c:val>
            <c:numRef>
              <c:f>Sheet1!$F$43:$F$53</c:f>
              <c:numCache>
                <c:formatCode>General</c:formatCode>
                <c:ptCount val="11"/>
                <c:pt idx="0">
                  <c:v>29.5</c:v>
                </c:pt>
                <c:pt idx="1">
                  <c:v>29.5</c:v>
                </c:pt>
                <c:pt idx="2">
                  <c:v>31.8</c:v>
                </c:pt>
                <c:pt idx="3">
                  <c:v>31</c:v>
                </c:pt>
                <c:pt idx="4">
                  <c:v>39.700000000000003</c:v>
                </c:pt>
                <c:pt idx="5">
                  <c:v>40.6</c:v>
                </c:pt>
                <c:pt idx="6">
                  <c:v>38.1</c:v>
                </c:pt>
                <c:pt idx="7">
                  <c:v>39.1</c:v>
                </c:pt>
                <c:pt idx="8">
                  <c:v>40.1</c:v>
                </c:pt>
                <c:pt idx="9">
                  <c:v>40.200000000000003</c:v>
                </c:pt>
                <c:pt idx="10">
                  <c:v>42.3</c:v>
                </c:pt>
              </c:numCache>
            </c:numRef>
          </c:val>
          <c:smooth val="0"/>
          <c:extLst>
            <c:ext xmlns:c16="http://schemas.microsoft.com/office/drawing/2014/chart" uri="{C3380CC4-5D6E-409C-BE32-E72D297353CC}">
              <c16:uniqueId val="{00000002-22B4-4E95-973E-891B711E27C4}"/>
            </c:ext>
          </c:extLst>
        </c:ser>
        <c:dLbls>
          <c:showLegendKey val="0"/>
          <c:showVal val="0"/>
          <c:showCatName val="0"/>
          <c:showSerName val="0"/>
          <c:showPercent val="0"/>
          <c:showBubbleSize val="0"/>
        </c:dLbls>
        <c:marker val="1"/>
        <c:smooth val="0"/>
        <c:axId val="90704128"/>
        <c:axId val="90718208"/>
      </c:lineChart>
      <c:catAx>
        <c:axId val="90704128"/>
        <c:scaling>
          <c:orientation val="minMax"/>
        </c:scaling>
        <c:delete val="0"/>
        <c:axPos val="b"/>
        <c:numFmt formatCode="General" sourceLinked="1"/>
        <c:majorTickMark val="out"/>
        <c:minorTickMark val="none"/>
        <c:tickLblPos val="nextTo"/>
        <c:txPr>
          <a:bodyPr/>
          <a:lstStyle/>
          <a:p>
            <a:pPr>
              <a:defRPr b="0"/>
            </a:pPr>
            <a:endParaRPr lang="en-US"/>
          </a:p>
        </c:txPr>
        <c:crossAx val="90718208"/>
        <c:crosses val="autoZero"/>
        <c:auto val="1"/>
        <c:lblAlgn val="ctr"/>
        <c:lblOffset val="100"/>
        <c:noMultiLvlLbl val="0"/>
      </c:catAx>
      <c:valAx>
        <c:axId val="90718208"/>
        <c:scaling>
          <c:orientation val="minMax"/>
        </c:scaling>
        <c:delete val="0"/>
        <c:axPos val="l"/>
        <c:numFmt formatCode="General" sourceLinked="1"/>
        <c:majorTickMark val="out"/>
        <c:minorTickMark val="none"/>
        <c:tickLblPos val="nextTo"/>
        <c:crossAx val="90704128"/>
        <c:crosses val="autoZero"/>
        <c:crossBetween val="between"/>
      </c:valAx>
    </c:plotArea>
    <c:legend>
      <c:legendPos val="b"/>
      <c:layout>
        <c:manualLayout>
          <c:xMode val="edge"/>
          <c:yMode val="edge"/>
          <c:x val="0.26710142838535184"/>
          <c:y val="0.91519720031107654"/>
          <c:w val="0.40193929601691758"/>
          <c:h val="7.0693256304855012E-2"/>
        </c:manualLayout>
      </c:layout>
      <c:overlay val="0"/>
    </c:legend>
    <c:plotVisOnly val="1"/>
    <c:dispBlanksAs val="gap"/>
    <c:showDLblsOverMax val="0"/>
  </c:chart>
  <c:spPr>
    <a:ln>
      <a:solidFill>
        <a:srgbClr val="007A37"/>
      </a:solidFill>
    </a:ln>
  </c:spPr>
  <c:txPr>
    <a:bodyPr/>
    <a:lstStyle/>
    <a:p>
      <a:pPr>
        <a:defRPr sz="2000">
          <a:cs typeface="B Mitra" pitchFamily="2" charset="-78"/>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323928258967771E-2"/>
          <c:y val="4.2989417989417987E-2"/>
          <c:w val="0.90712051618547884"/>
          <c:h val="0.84185060200808237"/>
        </c:manualLayout>
      </c:layout>
      <c:barChart>
        <c:barDir val="col"/>
        <c:grouping val="clustered"/>
        <c:varyColors val="0"/>
        <c:ser>
          <c:idx val="0"/>
          <c:order val="0"/>
          <c:tx>
            <c:strRef>
              <c:f>Sheet2!$V$320</c:f>
              <c:strCache>
                <c:ptCount val="1"/>
                <c:pt idx="0">
                  <c:v>بیسواد</c:v>
                </c:pt>
              </c:strCache>
            </c:strRef>
          </c:tx>
          <c:spPr>
            <a:solidFill>
              <a:srgbClr val="FFC000"/>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Sheet2!$W$318:$Y$319</c:f>
              <c:strCache>
                <c:ptCount val="3"/>
                <c:pt idx="0">
                  <c:v>هردوجنس</c:v>
                </c:pt>
                <c:pt idx="1">
                  <c:v>مرد</c:v>
                </c:pt>
                <c:pt idx="2">
                  <c:v>زن</c:v>
                </c:pt>
              </c:strCache>
            </c:strRef>
          </c:cat>
          <c:val>
            <c:numRef>
              <c:f>Sheet2!$W$320:$Y$320</c:f>
              <c:numCache>
                <c:formatCode>General</c:formatCode>
                <c:ptCount val="3"/>
                <c:pt idx="0">
                  <c:v>20.6</c:v>
                </c:pt>
                <c:pt idx="1">
                  <c:v>19.5</c:v>
                </c:pt>
                <c:pt idx="2">
                  <c:v>30.1</c:v>
                </c:pt>
              </c:numCache>
            </c:numRef>
          </c:val>
          <c:extLst>
            <c:ext xmlns:c16="http://schemas.microsoft.com/office/drawing/2014/chart" uri="{C3380CC4-5D6E-409C-BE32-E72D297353CC}">
              <c16:uniqueId val="{00000000-B519-4096-ABB5-CD16678A01C4}"/>
            </c:ext>
          </c:extLst>
        </c:ser>
        <c:ser>
          <c:idx val="1"/>
          <c:order val="1"/>
          <c:tx>
            <c:strRef>
              <c:f>Sheet2!$V$321</c:f>
              <c:strCache>
                <c:ptCount val="1"/>
                <c:pt idx="0">
                  <c:v>ابتدایی</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Sheet2!$W$318:$Y$319</c:f>
              <c:strCache>
                <c:ptCount val="3"/>
                <c:pt idx="0">
                  <c:v>هردوجنس</c:v>
                </c:pt>
                <c:pt idx="1">
                  <c:v>مرد</c:v>
                </c:pt>
                <c:pt idx="2">
                  <c:v>زن</c:v>
                </c:pt>
              </c:strCache>
            </c:strRef>
          </c:cat>
          <c:val>
            <c:numRef>
              <c:f>Sheet2!$W$321:$Y$321</c:f>
              <c:numCache>
                <c:formatCode>General</c:formatCode>
                <c:ptCount val="3"/>
                <c:pt idx="0">
                  <c:v>19.5</c:v>
                </c:pt>
                <c:pt idx="1">
                  <c:v>18.7</c:v>
                </c:pt>
                <c:pt idx="2">
                  <c:v>22.8</c:v>
                </c:pt>
              </c:numCache>
            </c:numRef>
          </c:val>
          <c:extLst>
            <c:ext xmlns:c16="http://schemas.microsoft.com/office/drawing/2014/chart" uri="{C3380CC4-5D6E-409C-BE32-E72D297353CC}">
              <c16:uniqueId val="{00000001-B519-4096-ABB5-CD16678A01C4}"/>
            </c:ext>
          </c:extLst>
        </c:ser>
        <c:ser>
          <c:idx val="2"/>
          <c:order val="2"/>
          <c:tx>
            <c:strRef>
              <c:f>Sheet2!$V$322</c:f>
              <c:strCache>
                <c:ptCount val="1"/>
                <c:pt idx="0">
                  <c:v>راهنمایی</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Sheet2!$W$318:$Y$319</c:f>
              <c:strCache>
                <c:ptCount val="3"/>
                <c:pt idx="0">
                  <c:v>هردوجنس</c:v>
                </c:pt>
                <c:pt idx="1">
                  <c:v>مرد</c:v>
                </c:pt>
                <c:pt idx="2">
                  <c:v>زن</c:v>
                </c:pt>
              </c:strCache>
            </c:strRef>
          </c:cat>
          <c:val>
            <c:numRef>
              <c:f>Sheet2!$W$322:$Y$322</c:f>
              <c:numCache>
                <c:formatCode>General</c:formatCode>
                <c:ptCount val="3"/>
                <c:pt idx="0">
                  <c:v>22.3</c:v>
                </c:pt>
                <c:pt idx="1">
                  <c:v>21.4</c:v>
                </c:pt>
                <c:pt idx="2">
                  <c:v>35.200000000000003</c:v>
                </c:pt>
              </c:numCache>
            </c:numRef>
          </c:val>
          <c:extLst>
            <c:ext xmlns:c16="http://schemas.microsoft.com/office/drawing/2014/chart" uri="{C3380CC4-5D6E-409C-BE32-E72D297353CC}">
              <c16:uniqueId val="{00000002-B519-4096-ABB5-CD16678A01C4}"/>
            </c:ext>
          </c:extLst>
        </c:ser>
        <c:ser>
          <c:idx val="3"/>
          <c:order val="3"/>
          <c:tx>
            <c:strRef>
              <c:f>Sheet2!$V$323</c:f>
              <c:strCache>
                <c:ptCount val="1"/>
                <c:pt idx="0">
                  <c:v>متوسطه و دیپلم</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Sheet2!$W$318:$Y$319</c:f>
              <c:strCache>
                <c:ptCount val="3"/>
                <c:pt idx="0">
                  <c:v>هردوجنس</c:v>
                </c:pt>
                <c:pt idx="1">
                  <c:v>مرد</c:v>
                </c:pt>
                <c:pt idx="2">
                  <c:v>زن</c:v>
                </c:pt>
              </c:strCache>
            </c:strRef>
          </c:cat>
          <c:val>
            <c:numRef>
              <c:f>Sheet2!$W$323:$Y$323</c:f>
              <c:numCache>
                <c:formatCode>General</c:formatCode>
                <c:ptCount val="3"/>
                <c:pt idx="0">
                  <c:v>30.4</c:v>
                </c:pt>
                <c:pt idx="1">
                  <c:v>26.8</c:v>
                </c:pt>
                <c:pt idx="2">
                  <c:v>49.8</c:v>
                </c:pt>
              </c:numCache>
            </c:numRef>
          </c:val>
          <c:extLst>
            <c:ext xmlns:c16="http://schemas.microsoft.com/office/drawing/2014/chart" uri="{C3380CC4-5D6E-409C-BE32-E72D297353CC}">
              <c16:uniqueId val="{00000003-B519-4096-ABB5-CD16678A01C4}"/>
            </c:ext>
          </c:extLst>
        </c:ser>
        <c:ser>
          <c:idx val="4"/>
          <c:order val="4"/>
          <c:tx>
            <c:strRef>
              <c:f>Sheet2!$V$324</c:f>
              <c:strCache>
                <c:ptCount val="1"/>
                <c:pt idx="0">
                  <c:v>دانشگاهی</c:v>
                </c:pt>
              </c:strCache>
            </c:strRef>
          </c:tx>
          <c:spPr>
            <a:solidFill>
              <a:srgbClr val="00B0F0"/>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Sheet2!$W$318:$Y$319</c:f>
              <c:strCache>
                <c:ptCount val="3"/>
                <c:pt idx="0">
                  <c:v>هردوجنس</c:v>
                </c:pt>
                <c:pt idx="1">
                  <c:v>مرد</c:v>
                </c:pt>
                <c:pt idx="2">
                  <c:v>زن</c:v>
                </c:pt>
              </c:strCache>
            </c:strRef>
          </c:cat>
          <c:val>
            <c:numRef>
              <c:f>Sheet2!$W$324:$Y$324</c:f>
              <c:numCache>
                <c:formatCode>General</c:formatCode>
                <c:ptCount val="3"/>
                <c:pt idx="0">
                  <c:v>37</c:v>
                </c:pt>
                <c:pt idx="1">
                  <c:v>29.4</c:v>
                </c:pt>
                <c:pt idx="2">
                  <c:v>48</c:v>
                </c:pt>
              </c:numCache>
            </c:numRef>
          </c:val>
          <c:extLst>
            <c:ext xmlns:c16="http://schemas.microsoft.com/office/drawing/2014/chart" uri="{C3380CC4-5D6E-409C-BE32-E72D297353CC}">
              <c16:uniqueId val="{00000004-B519-4096-ABB5-CD16678A01C4}"/>
            </c:ext>
          </c:extLst>
        </c:ser>
        <c:dLbls>
          <c:showLegendKey val="0"/>
          <c:showVal val="0"/>
          <c:showCatName val="0"/>
          <c:showSerName val="0"/>
          <c:showPercent val="0"/>
          <c:showBubbleSize val="0"/>
        </c:dLbls>
        <c:gapWidth val="111"/>
        <c:axId val="151602304"/>
        <c:axId val="151603840"/>
      </c:barChart>
      <c:catAx>
        <c:axId val="151602304"/>
        <c:scaling>
          <c:orientation val="minMax"/>
        </c:scaling>
        <c:delete val="0"/>
        <c:axPos val="b"/>
        <c:numFmt formatCode="General" sourceLinked="0"/>
        <c:majorTickMark val="out"/>
        <c:minorTickMark val="none"/>
        <c:tickLblPos val="nextTo"/>
        <c:crossAx val="151603840"/>
        <c:crosses val="autoZero"/>
        <c:auto val="1"/>
        <c:lblAlgn val="ctr"/>
        <c:lblOffset val="100"/>
        <c:noMultiLvlLbl val="0"/>
      </c:catAx>
      <c:valAx>
        <c:axId val="151603840"/>
        <c:scaling>
          <c:orientation val="minMax"/>
        </c:scaling>
        <c:delete val="0"/>
        <c:axPos val="l"/>
        <c:numFmt formatCode="General" sourceLinked="1"/>
        <c:majorTickMark val="out"/>
        <c:minorTickMark val="none"/>
        <c:tickLblPos val="nextTo"/>
        <c:crossAx val="151602304"/>
        <c:crosses val="autoZero"/>
        <c:crossBetween val="between"/>
      </c:valAx>
    </c:plotArea>
    <c:legend>
      <c:legendPos val="b"/>
      <c:layout>
        <c:manualLayout>
          <c:xMode val="edge"/>
          <c:yMode val="edge"/>
          <c:x val="0.15752493438320209"/>
          <c:y val="7.3897169103862001E-2"/>
          <c:w val="0.59656124067022853"/>
          <c:h val="0.1200489697532693"/>
        </c:manualLayout>
      </c:layout>
      <c:overlay val="0"/>
    </c:legend>
    <c:plotVisOnly val="1"/>
    <c:dispBlanksAs val="gap"/>
    <c:showDLblsOverMax val="0"/>
  </c:chart>
  <c:spPr>
    <a:ln>
      <a:solidFill>
        <a:srgbClr val="000000"/>
      </a:solidFill>
    </a:ln>
  </c:spPr>
  <c:txPr>
    <a:bodyPr/>
    <a:lstStyle/>
    <a:p>
      <a:pPr>
        <a:defRPr sz="1600" b="1">
          <a:cs typeface="B Mitra" pitchFamily="2" charset="-78"/>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85894471697992E-2"/>
          <c:y val="3.0639184807781297E-3"/>
          <c:w val="0.9022669129745271"/>
          <c:h val="0.84987802995213835"/>
        </c:manualLayout>
      </c:layout>
      <c:barChart>
        <c:barDir val="bar"/>
        <c:grouping val="clustered"/>
        <c:varyColors val="0"/>
        <c:ser>
          <c:idx val="0"/>
          <c:order val="0"/>
          <c:spPr>
            <a:solidFill>
              <a:schemeClr val="bg1">
                <a:lumMod val="65000"/>
              </a:schemeClr>
            </a:solidFill>
            <a:ln w="25400">
              <a:noFill/>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c:v>
                </c:pt>
                <c:pt idx="14">
                  <c:v>  </c:v>
                </c:pt>
                <c:pt idx="15">
                  <c:v>  </c:v>
                </c:pt>
                <c:pt idx="16">
                  <c:v>  </c:v>
                </c:pt>
              </c:strCache>
            </c:strRef>
          </c:cat>
          <c:val>
            <c:numRef>
              <c:f>Main!$B$57:$B$73</c:f>
              <c:numCache>
                <c:formatCode>0.0</c:formatCode>
                <c:ptCount val="17"/>
                <c:pt idx="0">
                  <c:v>0</c:v>
                </c:pt>
                <c:pt idx="1">
                  <c:v>0</c:v>
                </c:pt>
                <c:pt idx="2">
                  <c:v>-66273</c:v>
                </c:pt>
                <c:pt idx="3">
                  <c:v>-783532</c:v>
                </c:pt>
                <c:pt idx="4">
                  <c:v>-2700518</c:v>
                </c:pt>
                <c:pt idx="5">
                  <c:v>-3731928</c:v>
                </c:pt>
                <c:pt idx="6">
                  <c:v>-3256380</c:v>
                </c:pt>
                <c:pt idx="7">
                  <c:v>-2626251</c:v>
                </c:pt>
                <c:pt idx="8">
                  <c:v>-2282795</c:v>
                </c:pt>
                <c:pt idx="9">
                  <c:v>-1742196</c:v>
                </c:pt>
                <c:pt idx="10">
                  <c:v>-1298150</c:v>
                </c:pt>
                <c:pt idx="11">
                  <c:v>-809225</c:v>
                </c:pt>
                <c:pt idx="12">
                  <c:v>-428630</c:v>
                </c:pt>
                <c:pt idx="13">
                  <c:v>-797508</c:v>
                </c:pt>
                <c:pt idx="14">
                  <c:v>0</c:v>
                </c:pt>
                <c:pt idx="15">
                  <c:v>0</c:v>
                </c:pt>
                <c:pt idx="16">
                  <c:v>0</c:v>
                </c:pt>
              </c:numCache>
            </c:numRef>
          </c:val>
          <c:extLst>
            <c:ext xmlns:c16="http://schemas.microsoft.com/office/drawing/2014/chart" uri="{C3380CC4-5D6E-409C-BE32-E72D297353CC}">
              <c16:uniqueId val="{00000000-97B2-4120-ACC5-3A20DD7A4139}"/>
            </c:ext>
          </c:extLst>
        </c:ser>
        <c:ser>
          <c:idx val="1"/>
          <c:order val="1"/>
          <c:spPr>
            <a:solidFill>
              <a:schemeClr val="bg1">
                <a:lumMod val="65000"/>
              </a:schemeClr>
            </a:solidFill>
            <a:ln w="25400">
              <a:noFill/>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c:v>
                </c:pt>
                <c:pt idx="14">
                  <c:v>  </c:v>
                </c:pt>
                <c:pt idx="15">
                  <c:v>  </c:v>
                </c:pt>
                <c:pt idx="16">
                  <c:v>  </c:v>
                </c:pt>
              </c:strCache>
            </c:strRef>
          </c:cat>
          <c:val>
            <c:numRef>
              <c:f>Main!$C$57:$C$73</c:f>
              <c:numCache>
                <c:formatCode>0.0</c:formatCode>
                <c:ptCount val="17"/>
                <c:pt idx="0">
                  <c:v>0</c:v>
                </c:pt>
                <c:pt idx="1">
                  <c:v>0</c:v>
                </c:pt>
                <c:pt idx="2">
                  <c:v>21167</c:v>
                </c:pt>
                <c:pt idx="3">
                  <c:v>156992</c:v>
                </c:pt>
                <c:pt idx="4">
                  <c:v>552048</c:v>
                </c:pt>
                <c:pt idx="5">
                  <c:v>835089</c:v>
                </c:pt>
                <c:pt idx="6">
                  <c:v>637505</c:v>
                </c:pt>
                <c:pt idx="7">
                  <c:v>455550</c:v>
                </c:pt>
                <c:pt idx="8">
                  <c:v>350188</c:v>
                </c:pt>
                <c:pt idx="9">
                  <c:v>217844</c:v>
                </c:pt>
                <c:pt idx="10">
                  <c:v>125080</c:v>
                </c:pt>
                <c:pt idx="11">
                  <c:v>66849</c:v>
                </c:pt>
                <c:pt idx="12">
                  <c:v>45200</c:v>
                </c:pt>
                <c:pt idx="13">
                  <c:v>111433</c:v>
                </c:pt>
                <c:pt idx="14">
                  <c:v>0</c:v>
                </c:pt>
                <c:pt idx="15">
                  <c:v>0</c:v>
                </c:pt>
                <c:pt idx="16">
                  <c:v>0</c:v>
                </c:pt>
              </c:numCache>
            </c:numRef>
          </c:val>
          <c:extLst>
            <c:ext xmlns:c16="http://schemas.microsoft.com/office/drawing/2014/chart" uri="{C3380CC4-5D6E-409C-BE32-E72D297353CC}">
              <c16:uniqueId val="{00000001-97B2-4120-ACC5-3A20DD7A4139}"/>
            </c:ext>
          </c:extLst>
        </c:ser>
        <c:ser>
          <c:idx val="2"/>
          <c:order val="2"/>
          <c:spPr>
            <a:noFill/>
            <a:ln w="25400">
              <a:solidFill>
                <a:schemeClr val="tx1"/>
              </a:solidFill>
              <a:prstDash val="solid"/>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c:v>
                </c:pt>
                <c:pt idx="14">
                  <c:v>  </c:v>
                </c:pt>
                <c:pt idx="15">
                  <c:v>  </c:v>
                </c:pt>
                <c:pt idx="16">
                  <c:v>  </c:v>
                </c:pt>
              </c:strCache>
            </c:strRef>
          </c:cat>
          <c:val>
            <c:numRef>
              <c:f>Main!$D$57:$D$73</c:f>
              <c:numCache>
                <c:formatCode>0.0</c:formatCode>
                <c:ptCount val="17"/>
                <c:pt idx="0">
                  <c:v>-3192311</c:v>
                </c:pt>
                <c:pt idx="1">
                  <c:v>-2898560</c:v>
                </c:pt>
                <c:pt idx="2">
                  <c:v>-2888388</c:v>
                </c:pt>
                <c:pt idx="3">
                  <c:v>-3347436</c:v>
                </c:pt>
                <c:pt idx="4">
                  <c:v>-4201575</c:v>
                </c:pt>
                <c:pt idx="5">
                  <c:v>-4354634</c:v>
                </c:pt>
                <c:pt idx="6">
                  <c:v>-3515828</c:v>
                </c:pt>
                <c:pt idx="7">
                  <c:v>-2850233</c:v>
                </c:pt>
                <c:pt idx="8">
                  <c:v>-2486379</c:v>
                </c:pt>
                <c:pt idx="9">
                  <c:v>-2027338</c:v>
                </c:pt>
                <c:pt idx="10">
                  <c:v>-1765113</c:v>
                </c:pt>
                <c:pt idx="11">
                  <c:v>-1326634</c:v>
                </c:pt>
                <c:pt idx="12">
                  <c:v>-880962</c:v>
                </c:pt>
                <c:pt idx="13">
                  <c:v>-2141760</c:v>
                </c:pt>
                <c:pt idx="14">
                  <c:v>0</c:v>
                </c:pt>
                <c:pt idx="15">
                  <c:v>0</c:v>
                </c:pt>
                <c:pt idx="16">
                  <c:v>0</c:v>
                </c:pt>
              </c:numCache>
            </c:numRef>
          </c:val>
          <c:extLst>
            <c:ext xmlns:c16="http://schemas.microsoft.com/office/drawing/2014/chart" uri="{C3380CC4-5D6E-409C-BE32-E72D297353CC}">
              <c16:uniqueId val="{00000002-97B2-4120-ACC5-3A20DD7A4139}"/>
            </c:ext>
          </c:extLst>
        </c:ser>
        <c:ser>
          <c:idx val="3"/>
          <c:order val="3"/>
          <c:spPr>
            <a:noFill/>
            <a:ln w="25400">
              <a:solidFill>
                <a:schemeClr val="tx1"/>
              </a:solidFill>
              <a:prstDash val="solid"/>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c:v>
                </c:pt>
                <c:pt idx="14">
                  <c:v>  </c:v>
                </c:pt>
                <c:pt idx="15">
                  <c:v>  </c:v>
                </c:pt>
                <c:pt idx="16">
                  <c:v>  </c:v>
                </c:pt>
              </c:strCache>
            </c:strRef>
          </c:cat>
          <c:val>
            <c:numRef>
              <c:f>Main!$E$57:$E$73</c:f>
              <c:numCache>
                <c:formatCode>0.0</c:formatCode>
                <c:ptCount val="17"/>
                <c:pt idx="0">
                  <c:v>3040241</c:v>
                </c:pt>
                <c:pt idx="1">
                  <c:v>2759231</c:v>
                </c:pt>
                <c:pt idx="2">
                  <c:v>2783047</c:v>
                </c:pt>
                <c:pt idx="3">
                  <c:v>3259607</c:v>
                </c:pt>
                <c:pt idx="4">
                  <c:v>4212922</c:v>
                </c:pt>
                <c:pt idx="5">
                  <c:v>4318020</c:v>
                </c:pt>
                <c:pt idx="6">
                  <c:v>3456096</c:v>
                </c:pt>
                <c:pt idx="7">
                  <c:v>2720785</c:v>
                </c:pt>
                <c:pt idx="8">
                  <c:v>2420370</c:v>
                </c:pt>
                <c:pt idx="9">
                  <c:v>2003143</c:v>
                </c:pt>
                <c:pt idx="10">
                  <c:v>1762295</c:v>
                </c:pt>
                <c:pt idx="11">
                  <c:v>1353485</c:v>
                </c:pt>
                <c:pt idx="12">
                  <c:v>981945</c:v>
                </c:pt>
                <c:pt idx="13">
                  <c:v>2155009</c:v>
                </c:pt>
                <c:pt idx="14">
                  <c:v>0</c:v>
                </c:pt>
                <c:pt idx="15">
                  <c:v>0</c:v>
                </c:pt>
                <c:pt idx="16">
                  <c:v>0</c:v>
                </c:pt>
              </c:numCache>
            </c:numRef>
          </c:val>
          <c:extLst>
            <c:ext xmlns:c16="http://schemas.microsoft.com/office/drawing/2014/chart" uri="{C3380CC4-5D6E-409C-BE32-E72D297353CC}">
              <c16:uniqueId val="{00000003-97B2-4120-ACC5-3A20DD7A4139}"/>
            </c:ext>
          </c:extLst>
        </c:ser>
        <c:dLbls>
          <c:showLegendKey val="0"/>
          <c:showVal val="0"/>
          <c:showCatName val="0"/>
          <c:showSerName val="0"/>
          <c:showPercent val="0"/>
          <c:showBubbleSize val="0"/>
        </c:dLbls>
        <c:gapWidth val="0"/>
        <c:overlap val="100"/>
        <c:axId val="26251264"/>
        <c:axId val="26252800"/>
      </c:barChart>
      <c:catAx>
        <c:axId val="26251264"/>
        <c:scaling>
          <c:orientation val="minMax"/>
        </c:scaling>
        <c:delete val="0"/>
        <c:axPos val="l"/>
        <c:numFmt formatCode="General" sourceLinked="0"/>
        <c:majorTickMark val="none"/>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en-US"/>
          </a:p>
        </c:txPr>
        <c:crossAx val="26252800"/>
        <c:crosses val="autoZero"/>
        <c:auto val="0"/>
        <c:lblAlgn val="ctr"/>
        <c:lblOffset val="100"/>
        <c:tickLblSkip val="1"/>
        <c:tickMarkSkip val="1"/>
        <c:noMultiLvlLbl val="0"/>
      </c:catAx>
      <c:valAx>
        <c:axId val="26252800"/>
        <c:scaling>
          <c:orientation val="minMax"/>
        </c:scaling>
        <c:delete val="0"/>
        <c:axPos val="b"/>
        <c:numFmt formatCode="0;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Times New Roman"/>
                <a:ea typeface="Times New Roman"/>
                <a:cs typeface="Times New Roman"/>
              </a:defRPr>
            </a:pPr>
            <a:endParaRPr lang="en-US"/>
          </a:p>
        </c:txPr>
        <c:crossAx val="26251264"/>
        <c:crosses val="autoZero"/>
        <c:crossBetween val="between"/>
      </c:valAx>
      <c:spPr>
        <a:noFill/>
        <a:ln w="25400">
          <a:noFill/>
        </a:ln>
      </c:spPr>
    </c:plotArea>
    <c:plotVisOnly val="0"/>
    <c:dispBlanksAs val="gap"/>
    <c:showDLblsOverMax val="0"/>
  </c:chart>
  <c:spPr>
    <a:solidFill>
      <a:srgbClr val="FFFFFF"/>
    </a:solidFill>
    <a:ln w="9525">
      <a:noFill/>
    </a:ln>
  </c:spPr>
  <c:txPr>
    <a:bodyPr/>
    <a:lstStyle/>
    <a:p>
      <a:pPr>
        <a:defRPr sz="10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39625255176429E-2"/>
          <c:y val="2.5792664954313854E-2"/>
          <c:w val="0.92877141659375906"/>
          <c:h val="0.86978278784670637"/>
        </c:manualLayout>
      </c:layout>
      <c:areaChart>
        <c:grouping val="stacked"/>
        <c:varyColors val="0"/>
        <c:ser>
          <c:idx val="1"/>
          <c:order val="1"/>
          <c:tx>
            <c:strRef>
              <c:f>'year of arrival'!$D$1</c:f>
              <c:strCache>
                <c:ptCount val="1"/>
                <c:pt idx="0">
                  <c:v>Male</c:v>
                </c:pt>
              </c:strCache>
            </c:strRef>
          </c:tx>
          <c:spPr>
            <a:solidFill>
              <a:schemeClr val="accent1">
                <a:lumMod val="50000"/>
              </a:schemeClr>
            </a:solidFill>
            <a:ln>
              <a:solidFill>
                <a:srgbClr val="C00000"/>
              </a:solidFill>
            </a:ln>
          </c:spPr>
          <c:cat>
            <c:strRef>
              <c:f>'year of arrival'!$B$22:$B$63</c:f>
              <c:strCache>
                <c:ptCount val="42"/>
                <c:pt idx="0">
                  <c:v>&lt;1970</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pt idx="39">
                  <c:v>2008</c:v>
                </c:pt>
                <c:pt idx="40">
                  <c:v>2009</c:v>
                </c:pt>
                <c:pt idx="41">
                  <c:v>2010</c:v>
                </c:pt>
              </c:strCache>
            </c:strRef>
          </c:cat>
          <c:val>
            <c:numRef>
              <c:f>'year of arrival'!$D$22:$D$63</c:f>
              <c:numCache>
                <c:formatCode>General</c:formatCode>
                <c:ptCount val="42"/>
                <c:pt idx="0">
                  <c:v>79</c:v>
                </c:pt>
                <c:pt idx="1">
                  <c:v>44</c:v>
                </c:pt>
                <c:pt idx="2">
                  <c:v>38</c:v>
                </c:pt>
                <c:pt idx="3">
                  <c:v>54</c:v>
                </c:pt>
                <c:pt idx="4">
                  <c:v>44</c:v>
                </c:pt>
                <c:pt idx="5">
                  <c:v>43</c:v>
                </c:pt>
                <c:pt idx="6">
                  <c:v>38</c:v>
                </c:pt>
                <c:pt idx="7">
                  <c:v>27</c:v>
                </c:pt>
                <c:pt idx="8">
                  <c:v>30</c:v>
                </c:pt>
                <c:pt idx="9">
                  <c:v>31</c:v>
                </c:pt>
                <c:pt idx="10">
                  <c:v>34</c:v>
                </c:pt>
                <c:pt idx="11">
                  <c:v>124</c:v>
                </c:pt>
                <c:pt idx="12">
                  <c:v>116</c:v>
                </c:pt>
                <c:pt idx="13">
                  <c:v>170</c:v>
                </c:pt>
                <c:pt idx="14">
                  <c:v>217</c:v>
                </c:pt>
                <c:pt idx="15">
                  <c:v>361</c:v>
                </c:pt>
                <c:pt idx="16">
                  <c:v>411</c:v>
                </c:pt>
                <c:pt idx="17">
                  <c:v>428</c:v>
                </c:pt>
                <c:pt idx="18">
                  <c:v>442</c:v>
                </c:pt>
                <c:pt idx="19">
                  <c:v>434</c:v>
                </c:pt>
                <c:pt idx="20">
                  <c:v>382</c:v>
                </c:pt>
                <c:pt idx="21">
                  <c:v>308</c:v>
                </c:pt>
                <c:pt idx="22">
                  <c:v>352</c:v>
                </c:pt>
                <c:pt idx="23">
                  <c:v>224</c:v>
                </c:pt>
                <c:pt idx="24">
                  <c:v>182</c:v>
                </c:pt>
                <c:pt idx="25">
                  <c:v>254</c:v>
                </c:pt>
                <c:pt idx="26">
                  <c:v>406</c:v>
                </c:pt>
                <c:pt idx="27">
                  <c:v>316</c:v>
                </c:pt>
                <c:pt idx="28">
                  <c:v>237</c:v>
                </c:pt>
                <c:pt idx="29">
                  <c:v>355</c:v>
                </c:pt>
                <c:pt idx="30">
                  <c:v>356</c:v>
                </c:pt>
                <c:pt idx="31">
                  <c:v>507</c:v>
                </c:pt>
                <c:pt idx="32">
                  <c:v>392</c:v>
                </c:pt>
                <c:pt idx="33">
                  <c:v>311</c:v>
                </c:pt>
                <c:pt idx="34">
                  <c:v>393</c:v>
                </c:pt>
                <c:pt idx="35">
                  <c:v>437</c:v>
                </c:pt>
                <c:pt idx="36">
                  <c:v>448</c:v>
                </c:pt>
                <c:pt idx="37">
                  <c:v>821</c:v>
                </c:pt>
                <c:pt idx="38">
                  <c:v>835</c:v>
                </c:pt>
                <c:pt idx="39">
                  <c:v>890</c:v>
                </c:pt>
                <c:pt idx="40" formatCode="#,##0">
                  <c:v>1053</c:v>
                </c:pt>
                <c:pt idx="41" formatCode="#,##0">
                  <c:v>1427</c:v>
                </c:pt>
              </c:numCache>
            </c:numRef>
          </c:val>
          <c:extLst>
            <c:ext xmlns:c16="http://schemas.microsoft.com/office/drawing/2014/chart" uri="{C3380CC4-5D6E-409C-BE32-E72D297353CC}">
              <c16:uniqueId val="{00000000-24C6-4665-BFF4-9B0AFEBFED21}"/>
            </c:ext>
          </c:extLst>
        </c:ser>
        <c:ser>
          <c:idx val="2"/>
          <c:order val="2"/>
          <c:tx>
            <c:strRef>
              <c:f>'year of arrival'!$E$1</c:f>
              <c:strCache>
                <c:ptCount val="1"/>
                <c:pt idx="0">
                  <c:v>Female</c:v>
                </c:pt>
              </c:strCache>
            </c:strRef>
          </c:tx>
          <c:spPr>
            <a:solidFill>
              <a:schemeClr val="accent5"/>
            </a:solidFill>
            <a:ln>
              <a:solidFill>
                <a:schemeClr val="accent6"/>
              </a:solidFill>
            </a:ln>
          </c:spPr>
          <c:cat>
            <c:strRef>
              <c:f>'year of arrival'!$B$22:$B$63</c:f>
              <c:strCache>
                <c:ptCount val="42"/>
                <c:pt idx="0">
                  <c:v>&lt;1970</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pt idx="39">
                  <c:v>2008</c:v>
                </c:pt>
                <c:pt idx="40">
                  <c:v>2009</c:v>
                </c:pt>
                <c:pt idx="41">
                  <c:v>2010</c:v>
                </c:pt>
              </c:strCache>
            </c:strRef>
          </c:cat>
          <c:val>
            <c:numRef>
              <c:f>'year of arrival'!$E$22:$E$63</c:f>
              <c:numCache>
                <c:formatCode>General</c:formatCode>
                <c:ptCount val="42"/>
                <c:pt idx="0">
                  <c:v>96</c:v>
                </c:pt>
                <c:pt idx="1">
                  <c:v>39</c:v>
                </c:pt>
                <c:pt idx="2">
                  <c:v>33</c:v>
                </c:pt>
                <c:pt idx="3">
                  <c:v>32</c:v>
                </c:pt>
                <c:pt idx="4">
                  <c:v>21</c:v>
                </c:pt>
                <c:pt idx="5">
                  <c:v>41</c:v>
                </c:pt>
                <c:pt idx="6">
                  <c:v>26</c:v>
                </c:pt>
                <c:pt idx="7">
                  <c:v>30</c:v>
                </c:pt>
                <c:pt idx="8">
                  <c:v>29</c:v>
                </c:pt>
                <c:pt idx="9">
                  <c:v>30</c:v>
                </c:pt>
                <c:pt idx="10">
                  <c:v>41</c:v>
                </c:pt>
                <c:pt idx="11">
                  <c:v>115</c:v>
                </c:pt>
                <c:pt idx="12">
                  <c:v>99</c:v>
                </c:pt>
                <c:pt idx="13">
                  <c:v>128</c:v>
                </c:pt>
                <c:pt idx="14">
                  <c:v>156</c:v>
                </c:pt>
                <c:pt idx="15">
                  <c:v>313</c:v>
                </c:pt>
                <c:pt idx="16">
                  <c:v>364</c:v>
                </c:pt>
                <c:pt idx="17">
                  <c:v>343</c:v>
                </c:pt>
                <c:pt idx="18">
                  <c:v>358</c:v>
                </c:pt>
                <c:pt idx="19">
                  <c:v>413</c:v>
                </c:pt>
                <c:pt idx="20">
                  <c:v>379</c:v>
                </c:pt>
                <c:pt idx="21">
                  <c:v>308</c:v>
                </c:pt>
                <c:pt idx="22">
                  <c:v>272</c:v>
                </c:pt>
                <c:pt idx="23">
                  <c:v>218</c:v>
                </c:pt>
                <c:pt idx="24">
                  <c:v>182</c:v>
                </c:pt>
                <c:pt idx="25">
                  <c:v>239</c:v>
                </c:pt>
                <c:pt idx="26">
                  <c:v>397</c:v>
                </c:pt>
                <c:pt idx="27">
                  <c:v>320</c:v>
                </c:pt>
                <c:pt idx="28">
                  <c:v>258</c:v>
                </c:pt>
                <c:pt idx="29">
                  <c:v>341</c:v>
                </c:pt>
                <c:pt idx="30">
                  <c:v>330</c:v>
                </c:pt>
                <c:pt idx="31">
                  <c:v>434</c:v>
                </c:pt>
                <c:pt idx="32">
                  <c:v>367</c:v>
                </c:pt>
                <c:pt idx="33">
                  <c:v>334</c:v>
                </c:pt>
                <c:pt idx="34">
                  <c:v>434</c:v>
                </c:pt>
                <c:pt idx="35">
                  <c:v>419</c:v>
                </c:pt>
                <c:pt idx="36">
                  <c:v>437</c:v>
                </c:pt>
                <c:pt idx="37">
                  <c:v>543</c:v>
                </c:pt>
                <c:pt idx="38">
                  <c:v>714</c:v>
                </c:pt>
                <c:pt idx="39">
                  <c:v>799</c:v>
                </c:pt>
                <c:pt idx="40">
                  <c:v>950</c:v>
                </c:pt>
                <c:pt idx="41" formatCode="#,##0">
                  <c:v>1302</c:v>
                </c:pt>
              </c:numCache>
            </c:numRef>
          </c:val>
          <c:extLst>
            <c:ext xmlns:c16="http://schemas.microsoft.com/office/drawing/2014/chart" uri="{C3380CC4-5D6E-409C-BE32-E72D297353CC}">
              <c16:uniqueId val="{00000001-24C6-4665-BFF4-9B0AFEBFED21}"/>
            </c:ext>
          </c:extLst>
        </c:ser>
        <c:dLbls>
          <c:showLegendKey val="0"/>
          <c:showVal val="0"/>
          <c:showCatName val="0"/>
          <c:showSerName val="0"/>
          <c:showPercent val="0"/>
          <c:showBubbleSize val="0"/>
        </c:dLbls>
        <c:axId val="349031808"/>
        <c:axId val="349033600"/>
      </c:areaChart>
      <c:lineChart>
        <c:grouping val="standard"/>
        <c:varyColors val="0"/>
        <c:ser>
          <c:idx val="0"/>
          <c:order val="0"/>
          <c:tx>
            <c:strRef>
              <c:f>'year of arrival'!$C$1</c:f>
              <c:strCache>
                <c:ptCount val="1"/>
                <c:pt idx="0">
                  <c:v>Total</c:v>
                </c:pt>
              </c:strCache>
            </c:strRef>
          </c:tx>
          <c:spPr>
            <a:ln>
              <a:solidFill>
                <a:schemeClr val="accent1">
                  <a:lumMod val="50000"/>
                </a:schemeClr>
              </a:solidFill>
            </a:ln>
          </c:spPr>
          <c:marker>
            <c:symbol val="none"/>
          </c:marker>
          <c:cat>
            <c:strRef>
              <c:f>'year of arrival'!$B$22:$B$63</c:f>
              <c:strCache>
                <c:ptCount val="42"/>
                <c:pt idx="0">
                  <c:v>&lt;1970</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pt idx="39">
                  <c:v>2008</c:v>
                </c:pt>
                <c:pt idx="40">
                  <c:v>2009</c:v>
                </c:pt>
                <c:pt idx="41">
                  <c:v>2010</c:v>
                </c:pt>
              </c:strCache>
            </c:strRef>
          </c:cat>
          <c:val>
            <c:numRef>
              <c:f>'year of arrival'!$C$22:$C$63</c:f>
              <c:numCache>
                <c:formatCode>General</c:formatCode>
                <c:ptCount val="42"/>
                <c:pt idx="0">
                  <c:v>175</c:v>
                </c:pt>
                <c:pt idx="1">
                  <c:v>83</c:v>
                </c:pt>
                <c:pt idx="2">
                  <c:v>71</c:v>
                </c:pt>
                <c:pt idx="3">
                  <c:v>86</c:v>
                </c:pt>
                <c:pt idx="4">
                  <c:v>65</c:v>
                </c:pt>
                <c:pt idx="5">
                  <c:v>84</c:v>
                </c:pt>
                <c:pt idx="6">
                  <c:v>64</c:v>
                </c:pt>
                <c:pt idx="7">
                  <c:v>57</c:v>
                </c:pt>
                <c:pt idx="8">
                  <c:v>59</c:v>
                </c:pt>
                <c:pt idx="9">
                  <c:v>61</c:v>
                </c:pt>
                <c:pt idx="10">
                  <c:v>75</c:v>
                </c:pt>
                <c:pt idx="11">
                  <c:v>239</c:v>
                </c:pt>
                <c:pt idx="12">
                  <c:v>215</c:v>
                </c:pt>
                <c:pt idx="13">
                  <c:v>298</c:v>
                </c:pt>
                <c:pt idx="14">
                  <c:v>373</c:v>
                </c:pt>
                <c:pt idx="15">
                  <c:v>674</c:v>
                </c:pt>
                <c:pt idx="16">
                  <c:v>775</c:v>
                </c:pt>
                <c:pt idx="17">
                  <c:v>771</c:v>
                </c:pt>
                <c:pt idx="18">
                  <c:v>800</c:v>
                </c:pt>
                <c:pt idx="19">
                  <c:v>847</c:v>
                </c:pt>
                <c:pt idx="20">
                  <c:v>761</c:v>
                </c:pt>
                <c:pt idx="21">
                  <c:v>616</c:v>
                </c:pt>
                <c:pt idx="22">
                  <c:v>624</c:v>
                </c:pt>
                <c:pt idx="23">
                  <c:v>442</c:v>
                </c:pt>
                <c:pt idx="24">
                  <c:v>364</c:v>
                </c:pt>
                <c:pt idx="25">
                  <c:v>493</c:v>
                </c:pt>
                <c:pt idx="26">
                  <c:v>803</c:v>
                </c:pt>
                <c:pt idx="27">
                  <c:v>636</c:v>
                </c:pt>
                <c:pt idx="28">
                  <c:v>495</c:v>
                </c:pt>
                <c:pt idx="29">
                  <c:v>696</c:v>
                </c:pt>
                <c:pt idx="30">
                  <c:v>686</c:v>
                </c:pt>
                <c:pt idx="31">
                  <c:v>941</c:v>
                </c:pt>
                <c:pt idx="32">
                  <c:v>759</c:v>
                </c:pt>
                <c:pt idx="33">
                  <c:v>645</c:v>
                </c:pt>
                <c:pt idx="34">
                  <c:v>827</c:v>
                </c:pt>
                <c:pt idx="35">
                  <c:v>856</c:v>
                </c:pt>
                <c:pt idx="36">
                  <c:v>885</c:v>
                </c:pt>
                <c:pt idx="37" formatCode="#,##0">
                  <c:v>1364</c:v>
                </c:pt>
                <c:pt idx="38" formatCode="#,##0">
                  <c:v>1549</c:v>
                </c:pt>
                <c:pt idx="39" formatCode="#,##0">
                  <c:v>1689</c:v>
                </c:pt>
                <c:pt idx="40" formatCode="#,##0">
                  <c:v>2003</c:v>
                </c:pt>
                <c:pt idx="41" formatCode="#,##0">
                  <c:v>2729</c:v>
                </c:pt>
              </c:numCache>
            </c:numRef>
          </c:val>
          <c:smooth val="0"/>
          <c:extLst>
            <c:ext xmlns:c16="http://schemas.microsoft.com/office/drawing/2014/chart" uri="{C3380CC4-5D6E-409C-BE32-E72D297353CC}">
              <c16:uniqueId val="{00000002-24C6-4665-BFF4-9B0AFEBFED21}"/>
            </c:ext>
          </c:extLst>
        </c:ser>
        <c:dLbls>
          <c:showLegendKey val="0"/>
          <c:showVal val="0"/>
          <c:showCatName val="0"/>
          <c:showSerName val="0"/>
          <c:showPercent val="0"/>
          <c:showBubbleSize val="0"/>
        </c:dLbls>
        <c:marker val="1"/>
        <c:smooth val="0"/>
        <c:axId val="349031808"/>
        <c:axId val="349033600"/>
      </c:lineChart>
      <c:catAx>
        <c:axId val="349031808"/>
        <c:scaling>
          <c:orientation val="minMax"/>
        </c:scaling>
        <c:delete val="0"/>
        <c:axPos val="b"/>
        <c:numFmt formatCode="General" sourceLinked="1"/>
        <c:majorTickMark val="out"/>
        <c:minorTickMark val="none"/>
        <c:tickLblPos val="nextTo"/>
        <c:txPr>
          <a:bodyPr/>
          <a:lstStyle/>
          <a:p>
            <a:pPr>
              <a:defRPr sz="1200"/>
            </a:pPr>
            <a:endParaRPr lang="en-US"/>
          </a:p>
        </c:txPr>
        <c:crossAx val="349033600"/>
        <c:crosses val="autoZero"/>
        <c:auto val="1"/>
        <c:lblAlgn val="ctr"/>
        <c:lblOffset val="100"/>
        <c:noMultiLvlLbl val="0"/>
      </c:catAx>
      <c:valAx>
        <c:axId val="349033600"/>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349031808"/>
        <c:crosses val="autoZero"/>
        <c:crossBetween val="between"/>
        <c:dispUnits>
          <c:builtInUnit val="thousands"/>
          <c:dispUnitsLbl>
            <c:txPr>
              <a:bodyPr/>
              <a:lstStyle/>
              <a:p>
                <a:pPr>
                  <a:defRPr sz="1400"/>
                </a:pPr>
                <a:endParaRPr lang="en-US"/>
              </a:p>
            </c:txPr>
          </c:dispUnitsLbl>
        </c:dispUnits>
      </c:valAx>
      <c:spPr>
        <a:noFill/>
      </c:spPr>
    </c:plotArea>
    <c:plotVisOnly val="1"/>
    <c:dispBlanksAs val="gap"/>
    <c:showDLblsOverMax val="0"/>
  </c:chart>
  <c:spPr>
    <a:noFill/>
  </c:spPr>
  <c:txPr>
    <a:bodyPr/>
    <a:lstStyle/>
    <a:p>
      <a:pPr>
        <a:defRPr sz="1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7983412266526E-2"/>
          <c:y val="7.7448901836579181E-2"/>
          <c:w val="0.90366953383872295"/>
          <c:h val="0.84425135214262603"/>
        </c:manualLayout>
      </c:layout>
      <c:barChart>
        <c:barDir val="bar"/>
        <c:grouping val="clustered"/>
        <c:varyColors val="0"/>
        <c:ser>
          <c:idx val="1"/>
          <c:order val="0"/>
          <c:tx>
            <c:strRef>
              <c:f>'Iranian ancestory by single Age'!$H$1</c:f>
              <c:strCache>
                <c:ptCount val="1"/>
                <c:pt idx="0">
                  <c:v>Female</c:v>
                </c:pt>
              </c:strCache>
            </c:strRef>
          </c:tx>
          <c:spPr>
            <a:solidFill>
              <a:schemeClr val="accent5"/>
            </a:solidFill>
          </c:spPr>
          <c:invertIfNegative val="0"/>
          <c:cat>
            <c:numRef>
              <c:f>'Iranian ancestory by single Age'!$F$2:$F$92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cat>
          <c:val>
            <c:numRef>
              <c:f>'Iranian ancestory by single Age'!$H$2:$H$92</c:f>
              <c:numCache>
                <c:formatCode>General</c:formatCode>
                <c:ptCount val="91"/>
                <c:pt idx="0">
                  <c:v>214</c:v>
                </c:pt>
                <c:pt idx="1">
                  <c:v>213</c:v>
                </c:pt>
                <c:pt idx="2">
                  <c:v>197</c:v>
                </c:pt>
                <c:pt idx="3">
                  <c:v>190</c:v>
                </c:pt>
                <c:pt idx="4">
                  <c:v>204</c:v>
                </c:pt>
                <c:pt idx="5">
                  <c:v>181</c:v>
                </c:pt>
                <c:pt idx="6">
                  <c:v>181</c:v>
                </c:pt>
                <c:pt idx="7">
                  <c:v>183</c:v>
                </c:pt>
                <c:pt idx="8">
                  <c:v>176</c:v>
                </c:pt>
                <c:pt idx="9">
                  <c:v>189</c:v>
                </c:pt>
                <c:pt idx="10">
                  <c:v>168</c:v>
                </c:pt>
                <c:pt idx="11">
                  <c:v>206</c:v>
                </c:pt>
                <c:pt idx="12">
                  <c:v>190</c:v>
                </c:pt>
                <c:pt idx="13">
                  <c:v>187</c:v>
                </c:pt>
                <c:pt idx="14">
                  <c:v>182</c:v>
                </c:pt>
                <c:pt idx="15">
                  <c:v>179</c:v>
                </c:pt>
                <c:pt idx="16">
                  <c:v>210</c:v>
                </c:pt>
                <c:pt idx="17">
                  <c:v>198</c:v>
                </c:pt>
                <c:pt idx="18">
                  <c:v>216</c:v>
                </c:pt>
                <c:pt idx="19">
                  <c:v>208</c:v>
                </c:pt>
                <c:pt idx="20">
                  <c:v>245</c:v>
                </c:pt>
                <c:pt idx="21">
                  <c:v>208</c:v>
                </c:pt>
                <c:pt idx="22">
                  <c:v>220</c:v>
                </c:pt>
                <c:pt idx="23">
                  <c:v>259</c:v>
                </c:pt>
                <c:pt idx="24">
                  <c:v>304</c:v>
                </c:pt>
                <c:pt idx="25">
                  <c:v>341</c:v>
                </c:pt>
                <c:pt idx="26">
                  <c:v>406</c:v>
                </c:pt>
                <c:pt idx="27">
                  <c:v>483</c:v>
                </c:pt>
                <c:pt idx="28">
                  <c:v>537</c:v>
                </c:pt>
                <c:pt idx="29">
                  <c:v>521</c:v>
                </c:pt>
                <c:pt idx="30">
                  <c:v>573</c:v>
                </c:pt>
                <c:pt idx="31">
                  <c:v>563</c:v>
                </c:pt>
                <c:pt idx="32">
                  <c:v>527</c:v>
                </c:pt>
                <c:pt idx="33">
                  <c:v>459</c:v>
                </c:pt>
                <c:pt idx="34">
                  <c:v>413</c:v>
                </c:pt>
                <c:pt idx="35">
                  <c:v>361</c:v>
                </c:pt>
                <c:pt idx="36">
                  <c:v>297</c:v>
                </c:pt>
                <c:pt idx="37">
                  <c:v>268</c:v>
                </c:pt>
                <c:pt idx="38">
                  <c:v>269</c:v>
                </c:pt>
                <c:pt idx="39">
                  <c:v>237</c:v>
                </c:pt>
                <c:pt idx="40">
                  <c:v>242</c:v>
                </c:pt>
                <c:pt idx="41">
                  <c:v>237</c:v>
                </c:pt>
                <c:pt idx="42">
                  <c:v>240</c:v>
                </c:pt>
                <c:pt idx="43">
                  <c:v>235</c:v>
                </c:pt>
                <c:pt idx="44">
                  <c:v>242</c:v>
                </c:pt>
                <c:pt idx="45">
                  <c:v>262</c:v>
                </c:pt>
                <c:pt idx="46">
                  <c:v>224</c:v>
                </c:pt>
                <c:pt idx="47">
                  <c:v>237</c:v>
                </c:pt>
                <c:pt idx="48">
                  <c:v>248</c:v>
                </c:pt>
                <c:pt idx="49">
                  <c:v>218</c:v>
                </c:pt>
                <c:pt idx="50">
                  <c:v>217</c:v>
                </c:pt>
                <c:pt idx="51">
                  <c:v>223</c:v>
                </c:pt>
                <c:pt idx="52">
                  <c:v>213</c:v>
                </c:pt>
                <c:pt idx="53">
                  <c:v>223</c:v>
                </c:pt>
                <c:pt idx="54">
                  <c:v>187</c:v>
                </c:pt>
                <c:pt idx="55">
                  <c:v>175</c:v>
                </c:pt>
                <c:pt idx="56">
                  <c:v>174</c:v>
                </c:pt>
                <c:pt idx="57">
                  <c:v>146</c:v>
                </c:pt>
                <c:pt idx="58">
                  <c:v>146</c:v>
                </c:pt>
                <c:pt idx="59">
                  <c:v>160</c:v>
                </c:pt>
                <c:pt idx="60">
                  <c:v>142</c:v>
                </c:pt>
                <c:pt idx="61">
                  <c:v>122</c:v>
                </c:pt>
                <c:pt idx="62">
                  <c:v>111</c:v>
                </c:pt>
                <c:pt idx="63">
                  <c:v>94</c:v>
                </c:pt>
                <c:pt idx="64">
                  <c:v>113</c:v>
                </c:pt>
                <c:pt idx="65">
                  <c:v>99</c:v>
                </c:pt>
                <c:pt idx="66">
                  <c:v>84</c:v>
                </c:pt>
                <c:pt idx="67">
                  <c:v>61</c:v>
                </c:pt>
                <c:pt idx="68">
                  <c:v>53</c:v>
                </c:pt>
                <c:pt idx="69">
                  <c:v>60</c:v>
                </c:pt>
                <c:pt idx="70">
                  <c:v>52</c:v>
                </c:pt>
                <c:pt idx="71">
                  <c:v>45</c:v>
                </c:pt>
                <c:pt idx="72">
                  <c:v>40</c:v>
                </c:pt>
                <c:pt idx="73">
                  <c:v>59</c:v>
                </c:pt>
                <c:pt idx="74">
                  <c:v>42</c:v>
                </c:pt>
                <c:pt idx="75">
                  <c:v>40</c:v>
                </c:pt>
                <c:pt idx="76">
                  <c:v>34</c:v>
                </c:pt>
                <c:pt idx="77">
                  <c:v>42</c:v>
                </c:pt>
                <c:pt idx="78">
                  <c:v>33</c:v>
                </c:pt>
                <c:pt idx="79">
                  <c:v>32</c:v>
                </c:pt>
                <c:pt idx="80">
                  <c:v>30</c:v>
                </c:pt>
                <c:pt idx="81">
                  <c:v>31</c:v>
                </c:pt>
                <c:pt idx="82">
                  <c:v>35</c:v>
                </c:pt>
                <c:pt idx="83">
                  <c:v>23</c:v>
                </c:pt>
                <c:pt idx="84">
                  <c:v>33</c:v>
                </c:pt>
                <c:pt idx="85">
                  <c:v>18</c:v>
                </c:pt>
                <c:pt idx="86">
                  <c:v>23</c:v>
                </c:pt>
                <c:pt idx="87">
                  <c:v>11</c:v>
                </c:pt>
                <c:pt idx="88">
                  <c:v>15</c:v>
                </c:pt>
                <c:pt idx="89">
                  <c:v>14</c:v>
                </c:pt>
                <c:pt idx="90">
                  <c:v>29</c:v>
                </c:pt>
              </c:numCache>
            </c:numRef>
          </c:val>
          <c:extLst>
            <c:ext xmlns:c16="http://schemas.microsoft.com/office/drawing/2014/chart" uri="{C3380CC4-5D6E-409C-BE32-E72D297353CC}">
              <c16:uniqueId val="{00000000-6C09-4095-A1C3-F5208C1D58E0}"/>
            </c:ext>
          </c:extLst>
        </c:ser>
        <c:ser>
          <c:idx val="0"/>
          <c:order val="1"/>
          <c:tx>
            <c:strRef>
              <c:f>'Iranian ancestory by single Age'!$G$1</c:f>
              <c:strCache>
                <c:ptCount val="1"/>
                <c:pt idx="0">
                  <c:v>Male</c:v>
                </c:pt>
              </c:strCache>
            </c:strRef>
          </c:tx>
          <c:spPr>
            <a:solidFill>
              <a:schemeClr val="accent5">
                <a:lumMod val="50000"/>
              </a:schemeClr>
            </a:solidFill>
          </c:spPr>
          <c:invertIfNegative val="0"/>
          <c:cat>
            <c:numRef>
              <c:f>'Iranian ancestory by single Age'!$F$2:$F$92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cat>
          <c:val>
            <c:numRef>
              <c:f>'Iranian ancestory by single Age'!$G$2:$G$92</c:f>
              <c:numCache>
                <c:formatCode>General</c:formatCode>
                <c:ptCount val="91"/>
                <c:pt idx="0">
                  <c:v>-230</c:v>
                </c:pt>
                <c:pt idx="1">
                  <c:v>-212</c:v>
                </c:pt>
                <c:pt idx="2">
                  <c:v>-187</c:v>
                </c:pt>
                <c:pt idx="3">
                  <c:v>-212</c:v>
                </c:pt>
                <c:pt idx="4">
                  <c:v>-201</c:v>
                </c:pt>
                <c:pt idx="5">
                  <c:v>-210</c:v>
                </c:pt>
                <c:pt idx="6">
                  <c:v>-223</c:v>
                </c:pt>
                <c:pt idx="7">
                  <c:v>-196</c:v>
                </c:pt>
                <c:pt idx="8">
                  <c:v>-202</c:v>
                </c:pt>
                <c:pt idx="9">
                  <c:v>-187</c:v>
                </c:pt>
                <c:pt idx="10">
                  <c:v>-202</c:v>
                </c:pt>
                <c:pt idx="11">
                  <c:v>-211</c:v>
                </c:pt>
                <c:pt idx="12">
                  <c:v>-166</c:v>
                </c:pt>
                <c:pt idx="13">
                  <c:v>-211</c:v>
                </c:pt>
                <c:pt idx="14">
                  <c:v>-209</c:v>
                </c:pt>
                <c:pt idx="15">
                  <c:v>-180</c:v>
                </c:pt>
                <c:pt idx="16">
                  <c:v>-216</c:v>
                </c:pt>
                <c:pt idx="17">
                  <c:v>-220</c:v>
                </c:pt>
                <c:pt idx="18">
                  <c:v>-227</c:v>
                </c:pt>
                <c:pt idx="19">
                  <c:v>-212</c:v>
                </c:pt>
                <c:pt idx="20">
                  <c:v>-216</c:v>
                </c:pt>
                <c:pt idx="21">
                  <c:v>-268</c:v>
                </c:pt>
                <c:pt idx="22">
                  <c:v>-282</c:v>
                </c:pt>
                <c:pt idx="23">
                  <c:v>-281</c:v>
                </c:pt>
                <c:pt idx="24">
                  <c:v>-336</c:v>
                </c:pt>
                <c:pt idx="25">
                  <c:v>-354</c:v>
                </c:pt>
                <c:pt idx="26">
                  <c:v>-398</c:v>
                </c:pt>
                <c:pt idx="27">
                  <c:v>-478</c:v>
                </c:pt>
                <c:pt idx="28">
                  <c:v>-501</c:v>
                </c:pt>
                <c:pt idx="29">
                  <c:v>-535</c:v>
                </c:pt>
                <c:pt idx="30">
                  <c:v>-613</c:v>
                </c:pt>
                <c:pt idx="31">
                  <c:v>-585</c:v>
                </c:pt>
                <c:pt idx="32">
                  <c:v>-584</c:v>
                </c:pt>
                <c:pt idx="33">
                  <c:v>-553</c:v>
                </c:pt>
                <c:pt idx="34">
                  <c:v>-480</c:v>
                </c:pt>
                <c:pt idx="35">
                  <c:v>-454</c:v>
                </c:pt>
                <c:pt idx="36">
                  <c:v>-401</c:v>
                </c:pt>
                <c:pt idx="37">
                  <c:v>-283</c:v>
                </c:pt>
                <c:pt idx="38">
                  <c:v>-292</c:v>
                </c:pt>
                <c:pt idx="39">
                  <c:v>-269</c:v>
                </c:pt>
                <c:pt idx="40">
                  <c:v>-301</c:v>
                </c:pt>
                <c:pt idx="41">
                  <c:v>-257</c:v>
                </c:pt>
                <c:pt idx="42">
                  <c:v>-287</c:v>
                </c:pt>
                <c:pt idx="43">
                  <c:v>-279</c:v>
                </c:pt>
                <c:pt idx="44">
                  <c:v>-322</c:v>
                </c:pt>
                <c:pt idx="45">
                  <c:v>-284</c:v>
                </c:pt>
                <c:pt idx="46">
                  <c:v>-283</c:v>
                </c:pt>
                <c:pt idx="47">
                  <c:v>-278</c:v>
                </c:pt>
                <c:pt idx="48">
                  <c:v>-271</c:v>
                </c:pt>
                <c:pt idx="49">
                  <c:v>-265</c:v>
                </c:pt>
                <c:pt idx="50">
                  <c:v>-273</c:v>
                </c:pt>
                <c:pt idx="51">
                  <c:v>-219</c:v>
                </c:pt>
                <c:pt idx="52">
                  <c:v>-224</c:v>
                </c:pt>
                <c:pt idx="53">
                  <c:v>-233</c:v>
                </c:pt>
                <c:pt idx="54">
                  <c:v>-197</c:v>
                </c:pt>
                <c:pt idx="55">
                  <c:v>-211</c:v>
                </c:pt>
                <c:pt idx="56">
                  <c:v>-217</c:v>
                </c:pt>
                <c:pt idx="57">
                  <c:v>-160</c:v>
                </c:pt>
                <c:pt idx="58">
                  <c:v>-171</c:v>
                </c:pt>
                <c:pt idx="59">
                  <c:v>-165</c:v>
                </c:pt>
                <c:pt idx="60">
                  <c:v>-167</c:v>
                </c:pt>
                <c:pt idx="61">
                  <c:v>-150</c:v>
                </c:pt>
                <c:pt idx="62">
                  <c:v>-141</c:v>
                </c:pt>
                <c:pt idx="63">
                  <c:v>-118</c:v>
                </c:pt>
                <c:pt idx="64">
                  <c:v>-127</c:v>
                </c:pt>
                <c:pt idx="65">
                  <c:v>-102</c:v>
                </c:pt>
                <c:pt idx="66">
                  <c:v>-113</c:v>
                </c:pt>
                <c:pt idx="67">
                  <c:v>-78</c:v>
                </c:pt>
                <c:pt idx="68">
                  <c:v>-75</c:v>
                </c:pt>
                <c:pt idx="69">
                  <c:v>-68</c:v>
                </c:pt>
                <c:pt idx="70">
                  <c:v>-65</c:v>
                </c:pt>
                <c:pt idx="71">
                  <c:v>-56</c:v>
                </c:pt>
                <c:pt idx="72">
                  <c:v>-40</c:v>
                </c:pt>
                <c:pt idx="73">
                  <c:v>-47</c:v>
                </c:pt>
                <c:pt idx="74">
                  <c:v>-40</c:v>
                </c:pt>
                <c:pt idx="75">
                  <c:v>-41</c:v>
                </c:pt>
                <c:pt idx="76">
                  <c:v>-35</c:v>
                </c:pt>
                <c:pt idx="77">
                  <c:v>-46</c:v>
                </c:pt>
                <c:pt idx="78">
                  <c:v>-24</c:v>
                </c:pt>
                <c:pt idx="79">
                  <c:v>-24</c:v>
                </c:pt>
                <c:pt idx="80">
                  <c:v>-37</c:v>
                </c:pt>
                <c:pt idx="81">
                  <c:v>-19</c:v>
                </c:pt>
                <c:pt idx="82">
                  <c:v>-14</c:v>
                </c:pt>
                <c:pt idx="83">
                  <c:v>-17</c:v>
                </c:pt>
                <c:pt idx="84">
                  <c:v>-22</c:v>
                </c:pt>
                <c:pt idx="85">
                  <c:v>-20</c:v>
                </c:pt>
                <c:pt idx="86">
                  <c:v>-22</c:v>
                </c:pt>
                <c:pt idx="87">
                  <c:v>-14</c:v>
                </c:pt>
                <c:pt idx="88">
                  <c:v>-17</c:v>
                </c:pt>
                <c:pt idx="89">
                  <c:v>-5</c:v>
                </c:pt>
                <c:pt idx="90">
                  <c:v>-18</c:v>
                </c:pt>
              </c:numCache>
            </c:numRef>
          </c:val>
          <c:extLst>
            <c:ext xmlns:c16="http://schemas.microsoft.com/office/drawing/2014/chart" uri="{C3380CC4-5D6E-409C-BE32-E72D297353CC}">
              <c16:uniqueId val="{00000001-6C09-4095-A1C3-F5208C1D58E0}"/>
            </c:ext>
          </c:extLst>
        </c:ser>
        <c:dLbls>
          <c:showLegendKey val="0"/>
          <c:showVal val="0"/>
          <c:showCatName val="0"/>
          <c:showSerName val="0"/>
          <c:showPercent val="0"/>
          <c:showBubbleSize val="0"/>
        </c:dLbls>
        <c:gapWidth val="0"/>
        <c:overlap val="100"/>
        <c:axId val="349086464"/>
        <c:axId val="349088384"/>
      </c:barChart>
      <c:catAx>
        <c:axId val="349086464"/>
        <c:scaling>
          <c:orientation val="minMax"/>
        </c:scaling>
        <c:delete val="0"/>
        <c:axPos val="l"/>
        <c:majorGridlines>
          <c:spPr>
            <a:ln w="3175">
              <a:solidFill>
                <a:schemeClr val="bg1">
                  <a:lumMod val="85000"/>
                </a:schemeClr>
              </a:solidFill>
            </a:ln>
          </c:spPr>
        </c:majorGridlines>
        <c:title>
          <c:tx>
            <c:rich>
              <a:bodyPr rot="0" vert="horz"/>
              <a:lstStyle/>
              <a:p>
                <a:pPr>
                  <a:defRPr/>
                </a:pPr>
                <a:r>
                  <a:rPr lang="en-US"/>
                  <a:t>Age</a:t>
                </a:r>
              </a:p>
            </c:rich>
          </c:tx>
          <c:layout>
            <c:manualLayout>
              <c:xMode val="edge"/>
              <c:yMode val="edge"/>
              <c:x val="2.2983222247759134E-3"/>
              <c:y val="3.7548013871537946E-3"/>
            </c:manualLayout>
          </c:layout>
          <c:overlay val="0"/>
        </c:title>
        <c:numFmt formatCode="General" sourceLinked="1"/>
        <c:majorTickMark val="out"/>
        <c:minorTickMark val="none"/>
        <c:tickLblPos val="low"/>
        <c:txPr>
          <a:bodyPr/>
          <a:lstStyle/>
          <a:p>
            <a:pPr>
              <a:defRPr sz="1600" b="0"/>
            </a:pPr>
            <a:endParaRPr lang="en-US"/>
          </a:p>
        </c:txPr>
        <c:crossAx val="349088384"/>
        <c:crosses val="autoZero"/>
        <c:auto val="1"/>
        <c:lblAlgn val="ctr"/>
        <c:lblOffset val="100"/>
        <c:noMultiLvlLbl val="0"/>
      </c:catAx>
      <c:valAx>
        <c:axId val="349088384"/>
        <c:scaling>
          <c:orientation val="minMax"/>
          <c:max val="650"/>
          <c:min val="-650"/>
        </c:scaling>
        <c:delete val="0"/>
        <c:axPos val="b"/>
        <c:majorGridlines/>
        <c:numFmt formatCode="#,##0;[Black]#,##0" sourceLinked="0"/>
        <c:majorTickMark val="out"/>
        <c:minorTickMark val="none"/>
        <c:tickLblPos val="nextTo"/>
        <c:txPr>
          <a:bodyPr/>
          <a:lstStyle/>
          <a:p>
            <a:pPr>
              <a:defRPr sz="1600"/>
            </a:pPr>
            <a:endParaRPr lang="en-US"/>
          </a:p>
        </c:txPr>
        <c:crossAx val="349086464"/>
        <c:crosses val="autoZero"/>
        <c:crossBetween val="between"/>
        <c:majorUnit val="100"/>
        <c:minorUnit val="50"/>
      </c:valAx>
      <c:spPr>
        <a:noFill/>
      </c:spPr>
    </c:plotArea>
    <c:legend>
      <c:legendPos val="r"/>
      <c:layout>
        <c:manualLayout>
          <c:xMode val="edge"/>
          <c:yMode val="edge"/>
          <c:x val="6.9428565523797711E-2"/>
          <c:y val="0.11189840194026379"/>
          <c:w val="0.90003366046722921"/>
          <c:h val="0.11904485441623945"/>
        </c:manualLayout>
      </c:layout>
      <c:overlay val="0"/>
      <c:txPr>
        <a:bodyPr/>
        <a:lstStyle/>
        <a:p>
          <a:pPr>
            <a:defRPr sz="1800" b="1"/>
          </a:pPr>
          <a:endParaRPr lang="en-US"/>
        </a:p>
      </c:txPr>
    </c:legend>
    <c:plotVisOnly val="1"/>
    <c:dispBlanksAs val="gap"/>
    <c:showDLblsOverMax val="0"/>
  </c:chart>
  <c:spPr>
    <a:noFill/>
    <a:ln>
      <a:noFill/>
    </a:ln>
  </c:spPr>
  <c:txPr>
    <a:bodyPr/>
    <a:lstStyle/>
    <a:p>
      <a:pPr>
        <a:defRPr sz="1200"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21505433237E-2"/>
          <c:y val="0"/>
          <c:w val="0.92008633214064461"/>
          <c:h val="0.96068365844063019"/>
        </c:manualLayout>
      </c:layout>
      <c:pieChart>
        <c:varyColors val="1"/>
        <c:ser>
          <c:idx val="0"/>
          <c:order val="0"/>
          <c:tx>
            <c:strRef>
              <c:f>'education, iranian ancestory'!$C$4</c:f>
              <c:strCache>
                <c:ptCount val="1"/>
                <c:pt idx="0">
                  <c:v>Male</c:v>
                </c:pt>
              </c:strCache>
            </c:strRef>
          </c:tx>
          <c:spPr>
            <a:solidFill>
              <a:srgbClr val="07296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77-4AB0-A2E7-A362C6DBF0B6}"/>
              </c:ext>
            </c:extLst>
          </c:dPt>
          <c:dPt>
            <c:idx val="1"/>
            <c:bubble3D val="0"/>
            <c:spPr>
              <a:solidFill>
                <a:srgbClr val="072961"/>
              </a:solidFill>
              <a:ln w="19050">
                <a:solidFill>
                  <a:schemeClr val="lt1"/>
                </a:solidFill>
              </a:ln>
              <a:effectLst/>
            </c:spPr>
            <c:extLst>
              <c:ext xmlns:c16="http://schemas.microsoft.com/office/drawing/2014/chart" uri="{C3380CC4-5D6E-409C-BE32-E72D297353CC}">
                <c16:uniqueId val="{00000003-7E77-4AB0-A2E7-A362C6DBF0B6}"/>
              </c:ext>
            </c:extLst>
          </c:dPt>
          <c:dLbls>
            <c:dLbl>
              <c:idx val="0"/>
              <c:layout>
                <c:manualLayout>
                  <c:x val="-0.11753726325350476"/>
                  <c:y val="9.3775378179060658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7814465408805037"/>
                      <c:h val="0.3190277777777778"/>
                    </c:manualLayout>
                  </c15:layout>
                </c:ext>
                <c:ext xmlns:c16="http://schemas.microsoft.com/office/drawing/2014/chart" uri="{C3380CC4-5D6E-409C-BE32-E72D297353CC}">
                  <c16:uniqueId val="{00000001-7E77-4AB0-A2E7-A362C6DBF0B6}"/>
                </c:ext>
              </c:extLst>
            </c:dLbl>
            <c:dLbl>
              <c:idx val="1"/>
              <c:layout>
                <c:manualLayout>
                  <c:x val="3.0324274631445794E-4"/>
                  <c:y val="3.1753108091597974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46121593291404611"/>
                      <c:h val="0.36805555555555558"/>
                    </c:manualLayout>
                  </c15:layout>
                </c:ext>
                <c:ext xmlns:c16="http://schemas.microsoft.com/office/drawing/2014/chart" uri="{C3380CC4-5D6E-409C-BE32-E72D297353CC}">
                  <c16:uniqueId val="{00000003-7E77-4AB0-A2E7-A362C6DBF0B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'education, iranian ancestory'!$D$2:$E$2</c:f>
              <c:strCache>
                <c:ptCount val="2"/>
                <c:pt idx="0">
                  <c:v>Has tertiary education</c:v>
                </c:pt>
                <c:pt idx="1">
                  <c:v>Does not have tertiary education</c:v>
                </c:pt>
              </c:strCache>
            </c:strRef>
          </c:cat>
          <c:val>
            <c:numRef>
              <c:f>'education, iranian ancestory'!$D$4:$E$4</c:f>
              <c:numCache>
                <c:formatCode>#,##0</c:formatCode>
                <c:ptCount val="2"/>
                <c:pt idx="0">
                  <c:v>9970</c:v>
                </c:pt>
                <c:pt idx="1">
                  <c:v>3998</c:v>
                </c:pt>
              </c:numCache>
            </c:numRef>
          </c:val>
          <c:extLst>
            <c:ext xmlns:c16="http://schemas.microsoft.com/office/drawing/2014/chart" uri="{C3380CC4-5D6E-409C-BE32-E72D297353CC}">
              <c16:uniqueId val="{00000004-7E77-4AB0-A2E7-A362C6DBF0B6}"/>
            </c:ext>
          </c:extLst>
        </c:ser>
        <c:dLbls>
          <c:showLegendKey val="0"/>
          <c:showVal val="0"/>
          <c:showCatName val="0"/>
          <c:showSerName val="0"/>
          <c:showPercent val="0"/>
          <c:showBubbleSize val="0"/>
          <c:showLeaderLines val="1"/>
        </c:dLbls>
        <c:firstSliceAng val="322"/>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'education, iranian ancestory'!$P$23</c:f>
              <c:strCache>
                <c:ptCount val="1"/>
                <c:pt idx="0">
                  <c:v>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 iranian ancestory'!$O$24:$O$36</c:f>
              <c:strCache>
                <c:ptCount val="13"/>
                <c:pt idx="0">
                  <c:v>Inadequately described or not stated</c:v>
                </c:pt>
                <c:pt idx="1">
                  <c:v>Mixed Field Programmes</c:v>
                </c:pt>
                <c:pt idx="2">
                  <c:v>Agriculture, Environmental</c:v>
                </c:pt>
                <c:pt idx="3">
                  <c:v>Food, Hospitality and Personal Services</c:v>
                </c:pt>
                <c:pt idx="4">
                  <c:v>Education</c:v>
                </c:pt>
                <c:pt idx="5">
                  <c:v>Creative Arts</c:v>
                </c:pt>
                <c:pt idx="6">
                  <c:v>Architecture and Building</c:v>
                </c:pt>
                <c:pt idx="7">
                  <c:v>Natural and Physical Sciences</c:v>
                </c:pt>
                <c:pt idx="8">
                  <c:v>Information Technology</c:v>
                </c:pt>
                <c:pt idx="9">
                  <c:v>Society and Culture</c:v>
                </c:pt>
                <c:pt idx="10">
                  <c:v>Management and Commerce</c:v>
                </c:pt>
                <c:pt idx="11">
                  <c:v>Health</c:v>
                </c:pt>
                <c:pt idx="12">
                  <c:v>Engineering and Related Technologies</c:v>
                </c:pt>
              </c:strCache>
            </c:strRef>
          </c:cat>
          <c:val>
            <c:numRef>
              <c:f>'education, iranian ancestory'!$P$24:$P$36</c:f>
              <c:numCache>
                <c:formatCode>0.0</c:formatCode>
                <c:ptCount val="13"/>
                <c:pt idx="0">
                  <c:v>6.5595261215770053</c:v>
                </c:pt>
                <c:pt idx="1">
                  <c:v>0.26218683239463975</c:v>
                </c:pt>
                <c:pt idx="2">
                  <c:v>1.4517382015925422</c:v>
                </c:pt>
                <c:pt idx="3">
                  <c:v>2.9860167022722859</c:v>
                </c:pt>
                <c:pt idx="4">
                  <c:v>3.3404544571761505</c:v>
                </c:pt>
                <c:pt idx="5">
                  <c:v>3.6657603418139444</c:v>
                </c:pt>
                <c:pt idx="6">
                  <c:v>4.6902311128374441</c:v>
                </c:pt>
                <c:pt idx="7">
                  <c:v>7.1518741503204506</c:v>
                </c:pt>
                <c:pt idx="8">
                  <c:v>8.2783064672751987</c:v>
                </c:pt>
                <c:pt idx="9">
                  <c:v>11.419693144299863</c:v>
                </c:pt>
                <c:pt idx="10">
                  <c:v>13.575451543989123</c:v>
                </c:pt>
                <c:pt idx="11">
                  <c:v>13.706544960186443</c:v>
                </c:pt>
                <c:pt idx="12">
                  <c:v>22.912215964264906</c:v>
                </c:pt>
              </c:numCache>
            </c:numRef>
          </c:val>
          <c:extLst>
            <c:ext xmlns:c16="http://schemas.microsoft.com/office/drawing/2014/chart" uri="{C3380CC4-5D6E-409C-BE32-E72D297353CC}">
              <c16:uniqueId val="{00000000-C572-42F2-9931-95E7541B73B5}"/>
            </c:ext>
          </c:extLst>
        </c:ser>
        <c:dLbls>
          <c:showLegendKey val="0"/>
          <c:showVal val="0"/>
          <c:showCatName val="0"/>
          <c:showSerName val="0"/>
          <c:showPercent val="0"/>
          <c:showBubbleSize val="0"/>
        </c:dLbls>
        <c:gapWidth val="42"/>
        <c:overlap val="-100"/>
        <c:axId val="349600000"/>
        <c:axId val="349605888"/>
      </c:barChart>
      <c:catAx>
        <c:axId val="349600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49605888"/>
        <c:crosses val="autoZero"/>
        <c:auto val="1"/>
        <c:lblAlgn val="ctr"/>
        <c:lblOffset val="100"/>
        <c:noMultiLvlLbl val="0"/>
      </c:catAx>
      <c:valAx>
        <c:axId val="349605888"/>
        <c:scaling>
          <c:orientation val="minMax"/>
        </c:scaling>
        <c:delete val="1"/>
        <c:axPos val="b"/>
        <c:majorGridlines>
          <c:spPr>
            <a:ln w="9525" cap="flat" cmpd="sng" algn="ctr">
              <a:solidFill>
                <a:schemeClr val="bg1">
                  <a:lumMod val="65000"/>
                </a:schemeClr>
              </a:solidFill>
              <a:round/>
            </a:ln>
            <a:effectLst/>
          </c:spPr>
        </c:majorGridlines>
        <c:numFmt formatCode="0" sourceLinked="0"/>
        <c:majorTickMark val="none"/>
        <c:minorTickMark val="none"/>
        <c:tickLblPos val="nextTo"/>
        <c:crossAx val="3496000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85894471697992E-2"/>
          <c:y val="0.13051482302930317"/>
          <c:w val="0.9022669129745271"/>
          <c:h val="0.72242711902135426"/>
        </c:manualLayout>
      </c:layout>
      <c:barChart>
        <c:barDir val="bar"/>
        <c:grouping val="clustered"/>
        <c:varyColors val="0"/>
        <c:ser>
          <c:idx val="0"/>
          <c:order val="0"/>
          <c:spPr>
            <a:solidFill>
              <a:schemeClr val="bg1">
                <a:lumMod val="65000"/>
              </a:schemeClr>
            </a:solidFill>
            <a:ln w="25400">
              <a:noFill/>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strCache>
            </c:strRef>
          </c:cat>
          <c:val>
            <c:numRef>
              <c:f>Main!$B$57:$B$73</c:f>
              <c:numCache>
                <c:formatCode>0.0</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0-B8AF-4A87-B4C2-C75AA972A3CD}"/>
            </c:ext>
          </c:extLst>
        </c:ser>
        <c:ser>
          <c:idx val="1"/>
          <c:order val="1"/>
          <c:spPr>
            <a:solidFill>
              <a:schemeClr val="bg1">
                <a:lumMod val="65000"/>
              </a:schemeClr>
            </a:solidFill>
            <a:ln w="25400">
              <a:noFill/>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strCache>
            </c:strRef>
          </c:cat>
          <c:val>
            <c:numRef>
              <c:f>Main!$C$57:$C$73</c:f>
              <c:numCache>
                <c:formatCode>0.0</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1-B8AF-4A87-B4C2-C75AA972A3CD}"/>
            </c:ext>
          </c:extLst>
        </c:ser>
        <c:ser>
          <c:idx val="2"/>
          <c:order val="2"/>
          <c:spPr>
            <a:solidFill>
              <a:srgbClr val="0070C0"/>
            </a:solidFill>
            <a:ln w="25400">
              <a:solidFill>
                <a:srgbClr val="000080"/>
              </a:solidFill>
              <a:prstDash val="solid"/>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strCache>
            </c:strRef>
          </c:cat>
          <c:val>
            <c:numRef>
              <c:f>Main!$D$57:$D$73</c:f>
              <c:numCache>
                <c:formatCode>0.0</c:formatCode>
                <c:ptCount val="17"/>
                <c:pt idx="0">
                  <c:v>-9.2995495443998522</c:v>
                </c:pt>
                <c:pt idx="1">
                  <c:v>-7.7771835894958379</c:v>
                </c:pt>
                <c:pt idx="2">
                  <c:v>-6.1787795654169075</c:v>
                </c:pt>
                <c:pt idx="3">
                  <c:v>-5.3830315299090579</c:v>
                </c:pt>
                <c:pt idx="4">
                  <c:v>-4.2564949276826933</c:v>
                </c:pt>
                <c:pt idx="5">
                  <c:v>-3.7223608275598257</c:v>
                </c:pt>
                <c:pt idx="6">
                  <c:v>-2.9976449221880994</c:v>
                </c:pt>
                <c:pt idx="7">
                  <c:v>-2.1120712392473222</c:v>
                </c:pt>
                <c:pt idx="8">
                  <c:v>-1.6869306364015493</c:v>
                </c:pt>
                <c:pt idx="9">
                  <c:v>-1.657635573586828</c:v>
                </c:pt>
                <c:pt idx="10">
                  <c:v>-1.7335441439345467</c:v>
                </c:pt>
                <c:pt idx="11">
                  <c:v>-1.4476107334860107</c:v>
                </c:pt>
                <c:pt idx="12">
                  <c:v>-1.3189941170503878</c:v>
                </c:pt>
                <c:pt idx="13">
                  <c:v>-0.62611671239627709</c:v>
                </c:pt>
                <c:pt idx="14">
                  <c:v>-0.3536552268144641</c:v>
                </c:pt>
                <c:pt idx="15">
                  <c:v>-0.20679950993596946</c:v>
                </c:pt>
                <c:pt idx="16">
                  <c:v>-0.36724450999333336</c:v>
                </c:pt>
              </c:numCache>
            </c:numRef>
          </c:val>
          <c:extLst>
            <c:ext xmlns:c16="http://schemas.microsoft.com/office/drawing/2014/chart" uri="{C3380CC4-5D6E-409C-BE32-E72D297353CC}">
              <c16:uniqueId val="{00000002-B8AF-4A87-B4C2-C75AA972A3CD}"/>
            </c:ext>
          </c:extLst>
        </c:ser>
        <c:ser>
          <c:idx val="3"/>
          <c:order val="3"/>
          <c:spPr>
            <a:solidFill>
              <a:srgbClr val="FF0000"/>
            </a:solidFill>
            <a:ln w="25400">
              <a:solidFill>
                <a:srgbClr val="000080"/>
              </a:solidFill>
              <a:prstDash val="solid"/>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strCache>
            </c:strRef>
          </c:cat>
          <c:val>
            <c:numRef>
              <c:f>Main!$E$57:$E$73</c:f>
              <c:numCache>
                <c:formatCode>0.0</c:formatCode>
                <c:ptCount val="17"/>
                <c:pt idx="0">
                  <c:v>9.0019187477010139</c:v>
                </c:pt>
                <c:pt idx="1">
                  <c:v>7.4508546386388836</c:v>
                </c:pt>
                <c:pt idx="2">
                  <c:v>5.7660708499819409</c:v>
                </c:pt>
                <c:pt idx="3">
                  <c:v>5.1229695570312526</c:v>
                </c:pt>
                <c:pt idx="4">
                  <c:v>4.2291666283060101</c:v>
                </c:pt>
                <c:pt idx="5">
                  <c:v>3.6677669548008813</c:v>
                </c:pt>
                <c:pt idx="6">
                  <c:v>2.9268920238981178</c:v>
                </c:pt>
                <c:pt idx="7">
                  <c:v>2.1719340955377997</c:v>
                </c:pt>
                <c:pt idx="8">
                  <c:v>1.6625383182476976</c:v>
                </c:pt>
                <c:pt idx="9">
                  <c:v>1.5502891395181306</c:v>
                </c:pt>
                <c:pt idx="10">
                  <c:v>1.5019395383330387</c:v>
                </c:pt>
                <c:pt idx="11">
                  <c:v>1.2592101741077328</c:v>
                </c:pt>
                <c:pt idx="12">
                  <c:v>1.078012986992227</c:v>
                </c:pt>
                <c:pt idx="13">
                  <c:v>0.53491311650521822</c:v>
                </c:pt>
                <c:pt idx="14">
                  <c:v>0.33839459939709793</c:v>
                </c:pt>
                <c:pt idx="15">
                  <c:v>0.21716750978834076</c:v>
                </c:pt>
                <c:pt idx="16">
                  <c:v>0.39431381171562524</c:v>
                </c:pt>
              </c:numCache>
            </c:numRef>
          </c:val>
          <c:extLst>
            <c:ext xmlns:c16="http://schemas.microsoft.com/office/drawing/2014/chart" uri="{C3380CC4-5D6E-409C-BE32-E72D297353CC}">
              <c16:uniqueId val="{00000003-B8AF-4A87-B4C2-C75AA972A3CD}"/>
            </c:ext>
          </c:extLst>
        </c:ser>
        <c:dLbls>
          <c:showLegendKey val="0"/>
          <c:showVal val="0"/>
          <c:showCatName val="0"/>
          <c:showSerName val="0"/>
          <c:showPercent val="0"/>
          <c:showBubbleSize val="0"/>
        </c:dLbls>
        <c:gapWidth val="0"/>
        <c:overlap val="100"/>
        <c:axId val="31446912"/>
        <c:axId val="33546240"/>
      </c:barChart>
      <c:catAx>
        <c:axId val="31446912"/>
        <c:scaling>
          <c:orientation val="minMax"/>
        </c:scaling>
        <c:delete val="0"/>
        <c:axPos val="l"/>
        <c:numFmt formatCode="General" sourceLinked="0"/>
        <c:majorTickMark val="none"/>
        <c:minorTickMark val="none"/>
        <c:tickLblPos val="low"/>
        <c:spPr>
          <a:ln w="3175">
            <a:solidFill>
              <a:srgbClr val="000000"/>
            </a:solidFill>
            <a:prstDash val="solid"/>
          </a:ln>
        </c:spPr>
        <c:txPr>
          <a:bodyPr rot="0" vert="horz"/>
          <a:lstStyle/>
          <a:p>
            <a:pPr rtl="0">
              <a:defRPr sz="1000" b="0" i="0" u="none" strike="noStrike" baseline="0">
                <a:solidFill>
                  <a:srgbClr val="000000"/>
                </a:solidFill>
                <a:latin typeface="Times New Roman" panose="02020603050405020304" pitchFamily="18" charset="0"/>
                <a:ea typeface="Badr"/>
                <a:cs typeface="Times New Roman" panose="02020603050405020304" pitchFamily="18" charset="0"/>
              </a:defRPr>
            </a:pPr>
            <a:endParaRPr lang="en-US"/>
          </a:p>
        </c:txPr>
        <c:crossAx val="33546240"/>
        <c:crosses val="autoZero"/>
        <c:auto val="0"/>
        <c:lblAlgn val="ctr"/>
        <c:lblOffset val="100"/>
        <c:tickLblSkip val="1"/>
        <c:tickMarkSkip val="1"/>
        <c:noMultiLvlLbl val="0"/>
      </c:catAx>
      <c:valAx>
        <c:axId val="33546240"/>
        <c:scaling>
          <c:orientation val="minMax"/>
          <c:min val="-10"/>
        </c:scaling>
        <c:delete val="0"/>
        <c:axPos val="b"/>
        <c:numFmt formatCode="0;0" sourceLinked="0"/>
        <c:majorTickMark val="out"/>
        <c:minorTickMark val="none"/>
        <c:tickLblPos val="nextTo"/>
        <c:spPr>
          <a:ln w="3175">
            <a:solidFill>
              <a:srgbClr val="000000"/>
            </a:solidFill>
            <a:prstDash val="solid"/>
          </a:ln>
        </c:spPr>
        <c:txPr>
          <a:bodyPr rot="0" vert="horz"/>
          <a:lstStyle/>
          <a:p>
            <a:pPr rtl="0">
              <a:defRPr sz="1000" b="0" i="0" u="none" strike="noStrike" baseline="0">
                <a:solidFill>
                  <a:srgbClr val="000000"/>
                </a:solidFill>
                <a:latin typeface="Times New Roman" panose="02020603050405020304" pitchFamily="18" charset="0"/>
                <a:ea typeface="Badr"/>
                <a:cs typeface="Times New Roman" panose="02020603050405020304" pitchFamily="18" charset="0"/>
              </a:defRPr>
            </a:pPr>
            <a:endParaRPr lang="en-US"/>
          </a:p>
        </c:txPr>
        <c:crossAx val="31446912"/>
        <c:crosses val="autoZero"/>
        <c:crossBetween val="between"/>
      </c:valAx>
      <c:spPr>
        <a:noFill/>
        <a:ln w="25400">
          <a:noFill/>
        </a:ln>
      </c:spPr>
    </c:plotArea>
    <c:plotVisOnly val="0"/>
    <c:dispBlanksAs val="gap"/>
    <c:showDLblsOverMax val="0"/>
  </c:chart>
  <c:spPr>
    <a:solidFill>
      <a:srgbClr val="FFFFFF"/>
    </a:solidFill>
    <a:ln w="9525">
      <a:noFill/>
    </a:ln>
  </c:spPr>
  <c:txPr>
    <a:bodyPr/>
    <a:lstStyle/>
    <a:p>
      <a:pPr>
        <a:defRPr sz="10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985894471698228E-2"/>
          <c:y val="9.7853839285346966E-2"/>
          <c:w val="0.88243687093112877"/>
          <c:h val="0.80299085423979399"/>
        </c:manualLayout>
      </c:layout>
      <c:barChart>
        <c:barDir val="bar"/>
        <c:grouping val="clustered"/>
        <c:varyColors val="0"/>
        <c:ser>
          <c:idx val="0"/>
          <c:order val="0"/>
          <c:spPr>
            <a:solidFill>
              <a:schemeClr val="accent5">
                <a:lumMod val="60000"/>
                <a:lumOff val="40000"/>
              </a:schemeClr>
            </a:solidFill>
            <a:ln w="25400">
              <a:noFill/>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c:v>
                </c:pt>
              </c:strCache>
            </c:strRef>
          </c:cat>
          <c:val>
            <c:numRef>
              <c:f>Main!$B$57:$B$73</c:f>
              <c:numCache>
                <c:formatCode>0.0</c:formatCode>
                <c:ptCount val="17"/>
                <c:pt idx="0">
                  <c:v>-3201</c:v>
                </c:pt>
                <c:pt idx="1">
                  <c:v>-2900</c:v>
                </c:pt>
                <c:pt idx="2">
                  <c:v>-2890</c:v>
                </c:pt>
                <c:pt idx="3">
                  <c:v>-3349</c:v>
                </c:pt>
                <c:pt idx="4">
                  <c:v>-4204</c:v>
                </c:pt>
                <c:pt idx="5">
                  <c:v>-4357</c:v>
                </c:pt>
                <c:pt idx="6">
                  <c:v>-3518</c:v>
                </c:pt>
                <c:pt idx="7">
                  <c:v>-2852</c:v>
                </c:pt>
                <c:pt idx="8">
                  <c:v>-2488</c:v>
                </c:pt>
                <c:pt idx="9">
                  <c:v>-2028</c:v>
                </c:pt>
                <c:pt idx="10">
                  <c:v>-1766</c:v>
                </c:pt>
                <c:pt idx="11">
                  <c:v>-1327</c:v>
                </c:pt>
                <c:pt idx="12">
                  <c:v>-881</c:v>
                </c:pt>
                <c:pt idx="13">
                  <c:v>-644</c:v>
                </c:pt>
                <c:pt idx="14">
                  <c:v>-561</c:v>
                </c:pt>
                <c:pt idx="15">
                  <c:v>-478</c:v>
                </c:pt>
                <c:pt idx="16">
                  <c:v>-460</c:v>
                </c:pt>
              </c:numCache>
            </c:numRef>
          </c:val>
          <c:extLst>
            <c:ext xmlns:c16="http://schemas.microsoft.com/office/drawing/2014/chart" uri="{C3380CC4-5D6E-409C-BE32-E72D297353CC}">
              <c16:uniqueId val="{00000000-4DE8-4A11-8C5A-ADA9CAB74463}"/>
            </c:ext>
          </c:extLst>
        </c:ser>
        <c:ser>
          <c:idx val="1"/>
          <c:order val="1"/>
          <c:spPr>
            <a:solidFill>
              <a:schemeClr val="accent5">
                <a:lumMod val="60000"/>
                <a:lumOff val="40000"/>
              </a:schemeClr>
            </a:solidFill>
            <a:ln w="25400">
              <a:noFill/>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c:v>
                </c:pt>
              </c:strCache>
            </c:strRef>
          </c:cat>
          <c:val>
            <c:numRef>
              <c:f>Main!$C$57:$C$73</c:f>
              <c:numCache>
                <c:formatCode>0.0</c:formatCode>
                <c:ptCount val="17"/>
                <c:pt idx="0">
                  <c:v>3046</c:v>
                </c:pt>
                <c:pt idx="1">
                  <c:v>2762</c:v>
                </c:pt>
                <c:pt idx="2">
                  <c:v>2784</c:v>
                </c:pt>
                <c:pt idx="3">
                  <c:v>3261</c:v>
                </c:pt>
                <c:pt idx="4">
                  <c:v>4214</c:v>
                </c:pt>
                <c:pt idx="5">
                  <c:v>4319</c:v>
                </c:pt>
                <c:pt idx="6">
                  <c:v>3457</c:v>
                </c:pt>
                <c:pt idx="7">
                  <c:v>2721</c:v>
                </c:pt>
                <c:pt idx="8">
                  <c:v>2421</c:v>
                </c:pt>
                <c:pt idx="9">
                  <c:v>2004</c:v>
                </c:pt>
                <c:pt idx="10">
                  <c:v>1763</c:v>
                </c:pt>
                <c:pt idx="11">
                  <c:v>1354</c:v>
                </c:pt>
                <c:pt idx="12">
                  <c:v>982</c:v>
                </c:pt>
                <c:pt idx="13">
                  <c:v>701</c:v>
                </c:pt>
                <c:pt idx="14">
                  <c:v>559</c:v>
                </c:pt>
                <c:pt idx="15">
                  <c:v>436</c:v>
                </c:pt>
                <c:pt idx="16">
                  <c:v>460</c:v>
                </c:pt>
              </c:numCache>
            </c:numRef>
          </c:val>
          <c:extLst>
            <c:ext xmlns:c16="http://schemas.microsoft.com/office/drawing/2014/chart" uri="{C3380CC4-5D6E-409C-BE32-E72D297353CC}">
              <c16:uniqueId val="{00000001-4DE8-4A11-8C5A-ADA9CAB74463}"/>
            </c:ext>
          </c:extLst>
        </c:ser>
        <c:ser>
          <c:idx val="2"/>
          <c:order val="2"/>
          <c:spPr>
            <a:noFill/>
            <a:ln w="25400">
              <a:solidFill>
                <a:srgbClr val="000080"/>
              </a:solidFill>
              <a:prstDash val="solid"/>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c:v>
                </c:pt>
              </c:strCache>
            </c:strRef>
          </c:cat>
          <c:val>
            <c:numRef>
              <c:f>Main!$D$57:$D$73</c:f>
              <c:numCache>
                <c:formatCode>0.0</c:formatCode>
                <c:ptCount val="17"/>
                <c:pt idx="0">
                  <c:v>-2025</c:v>
                </c:pt>
                <c:pt idx="1">
                  <c:v>-2207</c:v>
                </c:pt>
                <c:pt idx="2">
                  <c:v>-2325</c:v>
                </c:pt>
                <c:pt idx="3">
                  <c:v>-2400</c:v>
                </c:pt>
                <c:pt idx="4">
                  <c:v>-2495</c:v>
                </c:pt>
                <c:pt idx="5">
                  <c:v>-2744</c:v>
                </c:pt>
                <c:pt idx="6">
                  <c:v>-3118</c:v>
                </c:pt>
                <c:pt idx="7">
                  <c:v>-3390</c:v>
                </c:pt>
                <c:pt idx="8">
                  <c:v>-3131</c:v>
                </c:pt>
                <c:pt idx="9">
                  <c:v>-2809</c:v>
                </c:pt>
                <c:pt idx="10">
                  <c:v>-2743</c:v>
                </c:pt>
                <c:pt idx="11">
                  <c:v>-3064</c:v>
                </c:pt>
                <c:pt idx="12">
                  <c:v>-3610</c:v>
                </c:pt>
                <c:pt idx="13">
                  <c:v>-3367</c:v>
                </c:pt>
                <c:pt idx="14">
                  <c:v>-2278</c:v>
                </c:pt>
                <c:pt idx="15">
                  <c:v>-1385</c:v>
                </c:pt>
                <c:pt idx="16">
                  <c:v>-1348</c:v>
                </c:pt>
              </c:numCache>
            </c:numRef>
          </c:val>
          <c:extLst>
            <c:ext xmlns:c16="http://schemas.microsoft.com/office/drawing/2014/chart" uri="{C3380CC4-5D6E-409C-BE32-E72D297353CC}">
              <c16:uniqueId val="{00000002-4DE8-4A11-8C5A-ADA9CAB74463}"/>
            </c:ext>
          </c:extLst>
        </c:ser>
        <c:ser>
          <c:idx val="3"/>
          <c:order val="3"/>
          <c:spPr>
            <a:noFill/>
            <a:ln w="25400">
              <a:solidFill>
                <a:srgbClr val="000080"/>
              </a:solidFill>
              <a:prstDash val="solid"/>
            </a:ln>
          </c:spPr>
          <c:invertIfNegative val="0"/>
          <c:cat>
            <c:strRef>
              <c:f>Main!$A$57:$A$73</c:f>
              <c:strCache>
                <c:ptCount val="17"/>
                <c:pt idx="0">
                  <c:v>  0- 4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c:v>
                </c:pt>
              </c:strCache>
            </c:strRef>
          </c:cat>
          <c:val>
            <c:numRef>
              <c:f>Main!$E$57:$E$73</c:f>
              <c:numCache>
                <c:formatCode>0.0</c:formatCode>
                <c:ptCount val="17"/>
                <c:pt idx="0">
                  <c:v>1934</c:v>
                </c:pt>
                <c:pt idx="1">
                  <c:v>2111</c:v>
                </c:pt>
                <c:pt idx="2">
                  <c:v>2227</c:v>
                </c:pt>
                <c:pt idx="3">
                  <c:v>2301</c:v>
                </c:pt>
                <c:pt idx="4">
                  <c:v>2394</c:v>
                </c:pt>
                <c:pt idx="5">
                  <c:v>2634</c:v>
                </c:pt>
                <c:pt idx="6">
                  <c:v>2996</c:v>
                </c:pt>
                <c:pt idx="7">
                  <c:v>3262</c:v>
                </c:pt>
                <c:pt idx="8">
                  <c:v>3007</c:v>
                </c:pt>
                <c:pt idx="9">
                  <c:v>2708</c:v>
                </c:pt>
                <c:pt idx="10">
                  <c:v>2695</c:v>
                </c:pt>
                <c:pt idx="11">
                  <c:v>3089</c:v>
                </c:pt>
                <c:pt idx="12">
                  <c:v>3846</c:v>
                </c:pt>
                <c:pt idx="13">
                  <c:v>3686</c:v>
                </c:pt>
                <c:pt idx="14">
                  <c:v>2604</c:v>
                </c:pt>
                <c:pt idx="15">
                  <c:v>1633</c:v>
                </c:pt>
                <c:pt idx="16">
                  <c:v>1771</c:v>
                </c:pt>
              </c:numCache>
            </c:numRef>
          </c:val>
          <c:extLst>
            <c:ext xmlns:c16="http://schemas.microsoft.com/office/drawing/2014/chart" uri="{C3380CC4-5D6E-409C-BE32-E72D297353CC}">
              <c16:uniqueId val="{00000003-4DE8-4A11-8C5A-ADA9CAB74463}"/>
            </c:ext>
          </c:extLst>
        </c:ser>
        <c:dLbls>
          <c:showLegendKey val="0"/>
          <c:showVal val="0"/>
          <c:showCatName val="0"/>
          <c:showSerName val="0"/>
          <c:showPercent val="0"/>
          <c:showBubbleSize val="0"/>
        </c:dLbls>
        <c:gapWidth val="0"/>
        <c:overlap val="100"/>
        <c:axId val="147083648"/>
        <c:axId val="147085184"/>
      </c:barChart>
      <c:catAx>
        <c:axId val="147083648"/>
        <c:scaling>
          <c:orientation val="minMax"/>
        </c:scaling>
        <c:delete val="0"/>
        <c:axPos val="l"/>
        <c:numFmt formatCode="General" sourceLinked="0"/>
        <c:majorTickMark val="none"/>
        <c:minorTickMark val="none"/>
        <c:tickLblPos val="low"/>
        <c:spPr>
          <a:ln w="3175">
            <a:solidFill>
              <a:schemeClr val="accent1">
                <a:lumMod val="50000"/>
              </a:schemeClr>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47085184"/>
        <c:crosses val="autoZero"/>
        <c:auto val="0"/>
        <c:lblAlgn val="ctr"/>
        <c:lblOffset val="100"/>
        <c:tickLblSkip val="1"/>
        <c:tickMarkSkip val="1"/>
        <c:noMultiLvlLbl val="0"/>
      </c:catAx>
      <c:valAx>
        <c:axId val="147085184"/>
        <c:scaling>
          <c:orientation val="minMax"/>
        </c:scaling>
        <c:delete val="0"/>
        <c:axPos val="b"/>
        <c:title>
          <c:tx>
            <c:rich>
              <a:bodyPr/>
              <a:lstStyle/>
              <a:p>
                <a:pPr>
                  <a:defRPr sz="1000" b="0" i="0" u="none" strike="noStrike" baseline="0">
                    <a:solidFill>
                      <a:srgbClr val="000000"/>
                    </a:solidFill>
                    <a:latin typeface="Arial"/>
                    <a:ea typeface="Arial"/>
                    <a:cs typeface="Arial"/>
                  </a:defRPr>
                </a:pPr>
                <a:r>
                  <a:rPr lang="en-US" dirty="0"/>
                  <a:t>Numbers (Thousands)</a:t>
                </a:r>
              </a:p>
            </c:rich>
          </c:tx>
          <c:layout>
            <c:manualLayout>
              <c:xMode val="edge"/>
              <c:yMode val="edge"/>
              <c:x val="0.44700228443666784"/>
              <c:y val="0.96232723113069762"/>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47083648"/>
        <c:crosses val="autoZero"/>
        <c:crossBetween val="between"/>
      </c:valAx>
      <c:spPr>
        <a:noFill/>
        <a:ln w="25400">
          <a:noFill/>
        </a:ln>
      </c:spPr>
    </c:plotArea>
    <c:plotVisOnly val="0"/>
    <c:dispBlanksAs val="gap"/>
    <c:showDLblsOverMax val="0"/>
  </c:chart>
  <c:spPr>
    <a:solidFill>
      <a:srgbClr val="FFFFFF"/>
    </a:solidFill>
    <a:ln w="3175">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52262917138113E-2"/>
          <c:y val="4.0520050812790011E-2"/>
          <c:w val="0.90266036477627598"/>
          <c:h val="0.78718230932812228"/>
        </c:manualLayout>
      </c:layout>
      <c:lineChart>
        <c:grouping val="standard"/>
        <c:varyColors val="0"/>
        <c:ser>
          <c:idx val="0"/>
          <c:order val="0"/>
          <c:tx>
            <c:strRef>
              <c:f>'Child Dep'!$E$3</c:f>
              <c:strCache>
                <c:ptCount val="1"/>
                <c:pt idx="0">
                  <c:v>Child DP</c:v>
                </c:pt>
              </c:strCache>
            </c:strRef>
          </c:tx>
          <c:spPr>
            <a:ln w="25400">
              <a:solidFill>
                <a:srgbClr val="FF0000"/>
              </a:solidFill>
            </a:ln>
          </c:spPr>
          <c:marker>
            <c:symbol val="none"/>
          </c:marker>
          <c:cat>
            <c:strRef>
              <c:f>'Child Dep'!$F$2:$AJ$2</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'Child Dep'!$F$3:$AJ$3</c:f>
              <c:numCache>
                <c:formatCode>##0.0;\-##0.0;0</c:formatCode>
                <c:ptCount val="31"/>
                <c:pt idx="0">
                  <c:v>96.262946254322998</c:v>
                </c:pt>
                <c:pt idx="1">
                  <c:v>103.068670293301</c:v>
                </c:pt>
                <c:pt idx="2">
                  <c:v>111.896198819213</c:v>
                </c:pt>
                <c:pt idx="3">
                  <c:v>124.47158225902599</c:v>
                </c:pt>
                <c:pt idx="4">
                  <c:v>131.34647647275901</c:v>
                </c:pt>
                <c:pt idx="5">
                  <c:v>127.29178514671401</c:v>
                </c:pt>
                <c:pt idx="6">
                  <c:v>126.185388497067</c:v>
                </c:pt>
                <c:pt idx="7">
                  <c:v>133.48180861933599</c:v>
                </c:pt>
                <c:pt idx="8">
                  <c:v>135.79931867166101</c:v>
                </c:pt>
                <c:pt idx="9">
                  <c:v>125.16863574872301</c:v>
                </c:pt>
                <c:pt idx="10">
                  <c:v>101.626733037831</c:v>
                </c:pt>
                <c:pt idx="11">
                  <c:v>70.441435094860594</c:v>
                </c:pt>
                <c:pt idx="12">
                  <c:v>53.341334483181797</c:v>
                </c:pt>
                <c:pt idx="13">
                  <c:v>47.411596421577698</c:v>
                </c:pt>
                <c:pt idx="14">
                  <c:v>46.608002049095802</c:v>
                </c:pt>
                <c:pt idx="15">
                  <c:v>44.629020247959801</c:v>
                </c:pt>
                <c:pt idx="16">
                  <c:v>39.547757525655101</c:v>
                </c:pt>
                <c:pt idx="17">
                  <c:v>33.919837806847703</c:v>
                </c:pt>
                <c:pt idx="18">
                  <c:v>30.644937155060699</c:v>
                </c:pt>
                <c:pt idx="19">
                  <c:v>30.7290576593584</c:v>
                </c:pt>
                <c:pt idx="20">
                  <c:v>33.486601236174899</c:v>
                </c:pt>
                <c:pt idx="21">
                  <c:v>36.335884613040797</c:v>
                </c:pt>
                <c:pt idx="22">
                  <c:v>36.576242783844897</c:v>
                </c:pt>
                <c:pt idx="23">
                  <c:v>34.802680125204901</c:v>
                </c:pt>
                <c:pt idx="24">
                  <c:v>33.492599662358501</c:v>
                </c:pt>
                <c:pt idx="25">
                  <c:v>34.174392186924599</c:v>
                </c:pt>
                <c:pt idx="26">
                  <c:v>36.381668084620898</c:v>
                </c:pt>
                <c:pt idx="27">
                  <c:v>38.369910189606799</c:v>
                </c:pt>
                <c:pt idx="28">
                  <c:v>38.859839681134901</c:v>
                </c:pt>
                <c:pt idx="29">
                  <c:v>38.022075681648097</c:v>
                </c:pt>
                <c:pt idx="30">
                  <c:v>37.127238262583198</c:v>
                </c:pt>
              </c:numCache>
            </c:numRef>
          </c:val>
          <c:smooth val="0"/>
          <c:extLst>
            <c:ext xmlns:c16="http://schemas.microsoft.com/office/drawing/2014/chart" uri="{C3380CC4-5D6E-409C-BE32-E72D297353CC}">
              <c16:uniqueId val="{00000000-AC5C-470A-A741-F6C868690B8E}"/>
            </c:ext>
          </c:extLst>
        </c:ser>
        <c:ser>
          <c:idx val="1"/>
          <c:order val="1"/>
          <c:tx>
            <c:strRef>
              <c:f>'Child Dep'!$E$4</c:f>
              <c:strCache>
                <c:ptCount val="1"/>
                <c:pt idx="0">
                  <c:v>Old DP</c:v>
                </c:pt>
              </c:strCache>
            </c:strRef>
          </c:tx>
          <c:spPr>
            <a:ln w="25400">
              <a:solidFill>
                <a:srgbClr val="0070C0"/>
              </a:solidFill>
            </a:ln>
          </c:spPr>
          <c:marker>
            <c:symbol val="none"/>
          </c:marker>
          <c:cat>
            <c:strRef>
              <c:f>'Child Dep'!$F$2:$AJ$2</c:f>
              <c:strCach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strCache>
            </c:strRef>
          </c:cat>
          <c:val>
            <c:numRef>
              <c:f>'Child Dep'!$F$4:$AJ$4</c:f>
              <c:numCache>
                <c:formatCode>##0.0;\-##0.0;0</c:formatCode>
                <c:ptCount val="31"/>
                <c:pt idx="0">
                  <c:v>10.9287173109915</c:v>
                </c:pt>
                <c:pt idx="1">
                  <c:v>9.9886271517889291</c:v>
                </c:pt>
                <c:pt idx="2">
                  <c:v>8.8605809131975803</c:v>
                </c:pt>
                <c:pt idx="3">
                  <c:v>8.1939467712598493</c:v>
                </c:pt>
                <c:pt idx="4">
                  <c:v>7.9091429778746098</c:v>
                </c:pt>
                <c:pt idx="5">
                  <c:v>7.4667587036527401</c:v>
                </c:pt>
                <c:pt idx="6">
                  <c:v>6.9357729205052303</c:v>
                </c:pt>
                <c:pt idx="7">
                  <c:v>7.0826084050342999</c:v>
                </c:pt>
                <c:pt idx="8">
                  <c:v>8.1491822244512893</c:v>
                </c:pt>
                <c:pt idx="9">
                  <c:v>8.8424683920721492</c:v>
                </c:pt>
                <c:pt idx="10">
                  <c:v>8.8653458346437795</c:v>
                </c:pt>
                <c:pt idx="11">
                  <c:v>8.8391025137226507</c:v>
                </c:pt>
                <c:pt idx="12">
                  <c:v>7.9561399411969802</c:v>
                </c:pt>
                <c:pt idx="13">
                  <c:v>7.8583922316950199</c:v>
                </c:pt>
                <c:pt idx="14">
                  <c:v>9.7804591114634594</c:v>
                </c:pt>
                <c:pt idx="15">
                  <c:v>12.2677372919434</c:v>
                </c:pt>
                <c:pt idx="16">
                  <c:v>15.016088165188</c:v>
                </c:pt>
                <c:pt idx="17">
                  <c:v>17.874236382094999</c:v>
                </c:pt>
                <c:pt idx="18">
                  <c:v>21.015015862616</c:v>
                </c:pt>
                <c:pt idx="19">
                  <c:v>26.917077334709901</c:v>
                </c:pt>
                <c:pt idx="20">
                  <c:v>37.704086021601199</c:v>
                </c:pt>
                <c:pt idx="21">
                  <c:v>49.395026005310001</c:v>
                </c:pt>
                <c:pt idx="22">
                  <c:v>54.891747871813401</c:v>
                </c:pt>
                <c:pt idx="23">
                  <c:v>54.157834117679002</c:v>
                </c:pt>
                <c:pt idx="24">
                  <c:v>52.537681159356303</c:v>
                </c:pt>
                <c:pt idx="25">
                  <c:v>54.224821473028697</c:v>
                </c:pt>
                <c:pt idx="26">
                  <c:v>58.733152944963102</c:v>
                </c:pt>
                <c:pt idx="27">
                  <c:v>62.755964558784903</c:v>
                </c:pt>
                <c:pt idx="28">
                  <c:v>63.911184344756201</c:v>
                </c:pt>
                <c:pt idx="29">
                  <c:v>62.357195807963201</c:v>
                </c:pt>
                <c:pt idx="30">
                  <c:v>60.253311344906798</c:v>
                </c:pt>
              </c:numCache>
            </c:numRef>
          </c:val>
          <c:smooth val="0"/>
          <c:extLst>
            <c:ext xmlns:c16="http://schemas.microsoft.com/office/drawing/2014/chart" uri="{C3380CC4-5D6E-409C-BE32-E72D297353CC}">
              <c16:uniqueId val="{00000001-AC5C-470A-A741-F6C868690B8E}"/>
            </c:ext>
          </c:extLst>
        </c:ser>
        <c:dLbls>
          <c:showLegendKey val="0"/>
          <c:showVal val="0"/>
          <c:showCatName val="0"/>
          <c:showSerName val="0"/>
          <c:showPercent val="0"/>
          <c:showBubbleSize val="0"/>
        </c:dLbls>
        <c:smooth val="0"/>
        <c:axId val="22571648"/>
        <c:axId val="22598016"/>
      </c:lineChart>
      <c:catAx>
        <c:axId val="22571648"/>
        <c:scaling>
          <c:orientation val="minMax"/>
        </c:scaling>
        <c:delete val="0"/>
        <c:axPos val="b"/>
        <c:numFmt formatCode="General" sourceLinked="0"/>
        <c:majorTickMark val="out"/>
        <c:minorTickMark val="none"/>
        <c:tickLblPos val="nextTo"/>
        <c:txPr>
          <a:bodyPr rot="-3000000"/>
          <a:lstStyle/>
          <a:p>
            <a:pPr>
              <a:defRPr/>
            </a:pPr>
            <a:endParaRPr lang="en-US"/>
          </a:p>
        </c:txPr>
        <c:crossAx val="22598016"/>
        <c:crosses val="autoZero"/>
        <c:auto val="1"/>
        <c:lblAlgn val="ctr"/>
        <c:lblOffset val="100"/>
        <c:noMultiLvlLbl val="0"/>
      </c:catAx>
      <c:valAx>
        <c:axId val="22598016"/>
        <c:scaling>
          <c:orientation val="minMax"/>
        </c:scaling>
        <c:delete val="0"/>
        <c:axPos val="l"/>
        <c:majorGridlines>
          <c:spPr>
            <a:ln>
              <a:solidFill>
                <a:schemeClr val="bg1">
                  <a:lumMod val="95000"/>
                </a:schemeClr>
              </a:solidFill>
            </a:ln>
          </c:spPr>
        </c:majorGridlines>
        <c:numFmt formatCode="#,##0" sourceLinked="0"/>
        <c:majorTickMark val="out"/>
        <c:minorTickMark val="none"/>
        <c:tickLblPos val="nextTo"/>
        <c:crossAx val="22571648"/>
        <c:crosses val="autoZero"/>
        <c:crossBetween val="between"/>
      </c:valAx>
    </c:plotArea>
    <c:legend>
      <c:legendPos val="b"/>
      <c:layout>
        <c:manualLayout>
          <c:xMode val="edge"/>
          <c:yMode val="edge"/>
          <c:x val="0.49802890980959424"/>
          <c:y val="0.14933243289844245"/>
          <c:w val="0.30533305171859532"/>
          <c:h val="6.5996034254842226E-2"/>
        </c:manualLayout>
      </c:layout>
      <c:overlay val="0"/>
      <c:txPr>
        <a:bodyPr/>
        <a:lstStyle/>
        <a:p>
          <a:pPr>
            <a:defRPr sz="1200"/>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'percentage of pop'!$D$2</c:f>
              <c:strCache>
                <c:ptCount val="1"/>
                <c:pt idx="0">
                  <c:v>0-19 &amp; 65+</c:v>
                </c:pt>
              </c:strCache>
            </c:strRef>
          </c:tx>
          <c:spPr>
            <a:ln>
              <a:solidFill>
                <a:schemeClr val="tx1"/>
              </a:solidFill>
            </a:ln>
          </c:spPr>
          <c:marker>
            <c:symbol val="none"/>
          </c:marker>
          <c:cat>
            <c:numRef>
              <c:f>'percentage of pop'!$C$3:$C$33</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'percentage of pop'!$D$3:$D$33</c:f>
              <c:numCache>
                <c:formatCode>##0.0;\-##0.0;0</c:formatCode>
                <c:ptCount val="31"/>
                <c:pt idx="0">
                  <c:v>60.92515781783365</c:v>
                </c:pt>
                <c:pt idx="1">
                  <c:v>61.93325509829539</c:v>
                </c:pt>
                <c:pt idx="2">
                  <c:v>62.657221547270069</c:v>
                </c:pt>
                <c:pt idx="3">
                  <c:v>63.879222200369675</c:v>
                </c:pt>
                <c:pt idx="4">
                  <c:v>65.759320917705978</c:v>
                </c:pt>
                <c:pt idx="5">
                  <c:v>66.687246824870556</c:v>
                </c:pt>
                <c:pt idx="6">
                  <c:v>66.354731800184553</c:v>
                </c:pt>
                <c:pt idx="7">
                  <c:v>67.103784874150719</c:v>
                </c:pt>
                <c:pt idx="8">
                  <c:v>67.329486076318418</c:v>
                </c:pt>
                <c:pt idx="9">
                  <c:v>65.847265899531692</c:v>
                </c:pt>
                <c:pt idx="10">
                  <c:v>62.922665129760979</c:v>
                </c:pt>
                <c:pt idx="11">
                  <c:v>57.232426603219224</c:v>
                </c:pt>
                <c:pt idx="12">
                  <c:v>50.323715260719531</c:v>
                </c:pt>
                <c:pt idx="13">
                  <c:v>44.554388011559524</c:v>
                </c:pt>
                <c:pt idx="14">
                  <c:v>42.572993532148871</c:v>
                </c:pt>
                <c:pt idx="15">
                  <c:v>42.471669245687835</c:v>
                </c:pt>
                <c:pt idx="16">
                  <c:v>42.448831695899607</c:v>
                </c:pt>
                <c:pt idx="17">
                  <c:v>41.644118575235701</c:v>
                </c:pt>
                <c:pt idx="18">
                  <c:v>40.809504794832463</c:v>
                </c:pt>
                <c:pt idx="19">
                  <c:v>42.142518169655737</c:v>
                </c:pt>
                <c:pt idx="20">
                  <c:v>46.351768171270955</c:v>
                </c:pt>
                <c:pt idx="21">
                  <c:v>50.805809882805711</c:v>
                </c:pt>
                <c:pt idx="22">
                  <c:v>52.776893273175112</c:v>
                </c:pt>
                <c:pt idx="23">
                  <c:v>52.427229555726228</c:v>
                </c:pt>
                <c:pt idx="24">
                  <c:v>51.588182325810699</c:v>
                </c:pt>
                <c:pt idx="25">
                  <c:v>51.965806300185136</c:v>
                </c:pt>
                <c:pt idx="26">
                  <c:v>53.499202486253594</c:v>
                </c:pt>
                <c:pt idx="27">
                  <c:v>54.995338036992536</c:v>
                </c:pt>
                <c:pt idx="28">
                  <c:v>55.592619581534812</c:v>
                </c:pt>
                <c:pt idx="29">
                  <c:v>55.244345952186499</c:v>
                </c:pt>
                <c:pt idx="30">
                  <c:v>54.575939688270836</c:v>
                </c:pt>
              </c:numCache>
            </c:numRef>
          </c:val>
          <c:smooth val="0"/>
          <c:extLst>
            <c:ext xmlns:c16="http://schemas.microsoft.com/office/drawing/2014/chart" uri="{C3380CC4-5D6E-409C-BE32-E72D297353CC}">
              <c16:uniqueId val="{00000000-DFC6-4586-B14D-30FED91B1A08}"/>
            </c:ext>
          </c:extLst>
        </c:ser>
        <c:ser>
          <c:idx val="1"/>
          <c:order val="1"/>
          <c:tx>
            <c:strRef>
              <c:f>'percentage of pop'!$E$2</c:f>
              <c:strCache>
                <c:ptCount val="1"/>
                <c:pt idx="0">
                  <c:v>20-64</c:v>
                </c:pt>
              </c:strCache>
            </c:strRef>
          </c:tx>
          <c:spPr>
            <a:ln>
              <a:solidFill>
                <a:srgbClr val="EB482D"/>
              </a:solidFill>
            </a:ln>
          </c:spPr>
          <c:marker>
            <c:symbol val="none"/>
          </c:marker>
          <c:cat>
            <c:numRef>
              <c:f>'percentage of pop'!$C$3:$C$33</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'percentage of pop'!$E$3:$E$33</c:f>
              <c:numCache>
                <c:formatCode>##0.0;\-##0.0;0</c:formatCode>
                <c:ptCount val="31"/>
                <c:pt idx="0">
                  <c:v>48.264490124370411</c:v>
                </c:pt>
                <c:pt idx="1">
                  <c:v>46.935730997795311</c:v>
                </c:pt>
                <c:pt idx="2">
                  <c:v>45.298722023946311</c:v>
                </c:pt>
                <c:pt idx="3">
                  <c:v>42.980152847215813</c:v>
                </c:pt>
                <c:pt idx="4">
                  <c:v>41.796301474387498</c:v>
                </c:pt>
                <c:pt idx="5">
                  <c:v>42.596958713349011</c:v>
                </c:pt>
                <c:pt idx="6">
                  <c:v>42.896148677329911</c:v>
                </c:pt>
                <c:pt idx="7">
                  <c:v>41.568907503834801</c:v>
                </c:pt>
                <c:pt idx="8">
                  <c:v>40.992258461381596</c:v>
                </c:pt>
                <c:pt idx="9">
                  <c:v>42.733014899940002</c:v>
                </c:pt>
                <c:pt idx="10">
                  <c:v>47.507725960835103</c:v>
                </c:pt>
                <c:pt idx="11">
                  <c:v>55.778502972992236</c:v>
                </c:pt>
                <c:pt idx="12">
                  <c:v>61.997250953165498</c:v>
                </c:pt>
                <c:pt idx="13">
                  <c:v>64.40394622769378</c:v>
                </c:pt>
                <c:pt idx="14">
                  <c:v>63.943336521057702</c:v>
                </c:pt>
                <c:pt idx="15">
                  <c:v>63.736180127602204</c:v>
                </c:pt>
                <c:pt idx="16">
                  <c:v>64.698183170221327</c:v>
                </c:pt>
                <c:pt idx="17">
                  <c:v>65.878724538038767</c:v>
                </c:pt>
                <c:pt idx="18">
                  <c:v>65.936984688597789</c:v>
                </c:pt>
                <c:pt idx="19">
                  <c:v>63.433207546612238</c:v>
                </c:pt>
                <c:pt idx="20">
                  <c:v>58.414392512731496</c:v>
                </c:pt>
                <c:pt idx="21">
                  <c:v>53.841334039159996</c:v>
                </c:pt>
                <c:pt idx="22">
                  <c:v>52.228051100114754</c:v>
                </c:pt>
                <c:pt idx="23">
                  <c:v>52.921109153769095</c:v>
                </c:pt>
                <c:pt idx="24">
                  <c:v>53.754689590474094</c:v>
                </c:pt>
                <c:pt idx="25">
                  <c:v>53.078777802381211</c:v>
                </c:pt>
                <c:pt idx="26">
                  <c:v>51.251872857386644</c:v>
                </c:pt>
                <c:pt idx="27">
                  <c:v>49.720106935569554</c:v>
                </c:pt>
                <c:pt idx="28">
                  <c:v>49.316711044094397</c:v>
                </c:pt>
                <c:pt idx="29">
                  <c:v>49.9053615958398</c:v>
                </c:pt>
                <c:pt idx="30">
                  <c:v>50.663553323191962</c:v>
                </c:pt>
              </c:numCache>
            </c:numRef>
          </c:val>
          <c:smooth val="0"/>
          <c:extLst>
            <c:ext xmlns:c16="http://schemas.microsoft.com/office/drawing/2014/chart" uri="{C3380CC4-5D6E-409C-BE32-E72D297353CC}">
              <c16:uniqueId val="{00000001-DFC6-4586-B14D-30FED91B1A08}"/>
            </c:ext>
          </c:extLst>
        </c:ser>
        <c:dLbls>
          <c:showLegendKey val="0"/>
          <c:showVal val="0"/>
          <c:showCatName val="0"/>
          <c:showSerName val="0"/>
          <c:showPercent val="0"/>
          <c:showBubbleSize val="0"/>
        </c:dLbls>
        <c:smooth val="0"/>
        <c:axId val="22620416"/>
        <c:axId val="22859776"/>
      </c:lineChart>
      <c:catAx>
        <c:axId val="22620416"/>
        <c:scaling>
          <c:orientation val="minMax"/>
        </c:scaling>
        <c:delete val="0"/>
        <c:axPos val="b"/>
        <c:numFmt formatCode="General" sourceLinked="1"/>
        <c:majorTickMark val="out"/>
        <c:minorTickMark val="none"/>
        <c:tickLblPos val="nextTo"/>
        <c:crossAx val="22859776"/>
        <c:crosses val="autoZero"/>
        <c:auto val="1"/>
        <c:lblAlgn val="ctr"/>
        <c:lblOffset val="100"/>
        <c:noMultiLvlLbl val="0"/>
      </c:catAx>
      <c:valAx>
        <c:axId val="22859776"/>
        <c:scaling>
          <c:orientation val="minMax"/>
          <c:min val="20"/>
        </c:scaling>
        <c:delete val="0"/>
        <c:axPos val="l"/>
        <c:majorGridlines>
          <c:spPr>
            <a:ln>
              <a:solidFill>
                <a:schemeClr val="bg1">
                  <a:lumMod val="95000"/>
                </a:schemeClr>
              </a:solidFill>
            </a:ln>
          </c:spPr>
        </c:majorGridlines>
        <c:title>
          <c:tx>
            <c:rich>
              <a:bodyPr rot="-5400000" vert="horz"/>
              <a:lstStyle/>
              <a:p>
                <a:pPr>
                  <a:defRPr/>
                </a:pPr>
                <a:r>
                  <a:rPr lang="en-US"/>
                  <a:t>Percent</a:t>
                </a:r>
              </a:p>
            </c:rich>
          </c:tx>
          <c:layout>
            <c:manualLayout>
              <c:xMode val="edge"/>
              <c:yMode val="edge"/>
              <c:x val="1.6666666666666684E-2"/>
              <c:y val="0.3288132775539695"/>
            </c:manualLayout>
          </c:layout>
          <c:overlay val="0"/>
        </c:title>
        <c:numFmt formatCode="#,##0" sourceLinked="0"/>
        <c:majorTickMark val="out"/>
        <c:minorTickMark val="none"/>
        <c:tickLblPos val="nextTo"/>
        <c:crossAx val="22620416"/>
        <c:crosses val="autoZero"/>
        <c:crossBetween val="between"/>
      </c:valAx>
    </c:plotArea>
    <c:legend>
      <c:legendPos val="b"/>
      <c:layout>
        <c:manualLayout>
          <c:xMode val="edge"/>
          <c:yMode val="edge"/>
          <c:x val="0.32308433270048625"/>
          <c:y val="0.53149883119869812"/>
          <c:w val="0.45326009456357319"/>
          <c:h val="7.4145959945388015E-2"/>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89129483814524"/>
          <c:y val="5.1400554097404488E-2"/>
          <c:w val="0.82981167979002624"/>
          <c:h val="0.7386938611840187"/>
        </c:manualLayout>
      </c:layout>
      <c:lineChart>
        <c:grouping val="standard"/>
        <c:varyColors val="0"/>
        <c:ser>
          <c:idx val="0"/>
          <c:order val="0"/>
          <c:tx>
            <c:strRef>
              <c:f>Sheet1!$O$1</c:f>
              <c:strCache>
                <c:ptCount val="1"/>
                <c:pt idx="0">
                  <c:v>Per capita Labour Income</c:v>
                </c:pt>
              </c:strCache>
            </c:strRef>
          </c:tx>
          <c:spPr>
            <a:ln w="38100"/>
          </c:spPr>
          <c:marker>
            <c:symbol val="none"/>
          </c:marker>
          <c:cat>
            <c:numRef>
              <c:f>Sheet1!$A$2:$A$92</c:f>
              <c:numCache>
                <c:formatCode>General</c:formatCode>
                <c:ptCount val="91"/>
                <c:pt idx="0">
                  <c:v>0</c:v>
                </c:pt>
                <c:pt idx="5">
                  <c:v>5</c:v>
                </c:pt>
                <c:pt idx="10">
                  <c:v>10</c:v>
                </c:pt>
                <c:pt idx="15">
                  <c:v>15</c:v>
                </c:pt>
                <c:pt idx="20">
                  <c:v>20</c:v>
                </c:pt>
                <c:pt idx="25">
                  <c:v>25</c:v>
                </c:pt>
                <c:pt idx="30">
                  <c:v>30</c:v>
                </c:pt>
                <c:pt idx="35">
                  <c:v>35</c:v>
                </c:pt>
                <c:pt idx="40">
                  <c:v>40</c:v>
                </c:pt>
                <c:pt idx="45">
                  <c:v>45</c:v>
                </c:pt>
                <c:pt idx="50">
                  <c:v>50</c:v>
                </c:pt>
                <c:pt idx="55">
                  <c:v>55</c:v>
                </c:pt>
                <c:pt idx="60">
                  <c:v>60</c:v>
                </c:pt>
                <c:pt idx="65">
                  <c:v>65</c:v>
                </c:pt>
                <c:pt idx="70">
                  <c:v>70</c:v>
                </c:pt>
                <c:pt idx="75">
                  <c:v>75</c:v>
                </c:pt>
                <c:pt idx="80">
                  <c:v>80</c:v>
                </c:pt>
                <c:pt idx="85">
                  <c:v>85</c:v>
                </c:pt>
                <c:pt idx="90">
                  <c:v>90</c:v>
                </c:pt>
              </c:numCache>
            </c:numRef>
          </c:cat>
          <c:val>
            <c:numRef>
              <c:f>Sheet1!$O$2:$O$92</c:f>
              <c:numCache>
                <c:formatCode>General</c:formatCode>
                <c:ptCount val="91"/>
                <c:pt idx="0">
                  <c:v>0</c:v>
                </c:pt>
                <c:pt idx="1">
                  <c:v>0</c:v>
                </c:pt>
                <c:pt idx="2">
                  <c:v>0</c:v>
                </c:pt>
                <c:pt idx="3">
                  <c:v>0</c:v>
                </c:pt>
                <c:pt idx="4">
                  <c:v>0</c:v>
                </c:pt>
                <c:pt idx="5">
                  <c:v>0</c:v>
                </c:pt>
                <c:pt idx="6">
                  <c:v>0</c:v>
                </c:pt>
                <c:pt idx="7">
                  <c:v>0</c:v>
                </c:pt>
                <c:pt idx="8">
                  <c:v>0</c:v>
                </c:pt>
                <c:pt idx="9">
                  <c:v>1.5873900847509503E-3</c:v>
                </c:pt>
                <c:pt idx="10">
                  <c:v>9.8230289295315742E-3</c:v>
                </c:pt>
                <c:pt idx="11">
                  <c:v>2.631072886288166E-2</c:v>
                </c:pt>
                <c:pt idx="12">
                  <c:v>8.8350050151348114E-2</c:v>
                </c:pt>
                <c:pt idx="13">
                  <c:v>0.16203786432743073</c:v>
                </c:pt>
                <c:pt idx="14">
                  <c:v>0.56759929656982422</c:v>
                </c:pt>
                <c:pt idx="15">
                  <c:v>1.021532416343689</c:v>
                </c:pt>
                <c:pt idx="16">
                  <c:v>1.2617272138595581</c:v>
                </c:pt>
                <c:pt idx="17">
                  <c:v>2.8344900608062744</c:v>
                </c:pt>
                <c:pt idx="18">
                  <c:v>5.1167240142822266</c:v>
                </c:pt>
                <c:pt idx="19">
                  <c:v>6.0493597984313965</c:v>
                </c:pt>
                <c:pt idx="20">
                  <c:v>9.6571168899536133</c:v>
                </c:pt>
                <c:pt idx="21">
                  <c:v>12.838175773620605</c:v>
                </c:pt>
                <c:pt idx="22">
                  <c:v>16.470407485961914</c:v>
                </c:pt>
                <c:pt idx="23">
                  <c:v>20.408662796020508</c:v>
                </c:pt>
                <c:pt idx="24">
                  <c:v>24.546487808227539</c:v>
                </c:pt>
                <c:pt idx="25">
                  <c:v>28.686731338500977</c:v>
                </c:pt>
                <c:pt idx="26">
                  <c:v>32.755470275878906</c:v>
                </c:pt>
                <c:pt idx="27">
                  <c:v>36.678047180175781</c:v>
                </c:pt>
                <c:pt idx="28">
                  <c:v>40.336185455322266</c:v>
                </c:pt>
                <c:pt idx="29">
                  <c:v>43.613468170166016</c:v>
                </c:pt>
                <c:pt idx="30">
                  <c:v>46.456172943115234</c:v>
                </c:pt>
                <c:pt idx="31">
                  <c:v>48.981433868408203</c:v>
                </c:pt>
                <c:pt idx="32">
                  <c:v>51.259445190429688</c:v>
                </c:pt>
                <c:pt idx="33">
                  <c:v>53.587593078613281</c:v>
                </c:pt>
                <c:pt idx="34">
                  <c:v>56.060379028320313</c:v>
                </c:pt>
                <c:pt idx="35">
                  <c:v>58.591056823730469</c:v>
                </c:pt>
                <c:pt idx="36">
                  <c:v>61.095916748046875</c:v>
                </c:pt>
                <c:pt idx="37">
                  <c:v>63.605876922607422</c:v>
                </c:pt>
                <c:pt idx="38">
                  <c:v>66.211936950683594</c:v>
                </c:pt>
                <c:pt idx="39">
                  <c:v>69.071517944335938</c:v>
                </c:pt>
                <c:pt idx="40">
                  <c:v>71.699661254882813</c:v>
                </c:pt>
                <c:pt idx="41">
                  <c:v>73.510955810546875</c:v>
                </c:pt>
                <c:pt idx="42">
                  <c:v>74.572906494140625</c:v>
                </c:pt>
                <c:pt idx="43">
                  <c:v>75.406234741210938</c:v>
                </c:pt>
                <c:pt idx="44">
                  <c:v>75.867782592773438</c:v>
                </c:pt>
                <c:pt idx="45">
                  <c:v>75.578651428222656</c:v>
                </c:pt>
                <c:pt idx="46">
                  <c:v>74.142471313476563</c:v>
                </c:pt>
                <c:pt idx="47">
                  <c:v>71.799606323242188</c:v>
                </c:pt>
                <c:pt idx="48">
                  <c:v>68.99053955078125</c:v>
                </c:pt>
                <c:pt idx="49">
                  <c:v>66.1199951171875</c:v>
                </c:pt>
                <c:pt idx="50">
                  <c:v>63.032264709472656</c:v>
                </c:pt>
                <c:pt idx="51">
                  <c:v>59.640777587890625</c:v>
                </c:pt>
                <c:pt idx="52">
                  <c:v>56.422481536865234</c:v>
                </c:pt>
                <c:pt idx="53">
                  <c:v>53.792270660400391</c:v>
                </c:pt>
                <c:pt idx="54">
                  <c:v>51.485580444335938</c:v>
                </c:pt>
                <c:pt idx="55">
                  <c:v>49.299663543701172</c:v>
                </c:pt>
                <c:pt idx="56">
                  <c:v>46.854290008544922</c:v>
                </c:pt>
                <c:pt idx="57">
                  <c:v>44.215591430664063</c:v>
                </c:pt>
                <c:pt idx="58">
                  <c:v>41.518917083740234</c:v>
                </c:pt>
                <c:pt idx="59">
                  <c:v>39.1494140625</c:v>
                </c:pt>
                <c:pt idx="60">
                  <c:v>37.035507202148438</c:v>
                </c:pt>
                <c:pt idx="61">
                  <c:v>34.908432006835938</c:v>
                </c:pt>
                <c:pt idx="62">
                  <c:v>32.696395874023438</c:v>
                </c:pt>
                <c:pt idx="63">
                  <c:v>30.896865844726563</c:v>
                </c:pt>
                <c:pt idx="64">
                  <c:v>29.780300140380859</c:v>
                </c:pt>
                <c:pt idx="65">
                  <c:v>28.879268646240234</c:v>
                </c:pt>
                <c:pt idx="66">
                  <c:v>27.516513824462891</c:v>
                </c:pt>
                <c:pt idx="67">
                  <c:v>25.69782829284668</c:v>
                </c:pt>
                <c:pt idx="68">
                  <c:v>24.08189582824707</c:v>
                </c:pt>
                <c:pt idx="69">
                  <c:v>23.089820861816406</c:v>
                </c:pt>
                <c:pt idx="70">
                  <c:v>22.312143325805664</c:v>
                </c:pt>
                <c:pt idx="71">
                  <c:v>21.260818481445313</c:v>
                </c:pt>
                <c:pt idx="72">
                  <c:v>19.856748580932617</c:v>
                </c:pt>
                <c:pt idx="73">
                  <c:v>18.736806869506836</c:v>
                </c:pt>
                <c:pt idx="74">
                  <c:v>18.112838745117188</c:v>
                </c:pt>
                <c:pt idx="75">
                  <c:v>17.449277877807617</c:v>
                </c:pt>
                <c:pt idx="76">
                  <c:v>16.513463973999023</c:v>
                </c:pt>
                <c:pt idx="77">
                  <c:v>15.327373504638672</c:v>
                </c:pt>
                <c:pt idx="78">
                  <c:v>14.058774948120117</c:v>
                </c:pt>
                <c:pt idx="79">
                  <c:v>12.729885101318359</c:v>
                </c:pt>
                <c:pt idx="80">
                  <c:v>11.480800628662109</c:v>
                </c:pt>
                <c:pt idx="81">
                  <c:v>10.300369262695313</c:v>
                </c:pt>
                <c:pt idx="82">
                  <c:v>9.2431583404541016</c:v>
                </c:pt>
                <c:pt idx="83">
                  <c:v>8.2872066497802734</c:v>
                </c:pt>
                <c:pt idx="84">
                  <c:v>7.3138351440429688</c:v>
                </c:pt>
                <c:pt idx="85">
                  <c:v>6.3120026588439941</c:v>
                </c:pt>
                <c:pt idx="86">
                  <c:v>5.479341983795166</c:v>
                </c:pt>
                <c:pt idx="87">
                  <c:v>4.795046329498291</c:v>
                </c:pt>
                <c:pt idx="88">
                  <c:v>4.1484923362731934</c:v>
                </c:pt>
                <c:pt idx="89">
                  <c:v>3.1943106651306152</c:v>
                </c:pt>
                <c:pt idx="90">
                  <c:v>2.2416131496429443</c:v>
                </c:pt>
              </c:numCache>
            </c:numRef>
          </c:val>
          <c:smooth val="0"/>
          <c:extLst>
            <c:ext xmlns:c16="http://schemas.microsoft.com/office/drawing/2014/chart" uri="{C3380CC4-5D6E-409C-BE32-E72D297353CC}">
              <c16:uniqueId val="{00000000-7467-434C-8B3B-C05836DB2770}"/>
            </c:ext>
          </c:extLst>
        </c:ser>
        <c:ser>
          <c:idx val="1"/>
          <c:order val="1"/>
          <c:tx>
            <c:strRef>
              <c:f>Sheet1!$P$1</c:f>
              <c:strCache>
                <c:ptCount val="1"/>
                <c:pt idx="0">
                  <c:v>Per capita Consumption</c:v>
                </c:pt>
              </c:strCache>
            </c:strRef>
          </c:tx>
          <c:spPr>
            <a:ln w="38100"/>
          </c:spPr>
          <c:marker>
            <c:symbol val="none"/>
          </c:marker>
          <c:cat>
            <c:numRef>
              <c:f>Sheet1!$A$2:$A$92</c:f>
              <c:numCache>
                <c:formatCode>General</c:formatCode>
                <c:ptCount val="91"/>
                <c:pt idx="0">
                  <c:v>0</c:v>
                </c:pt>
                <c:pt idx="5">
                  <c:v>5</c:v>
                </c:pt>
                <c:pt idx="10">
                  <c:v>10</c:v>
                </c:pt>
                <c:pt idx="15">
                  <c:v>15</c:v>
                </c:pt>
                <c:pt idx="20">
                  <c:v>20</c:v>
                </c:pt>
                <c:pt idx="25">
                  <c:v>25</c:v>
                </c:pt>
                <c:pt idx="30">
                  <c:v>30</c:v>
                </c:pt>
                <c:pt idx="35">
                  <c:v>35</c:v>
                </c:pt>
                <c:pt idx="40">
                  <c:v>40</c:v>
                </c:pt>
                <c:pt idx="45">
                  <c:v>45</c:v>
                </c:pt>
                <c:pt idx="50">
                  <c:v>50</c:v>
                </c:pt>
                <c:pt idx="55">
                  <c:v>55</c:v>
                </c:pt>
                <c:pt idx="60">
                  <c:v>60</c:v>
                </c:pt>
                <c:pt idx="65">
                  <c:v>65</c:v>
                </c:pt>
                <c:pt idx="70">
                  <c:v>70</c:v>
                </c:pt>
                <c:pt idx="75">
                  <c:v>75</c:v>
                </c:pt>
                <c:pt idx="80">
                  <c:v>80</c:v>
                </c:pt>
                <c:pt idx="85">
                  <c:v>85</c:v>
                </c:pt>
                <c:pt idx="90">
                  <c:v>90</c:v>
                </c:pt>
              </c:numCache>
            </c:numRef>
          </c:cat>
          <c:val>
            <c:numRef>
              <c:f>Sheet1!$P$2:$P$92</c:f>
              <c:numCache>
                <c:formatCode>General</c:formatCode>
                <c:ptCount val="91"/>
                <c:pt idx="0">
                  <c:v>21.164558410644531</c:v>
                </c:pt>
                <c:pt idx="1">
                  <c:v>21.005441665649414</c:v>
                </c:pt>
                <c:pt idx="2">
                  <c:v>21.411565780639648</c:v>
                </c:pt>
                <c:pt idx="3">
                  <c:v>22.022018432617188</c:v>
                </c:pt>
                <c:pt idx="4">
                  <c:v>22.831863403320313</c:v>
                </c:pt>
                <c:pt idx="5">
                  <c:v>23.796676635742188</c:v>
                </c:pt>
                <c:pt idx="6">
                  <c:v>32.481174468994141</c:v>
                </c:pt>
                <c:pt idx="7">
                  <c:v>39.536647796630859</c:v>
                </c:pt>
                <c:pt idx="8">
                  <c:v>39.940071105957031</c:v>
                </c:pt>
                <c:pt idx="9">
                  <c:v>41.707675933837891</c:v>
                </c:pt>
                <c:pt idx="10">
                  <c:v>42.384658813476563</c:v>
                </c:pt>
                <c:pt idx="11">
                  <c:v>43.97003173828125</c:v>
                </c:pt>
                <c:pt idx="12">
                  <c:v>44.506778717041016</c:v>
                </c:pt>
                <c:pt idx="13">
                  <c:v>45.040641784667969</c:v>
                </c:pt>
                <c:pt idx="14">
                  <c:v>45.260135650634766</c:v>
                </c:pt>
                <c:pt idx="15">
                  <c:v>45.438777923583984</c:v>
                </c:pt>
                <c:pt idx="16">
                  <c:v>45.274917602539063</c:v>
                </c:pt>
                <c:pt idx="17">
                  <c:v>45.863704681396484</c:v>
                </c:pt>
                <c:pt idx="18">
                  <c:v>46.046188354492188</c:v>
                </c:pt>
                <c:pt idx="19">
                  <c:v>48.793666839599609</c:v>
                </c:pt>
                <c:pt idx="20">
                  <c:v>51.451862335205078</c:v>
                </c:pt>
                <c:pt idx="21">
                  <c:v>52.559906005859375</c:v>
                </c:pt>
                <c:pt idx="22">
                  <c:v>52.520843505859375</c:v>
                </c:pt>
                <c:pt idx="23">
                  <c:v>53.109203338623047</c:v>
                </c:pt>
                <c:pt idx="24">
                  <c:v>52.792808532714844</c:v>
                </c:pt>
                <c:pt idx="25">
                  <c:v>52.543617248535156</c:v>
                </c:pt>
                <c:pt idx="26">
                  <c:v>53.038101196289063</c:v>
                </c:pt>
                <c:pt idx="27">
                  <c:v>53.526939392089844</c:v>
                </c:pt>
                <c:pt idx="28">
                  <c:v>53.128887176513672</c:v>
                </c:pt>
                <c:pt idx="29">
                  <c:v>53.405078887939453</c:v>
                </c:pt>
                <c:pt idx="30">
                  <c:v>52.509597778320313</c:v>
                </c:pt>
                <c:pt idx="31">
                  <c:v>52.306026458740234</c:v>
                </c:pt>
                <c:pt idx="32">
                  <c:v>51.607654571533203</c:v>
                </c:pt>
                <c:pt idx="33">
                  <c:v>51.485038757324219</c:v>
                </c:pt>
                <c:pt idx="34">
                  <c:v>51.338775634765625</c:v>
                </c:pt>
                <c:pt idx="35">
                  <c:v>51.064186096191406</c:v>
                </c:pt>
                <c:pt idx="36">
                  <c:v>51.043460845947266</c:v>
                </c:pt>
                <c:pt idx="37">
                  <c:v>51.088569641113281</c:v>
                </c:pt>
                <c:pt idx="38">
                  <c:v>50.860733032226563</c:v>
                </c:pt>
                <c:pt idx="39">
                  <c:v>50.912574768066406</c:v>
                </c:pt>
                <c:pt idx="40">
                  <c:v>51.153491973876953</c:v>
                </c:pt>
                <c:pt idx="41">
                  <c:v>51.471286773681641</c:v>
                </c:pt>
                <c:pt idx="42">
                  <c:v>51.573810577392578</c:v>
                </c:pt>
                <c:pt idx="43">
                  <c:v>52.059730529785156</c:v>
                </c:pt>
                <c:pt idx="44">
                  <c:v>52.460552215576172</c:v>
                </c:pt>
                <c:pt idx="45">
                  <c:v>53.129531860351563</c:v>
                </c:pt>
                <c:pt idx="46">
                  <c:v>53.384468078613281</c:v>
                </c:pt>
                <c:pt idx="47">
                  <c:v>53.608238220214844</c:v>
                </c:pt>
                <c:pt idx="48">
                  <c:v>53.636459350585938</c:v>
                </c:pt>
                <c:pt idx="49">
                  <c:v>53.828754425048828</c:v>
                </c:pt>
                <c:pt idx="50">
                  <c:v>54.750282287597656</c:v>
                </c:pt>
                <c:pt idx="51">
                  <c:v>54.803066253662109</c:v>
                </c:pt>
                <c:pt idx="52">
                  <c:v>55.467891693115234</c:v>
                </c:pt>
                <c:pt idx="53">
                  <c:v>56.140815734863281</c:v>
                </c:pt>
                <c:pt idx="54">
                  <c:v>56.881244659423828</c:v>
                </c:pt>
                <c:pt idx="55">
                  <c:v>57.656337738037109</c:v>
                </c:pt>
                <c:pt idx="56">
                  <c:v>58.364654541015625</c:v>
                </c:pt>
                <c:pt idx="57">
                  <c:v>58.689201354980469</c:v>
                </c:pt>
                <c:pt idx="58">
                  <c:v>58.867588043212891</c:v>
                </c:pt>
                <c:pt idx="59">
                  <c:v>58.957382202148438</c:v>
                </c:pt>
                <c:pt idx="60">
                  <c:v>59.085994720458984</c:v>
                </c:pt>
                <c:pt idx="61">
                  <c:v>59.1573486328125</c:v>
                </c:pt>
                <c:pt idx="62">
                  <c:v>59.117122650146484</c:v>
                </c:pt>
                <c:pt idx="63">
                  <c:v>59.171989440917969</c:v>
                </c:pt>
                <c:pt idx="64">
                  <c:v>59.459178924560547</c:v>
                </c:pt>
                <c:pt idx="65">
                  <c:v>59.555698394775391</c:v>
                </c:pt>
                <c:pt idx="66">
                  <c:v>59.423282623291016</c:v>
                </c:pt>
                <c:pt idx="67">
                  <c:v>59.152603149414063</c:v>
                </c:pt>
                <c:pt idx="68">
                  <c:v>58.932018280029297</c:v>
                </c:pt>
                <c:pt idx="69">
                  <c:v>58.953556060791016</c:v>
                </c:pt>
                <c:pt idx="70">
                  <c:v>59.060146331787109</c:v>
                </c:pt>
                <c:pt idx="71">
                  <c:v>59.245792388916016</c:v>
                </c:pt>
                <c:pt idx="72">
                  <c:v>59.452499389648438</c:v>
                </c:pt>
                <c:pt idx="73">
                  <c:v>59.638095855712891</c:v>
                </c:pt>
                <c:pt idx="74">
                  <c:v>59.951717376708984</c:v>
                </c:pt>
                <c:pt idx="75">
                  <c:v>59.981250762939453</c:v>
                </c:pt>
                <c:pt idx="76">
                  <c:v>60.071140289306641</c:v>
                </c:pt>
                <c:pt idx="77">
                  <c:v>60.095340728759766</c:v>
                </c:pt>
                <c:pt idx="78">
                  <c:v>60.390605926513672</c:v>
                </c:pt>
                <c:pt idx="79">
                  <c:v>61.198959350585938</c:v>
                </c:pt>
                <c:pt idx="80">
                  <c:v>61.60955810546875</c:v>
                </c:pt>
                <c:pt idx="81">
                  <c:v>61.332302093505859</c:v>
                </c:pt>
                <c:pt idx="82">
                  <c:v>61.055046081542997</c:v>
                </c:pt>
                <c:pt idx="83">
                  <c:v>60.777790069580099</c:v>
                </c:pt>
                <c:pt idx="84">
                  <c:v>60.500534057617202</c:v>
                </c:pt>
                <c:pt idx="85">
                  <c:v>60.223278045654297</c:v>
                </c:pt>
                <c:pt idx="86">
                  <c:v>59.946022033691399</c:v>
                </c:pt>
                <c:pt idx="87">
                  <c:v>59.668766021728501</c:v>
                </c:pt>
                <c:pt idx="88">
                  <c:v>59.391510009765597</c:v>
                </c:pt>
                <c:pt idx="89">
                  <c:v>59.114253997802699</c:v>
                </c:pt>
                <c:pt idx="90">
                  <c:v>58.836997985839801</c:v>
                </c:pt>
              </c:numCache>
            </c:numRef>
          </c:val>
          <c:smooth val="0"/>
          <c:extLst>
            <c:ext xmlns:c16="http://schemas.microsoft.com/office/drawing/2014/chart" uri="{C3380CC4-5D6E-409C-BE32-E72D297353CC}">
              <c16:uniqueId val="{00000001-7467-434C-8B3B-C05836DB2770}"/>
            </c:ext>
          </c:extLst>
        </c:ser>
        <c:dLbls>
          <c:showLegendKey val="0"/>
          <c:showVal val="0"/>
          <c:showCatName val="0"/>
          <c:showSerName val="0"/>
          <c:showPercent val="0"/>
          <c:showBubbleSize val="0"/>
        </c:dLbls>
        <c:smooth val="0"/>
        <c:axId val="84833408"/>
        <c:axId val="84835328"/>
      </c:lineChart>
      <c:catAx>
        <c:axId val="84833408"/>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n-US"/>
                  <a:t>Age</a:t>
                </a:r>
              </a:p>
            </c:rich>
          </c:tx>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4835328"/>
        <c:crosses val="autoZero"/>
        <c:auto val="1"/>
        <c:lblAlgn val="ctr"/>
        <c:lblOffset val="100"/>
        <c:noMultiLvlLbl val="0"/>
      </c:catAx>
      <c:valAx>
        <c:axId val="84835328"/>
        <c:scaling>
          <c:orientation val="minMax"/>
        </c:scaling>
        <c:delete val="0"/>
        <c:axPos val="l"/>
        <c:majorGridlines>
          <c:spPr>
            <a:ln>
              <a:solidFill>
                <a:schemeClr val="bg1">
                  <a:lumMod val="95000"/>
                </a:schemeClr>
              </a:solidFill>
            </a:ln>
          </c:spPr>
        </c:majorGridlines>
        <c:title>
          <c:tx>
            <c:rich>
              <a:bodyPr/>
              <a:lstStyle/>
              <a:p>
                <a:pPr>
                  <a:defRPr sz="1000" b="1" i="0" u="none" strike="noStrike" baseline="0">
                    <a:solidFill>
                      <a:srgbClr val="000000"/>
                    </a:solidFill>
                    <a:latin typeface="Calibri"/>
                    <a:ea typeface="Calibri"/>
                    <a:cs typeface="Calibri"/>
                  </a:defRPr>
                </a:pPr>
                <a:r>
                  <a:rPr lang="en-US"/>
                  <a:t>Million IRial</a:t>
                </a:r>
              </a:p>
            </c:rich>
          </c:tx>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4833408"/>
        <c:crosses val="autoZero"/>
        <c:crossBetween val="between"/>
      </c:valAx>
    </c:plotArea>
    <c:legend>
      <c:legendPos val="b"/>
      <c:layout>
        <c:manualLayout>
          <c:xMode val="edge"/>
          <c:yMode val="edge"/>
          <c:x val="0.60179002624671918"/>
          <c:y val="5.0542067658209393E-2"/>
          <c:w val="0.36308661417322841"/>
          <c:h val="0.16242089530475357"/>
        </c:manualLayout>
      </c:layout>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Sheet1!$E$4</c:f>
              <c:strCache>
                <c:ptCount val="1"/>
                <c:pt idx="0">
                  <c:v>1350</c:v>
                </c:pt>
              </c:strCache>
            </c:strRef>
          </c:tx>
          <c:spPr>
            <a:solidFill>
              <a:srgbClr val="C00000"/>
            </a:solidFill>
            <a:ln>
              <a:noFill/>
            </a:ln>
            <a:effectLst/>
          </c:spPr>
          <c:invertIfNegative val="0"/>
          <c:cat>
            <c:strRef>
              <c:f>Sheet1!$D$5:$D$15</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Sheet1!$E$5:$E$15</c:f>
              <c:numCache>
                <c:formatCode>General</c:formatCode>
                <c:ptCount val="11"/>
                <c:pt idx="0">
                  <c:v>6.1</c:v>
                </c:pt>
                <c:pt idx="1">
                  <c:v>5.3</c:v>
                </c:pt>
                <c:pt idx="2">
                  <c:v>4.7</c:v>
                </c:pt>
                <c:pt idx="3">
                  <c:v>3.6</c:v>
                </c:pt>
                <c:pt idx="4">
                  <c:v>2.5</c:v>
                </c:pt>
                <c:pt idx="5">
                  <c:v>2.1</c:v>
                </c:pt>
                <c:pt idx="6">
                  <c:v>1.7</c:v>
                </c:pt>
                <c:pt idx="7">
                  <c:v>1.4</c:v>
                </c:pt>
                <c:pt idx="8">
                  <c:v>1.2</c:v>
                </c:pt>
                <c:pt idx="9">
                  <c:v>0.9</c:v>
                </c:pt>
                <c:pt idx="10">
                  <c:v>0.7</c:v>
                </c:pt>
              </c:numCache>
            </c:numRef>
          </c:val>
          <c:extLst>
            <c:ext xmlns:c16="http://schemas.microsoft.com/office/drawing/2014/chart" uri="{C3380CC4-5D6E-409C-BE32-E72D297353CC}">
              <c16:uniqueId val="{00000000-8EE3-4479-BDF2-D5DD88037D81}"/>
            </c:ext>
          </c:extLst>
        </c:ser>
        <c:ser>
          <c:idx val="1"/>
          <c:order val="1"/>
          <c:tx>
            <c:strRef>
              <c:f>Sheet1!$F$4</c:f>
              <c:strCache>
                <c:ptCount val="1"/>
                <c:pt idx="0">
                  <c:v>1380</c:v>
                </c:pt>
              </c:strCache>
            </c:strRef>
          </c:tx>
          <c:spPr>
            <a:solidFill>
              <a:srgbClr val="00B0F0"/>
            </a:solidFill>
            <a:ln>
              <a:noFill/>
            </a:ln>
            <a:effectLst/>
          </c:spPr>
          <c:invertIfNegative val="0"/>
          <c:cat>
            <c:strRef>
              <c:f>Sheet1!$D$5:$D$15</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Sheet1!$F$5:$F$15</c:f>
              <c:numCache>
                <c:formatCode>General</c:formatCode>
                <c:ptCount val="11"/>
                <c:pt idx="0">
                  <c:v>8.6999999999999993</c:v>
                </c:pt>
                <c:pt idx="1">
                  <c:v>9.1</c:v>
                </c:pt>
                <c:pt idx="2">
                  <c:v>8.6</c:v>
                </c:pt>
                <c:pt idx="3">
                  <c:v>8.1999999999999993</c:v>
                </c:pt>
                <c:pt idx="4">
                  <c:v>7.9</c:v>
                </c:pt>
                <c:pt idx="5">
                  <c:v>7.3</c:v>
                </c:pt>
                <c:pt idx="6">
                  <c:v>6.9</c:v>
                </c:pt>
                <c:pt idx="7">
                  <c:v>6</c:v>
                </c:pt>
                <c:pt idx="8">
                  <c:v>5</c:v>
                </c:pt>
                <c:pt idx="9">
                  <c:v>3.8</c:v>
                </c:pt>
                <c:pt idx="10">
                  <c:v>2.2999999999999998</c:v>
                </c:pt>
              </c:numCache>
            </c:numRef>
          </c:val>
          <c:extLst>
            <c:ext xmlns:c16="http://schemas.microsoft.com/office/drawing/2014/chart" uri="{C3380CC4-5D6E-409C-BE32-E72D297353CC}">
              <c16:uniqueId val="{00000001-8EE3-4479-BDF2-D5DD88037D81}"/>
            </c:ext>
          </c:extLst>
        </c:ser>
        <c:ser>
          <c:idx val="2"/>
          <c:order val="2"/>
          <c:tx>
            <c:strRef>
              <c:f>Sheet1!$G$4</c:f>
              <c:strCache>
                <c:ptCount val="1"/>
                <c:pt idx="0">
                  <c:v>1410</c:v>
                </c:pt>
              </c:strCache>
            </c:strRef>
          </c:tx>
          <c:spPr>
            <a:solidFill>
              <a:srgbClr val="00B050"/>
            </a:solidFill>
            <a:ln>
              <a:noFill/>
            </a:ln>
            <a:effectLst/>
          </c:spPr>
          <c:invertIfNegative val="0"/>
          <c:cat>
            <c:strRef>
              <c:f>Sheet1!$D$5:$D$15</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Sheet1!$G$5:$G$15</c:f>
              <c:numCache>
                <c:formatCode>General</c:formatCode>
                <c:ptCount val="11"/>
                <c:pt idx="0">
                  <c:v>9.3000000000000007</c:v>
                </c:pt>
                <c:pt idx="1">
                  <c:v>10.8</c:v>
                </c:pt>
                <c:pt idx="2">
                  <c:v>10.5</c:v>
                </c:pt>
                <c:pt idx="3">
                  <c:v>10.3</c:v>
                </c:pt>
                <c:pt idx="4">
                  <c:v>10.199999999999999</c:v>
                </c:pt>
                <c:pt idx="5">
                  <c:v>10.1</c:v>
                </c:pt>
                <c:pt idx="6">
                  <c:v>10</c:v>
                </c:pt>
                <c:pt idx="7">
                  <c:v>9.9</c:v>
                </c:pt>
                <c:pt idx="8">
                  <c:v>9.4</c:v>
                </c:pt>
                <c:pt idx="9">
                  <c:v>9.1999999999999993</c:v>
                </c:pt>
                <c:pt idx="10">
                  <c:v>8.3000000000000007</c:v>
                </c:pt>
              </c:numCache>
            </c:numRef>
          </c:val>
          <c:extLst>
            <c:ext xmlns:c16="http://schemas.microsoft.com/office/drawing/2014/chart" uri="{C3380CC4-5D6E-409C-BE32-E72D297353CC}">
              <c16:uniqueId val="{00000002-8EE3-4479-BDF2-D5DD88037D81}"/>
            </c:ext>
          </c:extLst>
        </c:ser>
        <c:dLbls>
          <c:showLegendKey val="0"/>
          <c:showVal val="0"/>
          <c:showCatName val="0"/>
          <c:showSerName val="0"/>
          <c:showPercent val="0"/>
          <c:showBubbleSize val="0"/>
        </c:dLbls>
        <c:gapWidth val="0"/>
        <c:overlap val="-7"/>
        <c:axId val="35680640"/>
        <c:axId val="35682176"/>
      </c:barChart>
      <c:catAx>
        <c:axId val="3568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682176"/>
        <c:crosses val="autoZero"/>
        <c:auto val="1"/>
        <c:lblAlgn val="ctr"/>
        <c:lblOffset val="100"/>
        <c:tickMarkSkip val="1"/>
        <c:noMultiLvlLbl val="0"/>
      </c:catAx>
      <c:valAx>
        <c:axId val="356821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568064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Sheet1!$E$21</c:f>
              <c:strCache>
                <c:ptCount val="1"/>
                <c:pt idx="0">
                  <c:v>1350</c:v>
                </c:pt>
              </c:strCache>
            </c:strRef>
          </c:tx>
          <c:spPr>
            <a:solidFill>
              <a:srgbClr val="C00000"/>
            </a:solidFill>
            <a:ln>
              <a:noFill/>
            </a:ln>
            <a:effectLst/>
          </c:spPr>
          <c:invertIfNegative val="0"/>
          <c:cat>
            <c:strRef>
              <c:f>Sheet1!$D$22:$D$32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Sheet1!$E$22:$E$32</c:f>
              <c:numCache>
                <c:formatCode>General</c:formatCode>
                <c:ptCount val="11"/>
                <c:pt idx="0">
                  <c:v>3.7</c:v>
                </c:pt>
                <c:pt idx="1">
                  <c:v>2.8</c:v>
                </c:pt>
                <c:pt idx="2">
                  <c:v>2.1</c:v>
                </c:pt>
                <c:pt idx="3">
                  <c:v>1.4</c:v>
                </c:pt>
                <c:pt idx="4">
                  <c:v>0.9</c:v>
                </c:pt>
                <c:pt idx="5">
                  <c:v>0.7</c:v>
                </c:pt>
                <c:pt idx="6">
                  <c:v>0.6</c:v>
                </c:pt>
                <c:pt idx="7">
                  <c:v>0.5</c:v>
                </c:pt>
                <c:pt idx="8">
                  <c:v>0.4</c:v>
                </c:pt>
                <c:pt idx="9">
                  <c:v>0.3</c:v>
                </c:pt>
                <c:pt idx="10">
                  <c:v>0.2</c:v>
                </c:pt>
              </c:numCache>
            </c:numRef>
          </c:val>
          <c:extLst>
            <c:ext xmlns:c16="http://schemas.microsoft.com/office/drawing/2014/chart" uri="{C3380CC4-5D6E-409C-BE32-E72D297353CC}">
              <c16:uniqueId val="{00000000-761A-49A1-B695-A239A93B1AA6}"/>
            </c:ext>
          </c:extLst>
        </c:ser>
        <c:ser>
          <c:idx val="1"/>
          <c:order val="1"/>
          <c:tx>
            <c:strRef>
              <c:f>Sheet1!$F$21</c:f>
              <c:strCache>
                <c:ptCount val="1"/>
                <c:pt idx="0">
                  <c:v>1380</c:v>
                </c:pt>
              </c:strCache>
            </c:strRef>
          </c:tx>
          <c:spPr>
            <a:solidFill>
              <a:srgbClr val="00B0F0"/>
            </a:solidFill>
            <a:ln>
              <a:noFill/>
            </a:ln>
            <a:effectLst/>
          </c:spPr>
          <c:invertIfNegative val="0"/>
          <c:cat>
            <c:strRef>
              <c:f>Sheet1!$D$22:$D$32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Sheet1!$F$22:$F$32</c:f>
              <c:numCache>
                <c:formatCode>General</c:formatCode>
                <c:ptCount val="11"/>
                <c:pt idx="0">
                  <c:v>8</c:v>
                </c:pt>
                <c:pt idx="1">
                  <c:v>7.9</c:v>
                </c:pt>
                <c:pt idx="2">
                  <c:v>7</c:v>
                </c:pt>
                <c:pt idx="3">
                  <c:v>6.2</c:v>
                </c:pt>
                <c:pt idx="4">
                  <c:v>5.6</c:v>
                </c:pt>
                <c:pt idx="5">
                  <c:v>4.8</c:v>
                </c:pt>
                <c:pt idx="6">
                  <c:v>4</c:v>
                </c:pt>
                <c:pt idx="7">
                  <c:v>3</c:v>
                </c:pt>
                <c:pt idx="8">
                  <c:v>2.2000000000000002</c:v>
                </c:pt>
                <c:pt idx="9">
                  <c:v>1.4</c:v>
                </c:pt>
                <c:pt idx="10">
                  <c:v>0.8</c:v>
                </c:pt>
              </c:numCache>
            </c:numRef>
          </c:val>
          <c:extLst>
            <c:ext xmlns:c16="http://schemas.microsoft.com/office/drawing/2014/chart" uri="{C3380CC4-5D6E-409C-BE32-E72D297353CC}">
              <c16:uniqueId val="{00000001-761A-49A1-B695-A239A93B1AA6}"/>
            </c:ext>
          </c:extLst>
        </c:ser>
        <c:ser>
          <c:idx val="2"/>
          <c:order val="2"/>
          <c:tx>
            <c:strRef>
              <c:f>Sheet1!$G$21</c:f>
              <c:strCache>
                <c:ptCount val="1"/>
                <c:pt idx="0">
                  <c:v>1410</c:v>
                </c:pt>
              </c:strCache>
            </c:strRef>
          </c:tx>
          <c:spPr>
            <a:solidFill>
              <a:srgbClr val="00B050"/>
            </a:solidFill>
            <a:ln>
              <a:noFill/>
            </a:ln>
            <a:effectLst/>
          </c:spPr>
          <c:invertIfNegative val="0"/>
          <c:cat>
            <c:strRef>
              <c:f>Sheet1!$D$22:$D$32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Sheet1!$G$22:$G$32</c:f>
              <c:numCache>
                <c:formatCode>General</c:formatCode>
                <c:ptCount val="11"/>
                <c:pt idx="0">
                  <c:v>9</c:v>
                </c:pt>
                <c:pt idx="1">
                  <c:v>9.1999999999999993</c:v>
                </c:pt>
                <c:pt idx="2">
                  <c:v>10.3</c:v>
                </c:pt>
                <c:pt idx="3">
                  <c:v>9.9</c:v>
                </c:pt>
                <c:pt idx="4">
                  <c:v>10</c:v>
                </c:pt>
                <c:pt idx="5">
                  <c:v>9.6</c:v>
                </c:pt>
                <c:pt idx="6">
                  <c:v>9.4</c:v>
                </c:pt>
                <c:pt idx="7">
                  <c:v>9</c:v>
                </c:pt>
                <c:pt idx="8">
                  <c:v>8.1</c:v>
                </c:pt>
                <c:pt idx="9">
                  <c:v>7</c:v>
                </c:pt>
                <c:pt idx="10">
                  <c:v>5.3</c:v>
                </c:pt>
              </c:numCache>
            </c:numRef>
          </c:val>
          <c:extLst>
            <c:ext xmlns:c16="http://schemas.microsoft.com/office/drawing/2014/chart" uri="{C3380CC4-5D6E-409C-BE32-E72D297353CC}">
              <c16:uniqueId val="{00000002-761A-49A1-B695-A239A93B1AA6}"/>
            </c:ext>
          </c:extLst>
        </c:ser>
        <c:dLbls>
          <c:showLegendKey val="0"/>
          <c:showVal val="0"/>
          <c:showCatName val="0"/>
          <c:showSerName val="0"/>
          <c:showPercent val="0"/>
          <c:showBubbleSize val="0"/>
        </c:dLbls>
        <c:gapWidth val="0"/>
        <c:overlap val="24"/>
        <c:axId val="36269056"/>
        <c:axId val="36270848"/>
      </c:barChart>
      <c:catAx>
        <c:axId val="3626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270848"/>
        <c:crosses val="autoZero"/>
        <c:auto val="1"/>
        <c:lblAlgn val="ctr"/>
        <c:lblOffset val="100"/>
        <c:noMultiLvlLbl val="0"/>
      </c:catAx>
      <c:valAx>
        <c:axId val="36270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6269056"/>
        <c:crosses val="autoZero"/>
        <c:crossBetween val="between"/>
        <c:majorUnit val="1"/>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Afghanistan</c:v>
                </c:pt>
              </c:strCache>
            </c:strRef>
          </c:tx>
          <c:spPr>
            <a:ln w="28575" cap="rnd">
              <a:solidFill>
                <a:schemeClr val="accent1"/>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Sheet3!$B$3:$B$27</c:f>
              <c:numCache>
                <c:formatCode>General</c:formatCode>
                <c:ptCount val="25"/>
                <c:pt idx="10" formatCode="0.00">
                  <c:v>4.7225682421736803E-3</c:v>
                </c:pt>
                <c:pt idx="11" formatCode="0.00">
                  <c:v>4.5613951702214604E-3</c:v>
                </c:pt>
                <c:pt idx="12" formatCode="0.00">
                  <c:v>8.7891252855971297E-2</c:v>
                </c:pt>
                <c:pt idx="13" formatCode="0.00">
                  <c:v>0.105809030021958</c:v>
                </c:pt>
                <c:pt idx="14" formatCode="0.00">
                  <c:v>1.2241480837247101</c:v>
                </c:pt>
                <c:pt idx="15" formatCode="0.00">
                  <c:v>2.10712364546412</c:v>
                </c:pt>
                <c:pt idx="16" formatCode="0.00">
                  <c:v>1.9</c:v>
                </c:pt>
                <c:pt idx="17" formatCode="0.00">
                  <c:v>1.84</c:v>
                </c:pt>
                <c:pt idx="18" formatCode="0.00">
                  <c:v>3.55</c:v>
                </c:pt>
                <c:pt idx="19" formatCode="0.00">
                  <c:v>4</c:v>
                </c:pt>
                <c:pt idx="20" formatCode="0.00">
                  <c:v>5</c:v>
                </c:pt>
                <c:pt idx="21" formatCode="0.00">
                  <c:v>5.4545454545454497</c:v>
                </c:pt>
                <c:pt idx="22" formatCode="0.00">
                  <c:v>5.9</c:v>
                </c:pt>
                <c:pt idx="23" formatCode="0.00">
                  <c:v>7</c:v>
                </c:pt>
                <c:pt idx="24" formatCode="0.00">
                  <c:v>8.26</c:v>
                </c:pt>
              </c:numCache>
            </c:numRef>
          </c:val>
          <c:smooth val="0"/>
          <c:extLst>
            <c:ext xmlns:c16="http://schemas.microsoft.com/office/drawing/2014/chart" uri="{C3380CC4-5D6E-409C-BE32-E72D297353CC}">
              <c16:uniqueId val="{00000000-8A7D-4BE5-9ACC-62AFC01AA787}"/>
            </c:ext>
          </c:extLst>
        </c:ser>
        <c:ser>
          <c:idx val="1"/>
          <c:order val="1"/>
          <c:tx>
            <c:strRef>
              <c:f>Sheet3!$C$1</c:f>
              <c:strCache>
                <c:ptCount val="1"/>
                <c:pt idx="0">
                  <c:v>Albania</c:v>
                </c:pt>
              </c:strCache>
            </c:strRef>
          </c:tx>
          <c:spPr>
            <a:ln w="28575" cap="rnd">
              <a:solidFill>
                <a:schemeClr val="accent2"/>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Sheet3!$C$3:$C$27</c:f>
              <c:numCache>
                <c:formatCode>General</c:formatCode>
                <c:ptCount val="25"/>
                <c:pt idx="4" formatCode="0.00">
                  <c:v>1.1168695486794E-2</c:v>
                </c:pt>
                <c:pt idx="5" formatCode="0.00">
                  <c:v>3.2196828226057801E-2</c:v>
                </c:pt>
                <c:pt idx="6" formatCode="0.00">
                  <c:v>4.8593918762630403E-2</c:v>
                </c:pt>
                <c:pt idx="7" formatCode="0.00">
                  <c:v>6.50273700200414E-2</c:v>
                </c:pt>
                <c:pt idx="8" formatCode="0.00">
                  <c:v>8.1437044604046605E-2</c:v>
                </c:pt>
                <c:pt idx="9" formatCode="0.00">
                  <c:v>0.114097346552109</c:v>
                </c:pt>
                <c:pt idx="10" formatCode="0.00">
                  <c:v>0.325798377067964</c:v>
                </c:pt>
                <c:pt idx="11" formatCode="0.00">
                  <c:v>0.39008127343332</c:v>
                </c:pt>
                <c:pt idx="12" formatCode="0.00">
                  <c:v>0.97190041519585701</c:v>
                </c:pt>
                <c:pt idx="13" formatCode="0.00">
                  <c:v>2.42038779776014</c:v>
                </c:pt>
                <c:pt idx="14" formatCode="0.00">
                  <c:v>6.0438908640481399</c:v>
                </c:pt>
                <c:pt idx="15" formatCode="0.00">
                  <c:v>9.6099913157711807</c:v>
                </c:pt>
                <c:pt idx="16" formatCode="0.00">
                  <c:v>15.0361154084109</c:v>
                </c:pt>
                <c:pt idx="17" formatCode="0.00">
                  <c:v>23.86</c:v>
                </c:pt>
                <c:pt idx="18" formatCode="0.00">
                  <c:v>41.2</c:v>
                </c:pt>
                <c:pt idx="19" formatCode="0.00">
                  <c:v>45</c:v>
                </c:pt>
                <c:pt idx="20" formatCode="0.00">
                  <c:v>49</c:v>
                </c:pt>
                <c:pt idx="21" formatCode="0.00">
                  <c:v>54.655959039949401</c:v>
                </c:pt>
                <c:pt idx="22" formatCode="0.00">
                  <c:v>57.2</c:v>
                </c:pt>
                <c:pt idx="23" formatCode="0.00">
                  <c:v>60.1</c:v>
                </c:pt>
                <c:pt idx="24" formatCode="0.00">
                  <c:v>63.252932696930998</c:v>
                </c:pt>
              </c:numCache>
            </c:numRef>
          </c:val>
          <c:smooth val="0"/>
          <c:extLst>
            <c:ext xmlns:c16="http://schemas.microsoft.com/office/drawing/2014/chart" uri="{C3380CC4-5D6E-409C-BE32-E72D297353CC}">
              <c16:uniqueId val="{00000001-8A7D-4BE5-9ACC-62AFC01AA787}"/>
            </c:ext>
          </c:extLst>
        </c:ser>
        <c:ser>
          <c:idx val="2"/>
          <c:order val="2"/>
          <c:tx>
            <c:strRef>
              <c:f>Sheet3!$D$1</c:f>
              <c:strCache>
                <c:ptCount val="1"/>
                <c:pt idx="0">
                  <c:v>Algeria</c:v>
                </c:pt>
              </c:strCache>
            </c:strRef>
          </c:tx>
          <c:spPr>
            <a:ln w="28575" cap="rnd">
              <a:solidFill>
                <a:schemeClr val="accent3"/>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Sheet3!$D$3:$D$27</c:f>
              <c:numCache>
                <c:formatCode>General</c:formatCode>
                <c:ptCount val="25"/>
                <c:pt idx="3" formatCode="0.00">
                  <c:v>3.6067356798707599E-4</c:v>
                </c:pt>
                <c:pt idx="4" formatCode="0.00">
                  <c:v>1.76895401501439E-3</c:v>
                </c:pt>
                <c:pt idx="5" formatCode="0.00">
                  <c:v>1.73853322594298E-3</c:v>
                </c:pt>
                <c:pt idx="6" formatCode="0.00">
                  <c:v>1.0268463150268E-2</c:v>
                </c:pt>
                <c:pt idx="7" formatCode="0.00">
                  <c:v>2.0238554540846901E-2</c:v>
                </c:pt>
                <c:pt idx="8" formatCode="0.00">
                  <c:v>0.19952384299947701</c:v>
                </c:pt>
                <c:pt idx="9" formatCode="0.00">
                  <c:v>0.49170567914158902</c:v>
                </c:pt>
                <c:pt idx="10" formatCode="0.00">
                  <c:v>0.64611401670379198</c:v>
                </c:pt>
                <c:pt idx="11" formatCode="0.00">
                  <c:v>1.5916412603583201</c:v>
                </c:pt>
                <c:pt idx="12" formatCode="0.00">
                  <c:v>2.1953597308614401</c:v>
                </c:pt>
                <c:pt idx="13" formatCode="0.00">
                  <c:v>4.6344750877653702</c:v>
                </c:pt>
                <c:pt idx="14" formatCode="0.00">
                  <c:v>5.8439420920125604</c:v>
                </c:pt>
                <c:pt idx="15" formatCode="0.00">
                  <c:v>7.3759849563488604</c:v>
                </c:pt>
                <c:pt idx="16" formatCode="0.00">
                  <c:v>9.4511906255530391</c:v>
                </c:pt>
                <c:pt idx="17" formatCode="0.00">
                  <c:v>10.18</c:v>
                </c:pt>
                <c:pt idx="18" formatCode="0.00">
                  <c:v>11.23</c:v>
                </c:pt>
                <c:pt idx="19" formatCode="0.00">
                  <c:v>12.5</c:v>
                </c:pt>
                <c:pt idx="20" formatCode="0.00">
                  <c:v>14</c:v>
                </c:pt>
                <c:pt idx="21" formatCode="0.00">
                  <c:v>15.2280267564417</c:v>
                </c:pt>
                <c:pt idx="22" formatCode="0.00">
                  <c:v>16.5</c:v>
                </c:pt>
                <c:pt idx="23" formatCode="0.00">
                  <c:v>25</c:v>
                </c:pt>
                <c:pt idx="24" formatCode="0.00">
                  <c:v>38.200000000000003</c:v>
                </c:pt>
              </c:numCache>
            </c:numRef>
          </c:val>
          <c:smooth val="0"/>
          <c:extLst>
            <c:ext xmlns:c16="http://schemas.microsoft.com/office/drawing/2014/chart" uri="{C3380CC4-5D6E-409C-BE32-E72D297353CC}">
              <c16:uniqueId val="{00000002-8A7D-4BE5-9ACC-62AFC01AA787}"/>
            </c:ext>
          </c:extLst>
        </c:ser>
        <c:ser>
          <c:idx val="3"/>
          <c:order val="3"/>
          <c:tx>
            <c:strRef>
              <c:f>Sheet3!$E$1</c:f>
              <c:strCache>
                <c:ptCount val="1"/>
                <c:pt idx="0">
                  <c:v>Azerbaijan</c:v>
                </c:pt>
              </c:strCache>
            </c:strRef>
          </c:tx>
          <c:spPr>
            <a:ln w="28575" cap="rnd">
              <a:solidFill>
                <a:schemeClr val="accent4"/>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Sheet3!$E$3:$E$27</c:f>
              <c:numCache>
                <c:formatCode>General</c:formatCode>
                <c:ptCount val="25"/>
                <c:pt idx="3" formatCode="0.00">
                  <c:v>1.4314152975613099E-3</c:v>
                </c:pt>
                <c:pt idx="4" formatCode="0.00">
                  <c:v>2.0555557625386001E-3</c:v>
                </c:pt>
                <c:pt idx="5" formatCode="0.00">
                  <c:v>6.3545845467942097E-3</c:v>
                </c:pt>
                <c:pt idx="6" formatCode="0.00">
                  <c:v>2.5187933468592501E-2</c:v>
                </c:pt>
                <c:pt idx="7" formatCode="0.00">
                  <c:v>3.7485109040433701E-2</c:v>
                </c:pt>
                <c:pt idx="8" formatCode="0.00">
                  <c:v>9.9228941509996602E-2</c:v>
                </c:pt>
                <c:pt idx="9" formatCode="0.00">
                  <c:v>0.14775757562325101</c:v>
                </c:pt>
                <c:pt idx="10" formatCode="0.00">
                  <c:v>0.30556463761561797</c:v>
                </c:pt>
                <c:pt idx="11" formatCode="0.00">
                  <c:v>4.9997136781295701</c:v>
                </c:pt>
                <c:pt idx="12" formatCode="0.00">
                  <c:v>5</c:v>
                </c:pt>
                <c:pt idx="13" formatCode="0.00">
                  <c:v>5</c:v>
                </c:pt>
                <c:pt idx="14" formatCode="0.00">
                  <c:v>8.0303753561645408</c:v>
                </c:pt>
                <c:pt idx="15" formatCode="0.00">
                  <c:v>11.992177334367399</c:v>
                </c:pt>
                <c:pt idx="16" formatCode="0.00">
                  <c:v>14.54</c:v>
                </c:pt>
                <c:pt idx="17" formatCode="0.00">
                  <c:v>17.079999999999998</c:v>
                </c:pt>
                <c:pt idx="18" formatCode="0.00">
                  <c:v>27.4</c:v>
                </c:pt>
                <c:pt idx="19" formatCode="0.00">
                  <c:v>46</c:v>
                </c:pt>
                <c:pt idx="20" formatCode="0.00">
                  <c:v>50</c:v>
                </c:pt>
                <c:pt idx="21" formatCode="0.00">
                  <c:v>54.2</c:v>
                </c:pt>
                <c:pt idx="22" formatCode="0.00">
                  <c:v>73.000001372</c:v>
                </c:pt>
                <c:pt idx="23" formatCode="0.00">
                  <c:v>75.000015636339597</c:v>
                </c:pt>
                <c:pt idx="24" formatCode="0.00">
                  <c:v>77</c:v>
                </c:pt>
              </c:numCache>
            </c:numRef>
          </c:val>
          <c:smooth val="0"/>
          <c:extLst>
            <c:ext xmlns:c16="http://schemas.microsoft.com/office/drawing/2014/chart" uri="{C3380CC4-5D6E-409C-BE32-E72D297353CC}">
              <c16:uniqueId val="{00000003-8A7D-4BE5-9ACC-62AFC01AA787}"/>
            </c:ext>
          </c:extLst>
        </c:ser>
        <c:ser>
          <c:idx val="4"/>
          <c:order val="4"/>
          <c:tx>
            <c:strRef>
              <c:f>Sheet3!$F$1</c:f>
              <c:strCache>
                <c:ptCount val="1"/>
                <c:pt idx="0">
                  <c:v>Bahrain</c:v>
                </c:pt>
              </c:strCache>
            </c:strRef>
          </c:tx>
          <c:spPr>
            <a:ln w="28575" cap="rnd">
              <a:solidFill>
                <a:schemeClr val="accent5"/>
              </a:solidFill>
              <a:round/>
            </a:ln>
            <a:effectLst/>
          </c:spPr>
          <c:marker>
            <c:symbol val="none"/>
          </c:marker>
          <c:dLbls>
            <c:dLbl>
              <c:idx val="4"/>
              <c:delete val="1"/>
              <c:extLst>
                <c:ext xmlns:c15="http://schemas.microsoft.com/office/drawing/2012/chart" uri="{CE6537A1-D6FC-4f65-9D91-7224C49458BB}"/>
                <c:ext xmlns:c16="http://schemas.microsoft.com/office/drawing/2014/chart" uri="{C3380CC4-5D6E-409C-BE32-E72D297353CC}">
                  <c16:uniqueId val="{00000004-8A7D-4BE5-9ACC-62AFC01AA787}"/>
                </c:ext>
              </c:extLst>
            </c:dLbl>
            <c:dLbl>
              <c:idx val="5"/>
              <c:delete val="1"/>
              <c:extLst>
                <c:ext xmlns:c15="http://schemas.microsoft.com/office/drawing/2012/chart" uri="{CE6537A1-D6FC-4f65-9D91-7224C49458BB}"/>
                <c:ext xmlns:c16="http://schemas.microsoft.com/office/drawing/2014/chart" uri="{C3380CC4-5D6E-409C-BE32-E72D297353CC}">
                  <c16:uniqueId val="{00000005-8A7D-4BE5-9ACC-62AFC01AA787}"/>
                </c:ext>
              </c:extLst>
            </c:dLbl>
            <c:dLbl>
              <c:idx val="6"/>
              <c:delete val="1"/>
              <c:extLst>
                <c:ext xmlns:c15="http://schemas.microsoft.com/office/drawing/2012/chart" uri="{CE6537A1-D6FC-4f65-9D91-7224C49458BB}"/>
                <c:ext xmlns:c16="http://schemas.microsoft.com/office/drawing/2014/chart" uri="{C3380CC4-5D6E-409C-BE32-E72D297353CC}">
                  <c16:uniqueId val="{00000006-8A7D-4BE5-9ACC-62AFC01AA787}"/>
                </c:ext>
              </c:extLst>
            </c:dLbl>
            <c:dLbl>
              <c:idx val="7"/>
              <c:delete val="1"/>
              <c:extLst>
                <c:ext xmlns:c15="http://schemas.microsoft.com/office/drawing/2012/chart" uri="{CE6537A1-D6FC-4f65-9D91-7224C49458BB}"/>
                <c:ext xmlns:c16="http://schemas.microsoft.com/office/drawing/2014/chart" uri="{C3380CC4-5D6E-409C-BE32-E72D297353CC}">
                  <c16:uniqueId val="{00000007-8A7D-4BE5-9ACC-62AFC01AA787}"/>
                </c:ext>
              </c:extLst>
            </c:dLbl>
            <c:dLbl>
              <c:idx val="8"/>
              <c:delete val="1"/>
              <c:extLst>
                <c:ext xmlns:c15="http://schemas.microsoft.com/office/drawing/2012/chart" uri="{CE6537A1-D6FC-4f65-9D91-7224C49458BB}"/>
                <c:ext xmlns:c16="http://schemas.microsoft.com/office/drawing/2014/chart" uri="{C3380CC4-5D6E-409C-BE32-E72D297353CC}">
                  <c16:uniqueId val="{00000008-8A7D-4BE5-9ACC-62AFC01AA787}"/>
                </c:ext>
              </c:extLst>
            </c:dLbl>
            <c:dLbl>
              <c:idx val="9"/>
              <c:delete val="1"/>
              <c:extLst>
                <c:ext xmlns:c15="http://schemas.microsoft.com/office/drawing/2012/chart" uri="{CE6537A1-D6FC-4f65-9D91-7224C49458BB}"/>
                <c:ext xmlns:c16="http://schemas.microsoft.com/office/drawing/2014/chart" uri="{C3380CC4-5D6E-409C-BE32-E72D297353CC}">
                  <c16:uniqueId val="{00000009-8A7D-4BE5-9ACC-62AFC01AA787}"/>
                </c:ext>
              </c:extLst>
            </c:dLbl>
            <c:dLbl>
              <c:idx val="10"/>
              <c:delete val="1"/>
              <c:extLst>
                <c:ext xmlns:c15="http://schemas.microsoft.com/office/drawing/2012/chart" uri="{CE6537A1-D6FC-4f65-9D91-7224C49458BB}"/>
                <c:ext xmlns:c16="http://schemas.microsoft.com/office/drawing/2014/chart" uri="{C3380CC4-5D6E-409C-BE32-E72D297353CC}">
                  <c16:uniqueId val="{0000000A-8A7D-4BE5-9ACC-62AFC01AA787}"/>
                </c:ext>
              </c:extLst>
            </c:dLbl>
            <c:dLbl>
              <c:idx val="11"/>
              <c:delete val="1"/>
              <c:extLst>
                <c:ext xmlns:c15="http://schemas.microsoft.com/office/drawing/2012/chart" uri="{CE6537A1-D6FC-4f65-9D91-7224C49458BB}"/>
                <c:ext xmlns:c16="http://schemas.microsoft.com/office/drawing/2014/chart" uri="{C3380CC4-5D6E-409C-BE32-E72D297353CC}">
                  <c16:uniqueId val="{0000000B-8A7D-4BE5-9ACC-62AFC01AA787}"/>
                </c:ext>
              </c:extLst>
            </c:dLbl>
            <c:dLbl>
              <c:idx val="12"/>
              <c:delete val="1"/>
              <c:extLst>
                <c:ext xmlns:c15="http://schemas.microsoft.com/office/drawing/2012/chart" uri="{CE6537A1-D6FC-4f65-9D91-7224C49458BB}"/>
                <c:ext xmlns:c16="http://schemas.microsoft.com/office/drawing/2014/chart" uri="{C3380CC4-5D6E-409C-BE32-E72D297353CC}">
                  <c16:uniqueId val="{0000000C-8A7D-4BE5-9ACC-62AFC01AA787}"/>
                </c:ext>
              </c:extLst>
            </c:dLbl>
            <c:dLbl>
              <c:idx val="13"/>
              <c:delete val="1"/>
              <c:extLst>
                <c:ext xmlns:c15="http://schemas.microsoft.com/office/drawing/2012/chart" uri="{CE6537A1-D6FC-4f65-9D91-7224C49458BB}"/>
                <c:ext xmlns:c16="http://schemas.microsoft.com/office/drawing/2014/chart" uri="{C3380CC4-5D6E-409C-BE32-E72D297353CC}">
                  <c16:uniqueId val="{0000000D-8A7D-4BE5-9ACC-62AFC01AA787}"/>
                </c:ext>
              </c:extLst>
            </c:dLbl>
            <c:dLbl>
              <c:idx val="14"/>
              <c:delete val="1"/>
              <c:extLst>
                <c:ext xmlns:c15="http://schemas.microsoft.com/office/drawing/2012/chart" uri="{CE6537A1-D6FC-4f65-9D91-7224C49458BB}"/>
                <c:ext xmlns:c16="http://schemas.microsoft.com/office/drawing/2014/chart" uri="{C3380CC4-5D6E-409C-BE32-E72D297353CC}">
                  <c16:uniqueId val="{0000000E-8A7D-4BE5-9ACC-62AFC01AA787}"/>
                </c:ext>
              </c:extLst>
            </c:dLbl>
            <c:dLbl>
              <c:idx val="15"/>
              <c:delete val="1"/>
              <c:extLst>
                <c:ext xmlns:c15="http://schemas.microsoft.com/office/drawing/2012/chart" uri="{CE6537A1-D6FC-4f65-9D91-7224C49458BB}"/>
                <c:ext xmlns:c16="http://schemas.microsoft.com/office/drawing/2014/chart" uri="{C3380CC4-5D6E-409C-BE32-E72D297353CC}">
                  <c16:uniqueId val="{0000000F-8A7D-4BE5-9ACC-62AFC01AA787}"/>
                </c:ext>
              </c:extLst>
            </c:dLbl>
            <c:dLbl>
              <c:idx val="16"/>
              <c:delete val="1"/>
              <c:extLst>
                <c:ext xmlns:c15="http://schemas.microsoft.com/office/drawing/2012/chart" uri="{CE6537A1-D6FC-4f65-9D91-7224C49458BB}"/>
                <c:ext xmlns:c16="http://schemas.microsoft.com/office/drawing/2014/chart" uri="{C3380CC4-5D6E-409C-BE32-E72D297353CC}">
                  <c16:uniqueId val="{00000010-8A7D-4BE5-9ACC-62AFC01AA787}"/>
                </c:ext>
              </c:extLst>
            </c:dLbl>
            <c:dLbl>
              <c:idx val="17"/>
              <c:delete val="1"/>
              <c:extLst>
                <c:ext xmlns:c15="http://schemas.microsoft.com/office/drawing/2012/chart" uri="{CE6537A1-D6FC-4f65-9D91-7224C49458BB}"/>
                <c:ext xmlns:c16="http://schemas.microsoft.com/office/drawing/2014/chart" uri="{C3380CC4-5D6E-409C-BE32-E72D297353CC}">
                  <c16:uniqueId val="{00000011-8A7D-4BE5-9ACC-62AFC01AA787}"/>
                </c:ext>
              </c:extLst>
            </c:dLbl>
            <c:dLbl>
              <c:idx val="18"/>
              <c:delete val="1"/>
              <c:extLst>
                <c:ext xmlns:c15="http://schemas.microsoft.com/office/drawing/2012/chart" uri="{CE6537A1-D6FC-4f65-9D91-7224C49458BB}"/>
                <c:ext xmlns:c16="http://schemas.microsoft.com/office/drawing/2014/chart" uri="{C3380CC4-5D6E-409C-BE32-E72D297353CC}">
                  <c16:uniqueId val="{00000012-8A7D-4BE5-9ACC-62AFC01AA787}"/>
                </c:ext>
              </c:extLst>
            </c:dLbl>
            <c:dLbl>
              <c:idx val="19"/>
              <c:delete val="1"/>
              <c:extLst>
                <c:ext xmlns:c15="http://schemas.microsoft.com/office/drawing/2012/chart" uri="{CE6537A1-D6FC-4f65-9D91-7224C49458BB}"/>
                <c:ext xmlns:c16="http://schemas.microsoft.com/office/drawing/2014/chart" uri="{C3380CC4-5D6E-409C-BE32-E72D297353CC}">
                  <c16:uniqueId val="{00000013-8A7D-4BE5-9ACC-62AFC01AA787}"/>
                </c:ext>
              </c:extLst>
            </c:dLbl>
            <c:dLbl>
              <c:idx val="20"/>
              <c:delete val="1"/>
              <c:extLst>
                <c:ext xmlns:c15="http://schemas.microsoft.com/office/drawing/2012/chart" uri="{CE6537A1-D6FC-4f65-9D91-7224C49458BB}"/>
                <c:ext xmlns:c16="http://schemas.microsoft.com/office/drawing/2014/chart" uri="{C3380CC4-5D6E-409C-BE32-E72D297353CC}">
                  <c16:uniqueId val="{00000014-8A7D-4BE5-9ACC-62AFC01AA787}"/>
                </c:ext>
              </c:extLst>
            </c:dLbl>
            <c:dLbl>
              <c:idx val="21"/>
              <c:delete val="1"/>
              <c:extLst>
                <c:ext xmlns:c15="http://schemas.microsoft.com/office/drawing/2012/chart" uri="{CE6537A1-D6FC-4f65-9D91-7224C49458BB}"/>
                <c:ext xmlns:c16="http://schemas.microsoft.com/office/drawing/2014/chart" uri="{C3380CC4-5D6E-409C-BE32-E72D297353CC}">
                  <c16:uniqueId val="{00000015-8A7D-4BE5-9ACC-62AFC01AA787}"/>
                </c:ext>
              </c:extLst>
            </c:dLbl>
            <c:dLbl>
              <c:idx val="22"/>
              <c:delete val="1"/>
              <c:extLst>
                <c:ext xmlns:c15="http://schemas.microsoft.com/office/drawing/2012/chart" uri="{CE6537A1-D6FC-4f65-9D91-7224C49458BB}"/>
                <c:ext xmlns:c16="http://schemas.microsoft.com/office/drawing/2014/chart" uri="{C3380CC4-5D6E-409C-BE32-E72D297353CC}">
                  <c16:uniqueId val="{00000016-8A7D-4BE5-9ACC-62AFC01AA787}"/>
                </c:ext>
              </c:extLst>
            </c:dLbl>
            <c:dLbl>
              <c:idx val="23"/>
              <c:delete val="1"/>
              <c:extLst>
                <c:ext xmlns:c15="http://schemas.microsoft.com/office/drawing/2012/chart" uri="{CE6537A1-D6FC-4f65-9D91-7224C49458BB}"/>
                <c:ext xmlns:c16="http://schemas.microsoft.com/office/drawing/2014/chart" uri="{C3380CC4-5D6E-409C-BE32-E72D297353CC}">
                  <c16:uniqueId val="{00000017-8A7D-4BE5-9ACC-62AFC01AA787}"/>
                </c:ext>
              </c:extLst>
            </c:dLbl>
            <c:dLbl>
              <c:idx val="24"/>
              <c:layout>
                <c:manualLayout>
                  <c:x val="-1.6299918500408694E-3"/>
                  <c:y val="-4.2643923240938165E-2"/>
                </c:manualLayout>
              </c:layout>
              <c:numFmt formatCode="#,##0.0" sourceLinked="0"/>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8-8A7D-4BE5-9ACC-62AFC01AA787}"/>
                </c:ext>
              </c:extLst>
            </c:dLbl>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Sheet3!$F$3:$F$27</c:f>
              <c:numCache>
                <c:formatCode>General</c:formatCode>
                <c:ptCount val="25"/>
                <c:pt idx="4" formatCode="0.00">
                  <c:v>0.34620584360843398</c:v>
                </c:pt>
                <c:pt idx="5" formatCode="0.00">
                  <c:v>0.843254219222486</c:v>
                </c:pt>
                <c:pt idx="6" formatCode="0.00">
                  <c:v>1.6462992017095199</c:v>
                </c:pt>
                <c:pt idx="7" formatCode="0.00">
                  <c:v>3.21820215136814</c:v>
                </c:pt>
                <c:pt idx="8" formatCode="0.00">
                  <c:v>4.72035811783587</c:v>
                </c:pt>
                <c:pt idx="9" formatCode="0.00">
                  <c:v>6.1537325464760704</c:v>
                </c:pt>
                <c:pt idx="10" formatCode="0.00">
                  <c:v>15.0386342513918</c:v>
                </c:pt>
                <c:pt idx="11" formatCode="0.00">
                  <c:v>18.050720888115301</c:v>
                </c:pt>
                <c:pt idx="12" formatCode="0.00">
                  <c:v>21.554944991780399</c:v>
                </c:pt>
                <c:pt idx="13" formatCode="0.00">
                  <c:v>21.458680507743502</c:v>
                </c:pt>
                <c:pt idx="14" formatCode="0.00">
                  <c:v>21.3037335136591</c:v>
                </c:pt>
                <c:pt idx="15" formatCode="0.00">
                  <c:v>28.243952431804299</c:v>
                </c:pt>
                <c:pt idx="16" formatCode="0.00">
                  <c:v>32.909999999999997</c:v>
                </c:pt>
                <c:pt idx="17" formatCode="0.00">
                  <c:v>51.95</c:v>
                </c:pt>
                <c:pt idx="18" formatCode="0.00">
                  <c:v>53</c:v>
                </c:pt>
                <c:pt idx="19" formatCode="0.00">
                  <c:v>55</c:v>
                </c:pt>
                <c:pt idx="20" formatCode="0.00">
                  <c:v>76.999966503230297</c:v>
                </c:pt>
                <c:pt idx="21" formatCode="0.00">
                  <c:v>88</c:v>
                </c:pt>
                <c:pt idx="22" formatCode="0.00">
                  <c:v>90.000039700000002</c:v>
                </c:pt>
                <c:pt idx="23" formatCode="0.00">
                  <c:v>90.503133481465596</c:v>
                </c:pt>
                <c:pt idx="24" formatCode="0.00">
                  <c:v>93.478301135416501</c:v>
                </c:pt>
              </c:numCache>
            </c:numRef>
          </c:val>
          <c:smooth val="0"/>
          <c:extLst>
            <c:ext xmlns:c16="http://schemas.microsoft.com/office/drawing/2014/chart" uri="{C3380CC4-5D6E-409C-BE32-E72D297353CC}">
              <c16:uniqueId val="{00000019-8A7D-4BE5-9ACC-62AFC01AA787}"/>
            </c:ext>
          </c:extLst>
        </c:ser>
        <c:ser>
          <c:idx val="5"/>
          <c:order val="5"/>
          <c:tx>
            <c:strRef>
              <c:f>Sheet3!$G$1</c:f>
              <c:strCache>
                <c:ptCount val="1"/>
                <c:pt idx="0">
                  <c:v>Bangladesh</c:v>
                </c:pt>
              </c:strCache>
            </c:strRef>
          </c:tx>
          <c:spPr>
            <a:ln w="28575" cap="rnd">
              <a:solidFill>
                <a:schemeClr val="accent6"/>
              </a:solidFill>
              <a:round/>
            </a:ln>
            <a:effectLst/>
          </c:spPr>
          <c:marker>
            <c:symbol val="none"/>
          </c:marker>
          <c:dLbls>
            <c:dLbl>
              <c:idx val="6"/>
              <c:delete val="1"/>
              <c:extLst>
                <c:ext xmlns:c15="http://schemas.microsoft.com/office/drawing/2012/chart" uri="{CE6537A1-D6FC-4f65-9D91-7224C49458BB}"/>
                <c:ext xmlns:c16="http://schemas.microsoft.com/office/drawing/2014/chart" uri="{C3380CC4-5D6E-409C-BE32-E72D297353CC}">
                  <c16:uniqueId val="{0000001A-8A7D-4BE5-9ACC-62AFC01AA787}"/>
                </c:ext>
              </c:extLst>
            </c:dLbl>
            <c:dLbl>
              <c:idx val="7"/>
              <c:delete val="1"/>
              <c:extLst>
                <c:ext xmlns:c15="http://schemas.microsoft.com/office/drawing/2012/chart" uri="{CE6537A1-D6FC-4f65-9D91-7224C49458BB}"/>
                <c:ext xmlns:c16="http://schemas.microsoft.com/office/drawing/2014/chart" uri="{C3380CC4-5D6E-409C-BE32-E72D297353CC}">
                  <c16:uniqueId val="{0000001B-8A7D-4BE5-9ACC-62AFC01AA787}"/>
                </c:ext>
              </c:extLst>
            </c:dLbl>
            <c:dLbl>
              <c:idx val="8"/>
              <c:delete val="1"/>
              <c:extLst>
                <c:ext xmlns:c15="http://schemas.microsoft.com/office/drawing/2012/chart" uri="{CE6537A1-D6FC-4f65-9D91-7224C49458BB}"/>
                <c:ext xmlns:c16="http://schemas.microsoft.com/office/drawing/2014/chart" uri="{C3380CC4-5D6E-409C-BE32-E72D297353CC}">
                  <c16:uniqueId val="{0000001C-8A7D-4BE5-9ACC-62AFC01AA787}"/>
                </c:ext>
              </c:extLst>
            </c:dLbl>
            <c:dLbl>
              <c:idx val="9"/>
              <c:delete val="1"/>
              <c:extLst>
                <c:ext xmlns:c15="http://schemas.microsoft.com/office/drawing/2012/chart" uri="{CE6537A1-D6FC-4f65-9D91-7224C49458BB}"/>
                <c:ext xmlns:c16="http://schemas.microsoft.com/office/drawing/2014/chart" uri="{C3380CC4-5D6E-409C-BE32-E72D297353CC}">
                  <c16:uniqueId val="{0000001D-8A7D-4BE5-9ACC-62AFC01AA787}"/>
                </c:ext>
              </c:extLst>
            </c:dLbl>
            <c:dLbl>
              <c:idx val="10"/>
              <c:delete val="1"/>
              <c:extLst>
                <c:ext xmlns:c15="http://schemas.microsoft.com/office/drawing/2012/chart" uri="{CE6537A1-D6FC-4f65-9D91-7224C49458BB}"/>
                <c:ext xmlns:c16="http://schemas.microsoft.com/office/drawing/2014/chart" uri="{C3380CC4-5D6E-409C-BE32-E72D297353CC}">
                  <c16:uniqueId val="{0000001E-8A7D-4BE5-9ACC-62AFC01AA787}"/>
                </c:ext>
              </c:extLst>
            </c:dLbl>
            <c:dLbl>
              <c:idx val="11"/>
              <c:delete val="1"/>
              <c:extLst>
                <c:ext xmlns:c15="http://schemas.microsoft.com/office/drawing/2012/chart" uri="{CE6537A1-D6FC-4f65-9D91-7224C49458BB}"/>
                <c:ext xmlns:c16="http://schemas.microsoft.com/office/drawing/2014/chart" uri="{C3380CC4-5D6E-409C-BE32-E72D297353CC}">
                  <c16:uniqueId val="{0000001F-8A7D-4BE5-9ACC-62AFC01AA787}"/>
                </c:ext>
              </c:extLst>
            </c:dLbl>
            <c:dLbl>
              <c:idx val="12"/>
              <c:delete val="1"/>
              <c:extLst>
                <c:ext xmlns:c15="http://schemas.microsoft.com/office/drawing/2012/chart" uri="{CE6537A1-D6FC-4f65-9D91-7224C49458BB}"/>
                <c:ext xmlns:c16="http://schemas.microsoft.com/office/drawing/2014/chart" uri="{C3380CC4-5D6E-409C-BE32-E72D297353CC}">
                  <c16:uniqueId val="{00000020-8A7D-4BE5-9ACC-62AFC01AA787}"/>
                </c:ext>
              </c:extLst>
            </c:dLbl>
            <c:dLbl>
              <c:idx val="13"/>
              <c:delete val="1"/>
              <c:extLst>
                <c:ext xmlns:c15="http://schemas.microsoft.com/office/drawing/2012/chart" uri="{CE6537A1-D6FC-4f65-9D91-7224C49458BB}"/>
                <c:ext xmlns:c16="http://schemas.microsoft.com/office/drawing/2014/chart" uri="{C3380CC4-5D6E-409C-BE32-E72D297353CC}">
                  <c16:uniqueId val="{00000021-8A7D-4BE5-9ACC-62AFC01AA787}"/>
                </c:ext>
              </c:extLst>
            </c:dLbl>
            <c:dLbl>
              <c:idx val="14"/>
              <c:delete val="1"/>
              <c:extLst>
                <c:ext xmlns:c15="http://schemas.microsoft.com/office/drawing/2012/chart" uri="{CE6537A1-D6FC-4f65-9D91-7224C49458BB}"/>
                <c:ext xmlns:c16="http://schemas.microsoft.com/office/drawing/2014/chart" uri="{C3380CC4-5D6E-409C-BE32-E72D297353CC}">
                  <c16:uniqueId val="{00000022-8A7D-4BE5-9ACC-62AFC01AA787}"/>
                </c:ext>
              </c:extLst>
            </c:dLbl>
            <c:dLbl>
              <c:idx val="15"/>
              <c:delete val="1"/>
              <c:extLst>
                <c:ext xmlns:c15="http://schemas.microsoft.com/office/drawing/2012/chart" uri="{CE6537A1-D6FC-4f65-9D91-7224C49458BB}"/>
                <c:ext xmlns:c16="http://schemas.microsoft.com/office/drawing/2014/chart" uri="{C3380CC4-5D6E-409C-BE32-E72D297353CC}">
                  <c16:uniqueId val="{00000023-8A7D-4BE5-9ACC-62AFC01AA787}"/>
                </c:ext>
              </c:extLst>
            </c:dLbl>
            <c:dLbl>
              <c:idx val="16"/>
              <c:delete val="1"/>
              <c:extLst>
                <c:ext xmlns:c15="http://schemas.microsoft.com/office/drawing/2012/chart" uri="{CE6537A1-D6FC-4f65-9D91-7224C49458BB}"/>
                <c:ext xmlns:c16="http://schemas.microsoft.com/office/drawing/2014/chart" uri="{C3380CC4-5D6E-409C-BE32-E72D297353CC}">
                  <c16:uniqueId val="{00000024-8A7D-4BE5-9ACC-62AFC01AA787}"/>
                </c:ext>
              </c:extLst>
            </c:dLbl>
            <c:dLbl>
              <c:idx val="17"/>
              <c:delete val="1"/>
              <c:extLst>
                <c:ext xmlns:c15="http://schemas.microsoft.com/office/drawing/2012/chart" uri="{CE6537A1-D6FC-4f65-9D91-7224C49458BB}"/>
                <c:ext xmlns:c16="http://schemas.microsoft.com/office/drawing/2014/chart" uri="{C3380CC4-5D6E-409C-BE32-E72D297353CC}">
                  <c16:uniqueId val="{00000025-8A7D-4BE5-9ACC-62AFC01AA787}"/>
                </c:ext>
              </c:extLst>
            </c:dLbl>
            <c:dLbl>
              <c:idx val="18"/>
              <c:delete val="1"/>
              <c:extLst>
                <c:ext xmlns:c15="http://schemas.microsoft.com/office/drawing/2012/chart" uri="{CE6537A1-D6FC-4f65-9D91-7224C49458BB}"/>
                <c:ext xmlns:c16="http://schemas.microsoft.com/office/drawing/2014/chart" uri="{C3380CC4-5D6E-409C-BE32-E72D297353CC}">
                  <c16:uniqueId val="{00000026-8A7D-4BE5-9ACC-62AFC01AA787}"/>
                </c:ext>
              </c:extLst>
            </c:dLbl>
            <c:dLbl>
              <c:idx val="19"/>
              <c:delete val="1"/>
              <c:extLst>
                <c:ext xmlns:c15="http://schemas.microsoft.com/office/drawing/2012/chart" uri="{CE6537A1-D6FC-4f65-9D91-7224C49458BB}"/>
                <c:ext xmlns:c16="http://schemas.microsoft.com/office/drawing/2014/chart" uri="{C3380CC4-5D6E-409C-BE32-E72D297353CC}">
                  <c16:uniqueId val="{00000027-8A7D-4BE5-9ACC-62AFC01AA787}"/>
                </c:ext>
              </c:extLst>
            </c:dLbl>
            <c:dLbl>
              <c:idx val="20"/>
              <c:delete val="1"/>
              <c:extLst>
                <c:ext xmlns:c15="http://schemas.microsoft.com/office/drawing/2012/chart" uri="{CE6537A1-D6FC-4f65-9D91-7224C49458BB}"/>
                <c:ext xmlns:c16="http://schemas.microsoft.com/office/drawing/2014/chart" uri="{C3380CC4-5D6E-409C-BE32-E72D297353CC}">
                  <c16:uniqueId val="{00000028-8A7D-4BE5-9ACC-62AFC01AA787}"/>
                </c:ext>
              </c:extLst>
            </c:dLbl>
            <c:dLbl>
              <c:idx val="21"/>
              <c:delete val="1"/>
              <c:extLst>
                <c:ext xmlns:c15="http://schemas.microsoft.com/office/drawing/2012/chart" uri="{CE6537A1-D6FC-4f65-9D91-7224C49458BB}"/>
                <c:ext xmlns:c16="http://schemas.microsoft.com/office/drawing/2014/chart" uri="{C3380CC4-5D6E-409C-BE32-E72D297353CC}">
                  <c16:uniqueId val="{00000029-8A7D-4BE5-9ACC-62AFC01AA787}"/>
                </c:ext>
              </c:extLst>
            </c:dLbl>
            <c:dLbl>
              <c:idx val="22"/>
              <c:delete val="1"/>
              <c:extLst>
                <c:ext xmlns:c15="http://schemas.microsoft.com/office/drawing/2012/chart" uri="{CE6537A1-D6FC-4f65-9D91-7224C49458BB}"/>
                <c:ext xmlns:c16="http://schemas.microsoft.com/office/drawing/2014/chart" uri="{C3380CC4-5D6E-409C-BE32-E72D297353CC}">
                  <c16:uniqueId val="{0000002A-8A7D-4BE5-9ACC-62AFC01AA787}"/>
                </c:ext>
              </c:extLst>
            </c:dLbl>
            <c:dLbl>
              <c:idx val="23"/>
              <c:delete val="1"/>
              <c:extLst>
                <c:ext xmlns:c15="http://schemas.microsoft.com/office/drawing/2012/chart" uri="{CE6537A1-D6FC-4f65-9D91-7224C49458BB}"/>
                <c:ext xmlns:c16="http://schemas.microsoft.com/office/drawing/2014/chart" uri="{C3380CC4-5D6E-409C-BE32-E72D297353CC}">
                  <c16:uniqueId val="{0000002B-8A7D-4BE5-9ACC-62AFC01AA787}"/>
                </c:ext>
              </c:extLst>
            </c:dLbl>
            <c:dLbl>
              <c:idx val="24"/>
              <c:layout>
                <c:manualLayout>
                  <c:x val="-5.7049714751426124E-2"/>
                  <c:y val="2.5586353944562899E-2"/>
                </c:manualLayout>
              </c:layout>
              <c:numFmt formatCode="#,##0.0" sourceLinked="0"/>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C-8A7D-4BE5-9ACC-62AFC01AA78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Sheet3!$G$3:$G$27</c:f>
              <c:numCache>
                <c:formatCode>General</c:formatCode>
                <c:ptCount val="25"/>
                <c:pt idx="6" formatCode="0.00">
                  <c:v>7.5104582943988005E-4</c:v>
                </c:pt>
                <c:pt idx="7" formatCode="0.00">
                  <c:v>3.6848126246986699E-3</c:v>
                </c:pt>
                <c:pt idx="8" formatCode="0.00">
                  <c:v>3.61704074704913E-2</c:v>
                </c:pt>
                <c:pt idx="9" formatCode="0.00">
                  <c:v>7.1039423050768297E-2</c:v>
                </c:pt>
                <c:pt idx="10" formatCode="0.00">
                  <c:v>0.12980797394751201</c:v>
                </c:pt>
                <c:pt idx="11" formatCode="0.00">
                  <c:v>0.13992028850905</c:v>
                </c:pt>
                <c:pt idx="12" formatCode="0.00">
                  <c:v>0.163877665498048</c:v>
                </c:pt>
                <c:pt idx="13" formatCode="0.00">
                  <c:v>0.199036333744363</c:v>
                </c:pt>
                <c:pt idx="14" formatCode="0.00">
                  <c:v>0.24163732563671</c:v>
                </c:pt>
                <c:pt idx="15" formatCode="0.00">
                  <c:v>1</c:v>
                </c:pt>
                <c:pt idx="16" formatCode="0.00">
                  <c:v>1.8</c:v>
                </c:pt>
                <c:pt idx="17" formatCode="0.00">
                  <c:v>2.5</c:v>
                </c:pt>
                <c:pt idx="18" formatCode="0.00">
                  <c:v>3.1</c:v>
                </c:pt>
                <c:pt idx="19" formatCode="0.00">
                  <c:v>3.7</c:v>
                </c:pt>
                <c:pt idx="20" formatCode="0.00">
                  <c:v>4.5</c:v>
                </c:pt>
                <c:pt idx="21" formatCode="0.00">
                  <c:v>5</c:v>
                </c:pt>
                <c:pt idx="22" formatCode="0.00">
                  <c:v>6.63</c:v>
                </c:pt>
                <c:pt idx="23" formatCode="0.00">
                  <c:v>13.9</c:v>
                </c:pt>
                <c:pt idx="24" formatCode="0.00">
                  <c:v>14.4</c:v>
                </c:pt>
              </c:numCache>
            </c:numRef>
          </c:val>
          <c:smooth val="0"/>
          <c:extLst>
            <c:ext xmlns:c16="http://schemas.microsoft.com/office/drawing/2014/chart" uri="{C3380CC4-5D6E-409C-BE32-E72D297353CC}">
              <c16:uniqueId val="{0000002D-8A7D-4BE5-9ACC-62AFC01AA787}"/>
            </c:ext>
          </c:extLst>
        </c:ser>
        <c:ser>
          <c:idx val="6"/>
          <c:order val="6"/>
          <c:tx>
            <c:strRef>
              <c:f>Sheet3!$H$1</c:f>
              <c:strCache>
                <c:ptCount val="1"/>
                <c:pt idx="0">
                  <c:v>Brunei Darussalam</c:v>
                </c:pt>
              </c:strCache>
            </c:strRef>
          </c:tx>
          <c:spPr>
            <a:ln w="28575" cap="rnd">
              <a:solidFill>
                <a:schemeClr val="accent1">
                  <a:lumMod val="6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Sheet3!$H$3:$H$27</c:f>
              <c:numCache>
                <c:formatCode>General</c:formatCode>
                <c:ptCount val="25"/>
                <c:pt idx="4" formatCode="0.00">
                  <c:v>1.0170801662586999</c:v>
                </c:pt>
                <c:pt idx="5" formatCode="0.00">
                  <c:v>3.30334992716113</c:v>
                </c:pt>
                <c:pt idx="6" formatCode="0.00">
                  <c:v>4.8310579050600504</c:v>
                </c:pt>
                <c:pt idx="7" formatCode="0.00">
                  <c:v>6.28474284403468</c:v>
                </c:pt>
                <c:pt idx="8" formatCode="0.00">
                  <c:v>7.67104120576494</c:v>
                </c:pt>
                <c:pt idx="9" formatCode="0.00">
                  <c:v>8.9962845344872608</c:v>
                </c:pt>
                <c:pt idx="10" formatCode="0.00">
                  <c:v>12.9177690823013</c:v>
                </c:pt>
                <c:pt idx="11" formatCode="0.00">
                  <c:v>15.329879855734999</c:v>
                </c:pt>
                <c:pt idx="12" formatCode="0.00">
                  <c:v>19.595003220734199</c:v>
                </c:pt>
                <c:pt idx="13" formatCode="0.00">
                  <c:v>29.715604144786401</c:v>
                </c:pt>
                <c:pt idx="14" formatCode="0.00">
                  <c:v>36.466391947578202</c:v>
                </c:pt>
                <c:pt idx="15" formatCode="0.00">
                  <c:v>42.186349160930703</c:v>
                </c:pt>
                <c:pt idx="16" formatCode="0.00">
                  <c:v>44.68</c:v>
                </c:pt>
                <c:pt idx="17" formatCode="0.00">
                  <c:v>46</c:v>
                </c:pt>
                <c:pt idx="18" formatCode="0.00">
                  <c:v>49</c:v>
                </c:pt>
                <c:pt idx="19" formatCode="0.00">
                  <c:v>53</c:v>
                </c:pt>
                <c:pt idx="20" formatCode="0.00">
                  <c:v>56</c:v>
                </c:pt>
                <c:pt idx="21" formatCode="0.00">
                  <c:v>60.273065042319303</c:v>
                </c:pt>
                <c:pt idx="22" formatCode="0.00">
                  <c:v>64.5</c:v>
                </c:pt>
                <c:pt idx="23" formatCode="0.00">
                  <c:v>68.77</c:v>
                </c:pt>
                <c:pt idx="24" formatCode="0.00">
                  <c:v>71.2</c:v>
                </c:pt>
              </c:numCache>
            </c:numRef>
          </c:val>
          <c:smooth val="0"/>
          <c:extLst>
            <c:ext xmlns:c16="http://schemas.microsoft.com/office/drawing/2014/chart" uri="{C3380CC4-5D6E-409C-BE32-E72D297353CC}">
              <c16:uniqueId val="{0000002E-8A7D-4BE5-9ACC-62AFC01AA787}"/>
            </c:ext>
          </c:extLst>
        </c:ser>
        <c:ser>
          <c:idx val="7"/>
          <c:order val="7"/>
          <c:tx>
            <c:strRef>
              <c:f>Sheet3!$I$1</c:f>
              <c:strCache>
                <c:ptCount val="1"/>
                <c:pt idx="0">
                  <c:v>Burkina Faso</c:v>
                </c:pt>
              </c:strCache>
            </c:strRef>
          </c:tx>
          <c:spPr>
            <a:ln w="28575" cap="rnd">
              <a:solidFill>
                <a:schemeClr val="accent2">
                  <a:lumMod val="6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Sheet3!$I$3:$I$27</c:f>
              <c:numCache>
                <c:formatCode>General</c:formatCode>
                <c:ptCount val="25"/>
                <c:pt idx="5" formatCode="0.00">
                  <c:v>9.60518557074445E-4</c:v>
                </c:pt>
                <c:pt idx="6" formatCode="0.00">
                  <c:v>1.8686353113398699E-2</c:v>
                </c:pt>
                <c:pt idx="7" formatCode="0.00">
                  <c:v>4.5423484050270399E-2</c:v>
                </c:pt>
                <c:pt idx="8" formatCode="0.00">
                  <c:v>6.1780292686784297E-2</c:v>
                </c:pt>
                <c:pt idx="9" formatCode="0.00">
                  <c:v>7.7080168942601404E-2</c:v>
                </c:pt>
                <c:pt idx="10" formatCode="0.00">
                  <c:v>0.15773246465360699</c:v>
                </c:pt>
                <c:pt idx="11" formatCode="0.00">
                  <c:v>0.20099259792500099</c:v>
                </c:pt>
                <c:pt idx="12" formatCode="0.00">
                  <c:v>0.37344030323352601</c:v>
                </c:pt>
                <c:pt idx="13" formatCode="0.00">
                  <c:v>0.40029528549217802</c:v>
                </c:pt>
                <c:pt idx="14" formatCode="0.00">
                  <c:v>0.46991448865665703</c:v>
                </c:pt>
                <c:pt idx="15" formatCode="0.00">
                  <c:v>0.63270756446182896</c:v>
                </c:pt>
                <c:pt idx="16" formatCode="0.00">
                  <c:v>0.75</c:v>
                </c:pt>
                <c:pt idx="17" formatCode="0.00">
                  <c:v>0.92</c:v>
                </c:pt>
                <c:pt idx="18" formatCode="0.00">
                  <c:v>1.1299999999999999</c:v>
                </c:pt>
                <c:pt idx="19" formatCode="0.00">
                  <c:v>2.4</c:v>
                </c:pt>
                <c:pt idx="20" formatCode="0.00">
                  <c:v>3</c:v>
                </c:pt>
                <c:pt idx="21" formatCode="0.00">
                  <c:v>3.72503491597675</c:v>
                </c:pt>
                <c:pt idx="22" formatCode="0.00">
                  <c:v>9.1</c:v>
                </c:pt>
                <c:pt idx="23" formatCode="0.00">
                  <c:v>9.4</c:v>
                </c:pt>
                <c:pt idx="24" formatCode="0.00">
                  <c:v>11.387646166247</c:v>
                </c:pt>
              </c:numCache>
            </c:numRef>
          </c:val>
          <c:smooth val="0"/>
          <c:extLst>
            <c:ext xmlns:c16="http://schemas.microsoft.com/office/drawing/2014/chart" uri="{C3380CC4-5D6E-409C-BE32-E72D297353CC}">
              <c16:uniqueId val="{0000002F-8A7D-4BE5-9ACC-62AFC01AA787}"/>
            </c:ext>
          </c:extLst>
        </c:ser>
        <c:ser>
          <c:idx val="8"/>
          <c:order val="8"/>
          <c:tx>
            <c:strRef>
              <c:f>Sheet3!$J$1</c:f>
              <c:strCache>
                <c:ptCount val="1"/>
                <c:pt idx="0">
                  <c:v>Chad</c:v>
                </c:pt>
              </c:strCache>
            </c:strRef>
          </c:tx>
          <c:spPr>
            <a:ln w="28575" cap="rnd">
              <a:solidFill>
                <a:schemeClr val="accent3">
                  <a:lumMod val="6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Sheet3!$J$3:$J$27</c:f>
              <c:numCache>
                <c:formatCode>General</c:formatCode>
                <c:ptCount val="25"/>
                <c:pt idx="6" formatCode="0.00">
                  <c:v>6.5816830969609602E-4</c:v>
                </c:pt>
                <c:pt idx="7" formatCode="0.00">
                  <c:v>4.26850447657814E-3</c:v>
                </c:pt>
                <c:pt idx="8" formatCode="0.00">
                  <c:v>1.23217277033717E-2</c:v>
                </c:pt>
                <c:pt idx="9" formatCode="0.00">
                  <c:v>3.5707076285549998E-2</c:v>
                </c:pt>
                <c:pt idx="10" formatCode="0.00">
                  <c:v>4.5934134355735297E-2</c:v>
                </c:pt>
                <c:pt idx="11" formatCode="0.00">
                  <c:v>0.166069664674347</c:v>
                </c:pt>
                <c:pt idx="12" formatCode="0.00">
                  <c:v>0.32030855536677499</c:v>
                </c:pt>
                <c:pt idx="13" formatCode="0.00">
                  <c:v>0.36092010703446697</c:v>
                </c:pt>
                <c:pt idx="14" formatCode="0.00">
                  <c:v>0.39925770008400402</c:v>
                </c:pt>
                <c:pt idx="15" formatCode="0.00">
                  <c:v>0.58104576422964105</c:v>
                </c:pt>
                <c:pt idx="16" formatCode="0.00">
                  <c:v>0.84722452071096799</c:v>
                </c:pt>
                <c:pt idx="17" formatCode="0.00">
                  <c:v>1.19</c:v>
                </c:pt>
                <c:pt idx="18" formatCode="0.00">
                  <c:v>1.5</c:v>
                </c:pt>
                <c:pt idx="19" formatCode="0.00">
                  <c:v>1.7</c:v>
                </c:pt>
                <c:pt idx="20" formatCode="0.00">
                  <c:v>1.9</c:v>
                </c:pt>
                <c:pt idx="21" formatCode="0.00">
                  <c:v>2.1000000000545298</c:v>
                </c:pt>
                <c:pt idx="22" formatCode="0.00">
                  <c:v>2.2999999999999998</c:v>
                </c:pt>
                <c:pt idx="23" formatCode="0.00">
                  <c:v>2.5</c:v>
                </c:pt>
                <c:pt idx="24" formatCode="0.00">
                  <c:v>2.7000000005499998</c:v>
                </c:pt>
              </c:numCache>
            </c:numRef>
          </c:val>
          <c:smooth val="0"/>
          <c:extLst>
            <c:ext xmlns:c16="http://schemas.microsoft.com/office/drawing/2014/chart" uri="{C3380CC4-5D6E-409C-BE32-E72D297353CC}">
              <c16:uniqueId val="{00000030-8A7D-4BE5-9ACC-62AFC01AA787}"/>
            </c:ext>
          </c:extLst>
        </c:ser>
        <c:ser>
          <c:idx val="9"/>
          <c:order val="9"/>
          <c:tx>
            <c:strRef>
              <c:f>Sheet3!$K$1</c:f>
              <c:strCache>
                <c:ptCount val="1"/>
                <c:pt idx="0">
                  <c:v>Comoros</c:v>
                </c:pt>
              </c:strCache>
            </c:strRef>
          </c:tx>
          <c:spPr>
            <a:ln w="28575" cap="rnd">
              <a:solidFill>
                <a:schemeClr val="accent4">
                  <a:lumMod val="6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Sheet3!$K$3:$K$27</c:f>
              <c:numCache>
                <c:formatCode>General</c:formatCode>
                <c:ptCount val="25"/>
                <c:pt idx="6" formatCode="0.00">
                  <c:v>0</c:v>
                </c:pt>
                <c:pt idx="7" formatCode="0.00">
                  <c:v>3.7870969818730602E-2</c:v>
                </c:pt>
                <c:pt idx="8" formatCode="0.00">
                  <c:v>0.14816296444459301</c:v>
                </c:pt>
                <c:pt idx="9" formatCode="0.00">
                  <c:v>0.27174060728590899</c:v>
                </c:pt>
                <c:pt idx="10" formatCode="0.00">
                  <c:v>0.44306837253897702</c:v>
                </c:pt>
                <c:pt idx="11" formatCode="0.00">
                  <c:v>0.55486967498508799</c:v>
                </c:pt>
                <c:pt idx="12" formatCode="0.00">
                  <c:v>0.84818937015153695</c:v>
                </c:pt>
                <c:pt idx="13" formatCode="0.00">
                  <c:v>1.32732717785355</c:v>
                </c:pt>
                <c:pt idx="14" formatCode="0.00">
                  <c:v>2</c:v>
                </c:pt>
                <c:pt idx="15" formatCode="0.00">
                  <c:v>2.2000000000000002</c:v>
                </c:pt>
                <c:pt idx="16" formatCode="0.00">
                  <c:v>2.5</c:v>
                </c:pt>
                <c:pt idx="17" formatCode="0.00">
                  <c:v>3</c:v>
                </c:pt>
                <c:pt idx="18" formatCode="0.00">
                  <c:v>3.5</c:v>
                </c:pt>
                <c:pt idx="19" formatCode="0.00">
                  <c:v>5.0999999999999996</c:v>
                </c:pt>
                <c:pt idx="20" formatCode="0.00">
                  <c:v>5.5</c:v>
                </c:pt>
                <c:pt idx="21" formatCode="0.00">
                  <c:v>5.9752963084285504</c:v>
                </c:pt>
                <c:pt idx="22" formatCode="0.00">
                  <c:v>6.5</c:v>
                </c:pt>
                <c:pt idx="23" formatCode="0.00">
                  <c:v>6.98</c:v>
                </c:pt>
                <c:pt idx="24" formatCode="0.00">
                  <c:v>7.4591613856489998</c:v>
                </c:pt>
              </c:numCache>
            </c:numRef>
          </c:val>
          <c:smooth val="0"/>
          <c:extLst>
            <c:ext xmlns:c16="http://schemas.microsoft.com/office/drawing/2014/chart" uri="{C3380CC4-5D6E-409C-BE32-E72D297353CC}">
              <c16:uniqueId val="{00000031-8A7D-4BE5-9ACC-62AFC01AA787}"/>
            </c:ext>
          </c:extLst>
        </c:ser>
        <c:ser>
          <c:idx val="10"/>
          <c:order val="10"/>
          <c:tx>
            <c:strRef>
              <c:f>Sheet3!$L$1</c:f>
              <c:strCache>
                <c:ptCount val="1"/>
                <c:pt idx="0">
                  <c:v>Djibouti</c:v>
                </c:pt>
              </c:strCache>
            </c:strRef>
          </c:tx>
          <c:spPr>
            <a:ln w="28575" cap="rnd">
              <a:solidFill>
                <a:schemeClr val="accent5">
                  <a:lumMod val="6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Sheet3!$L$3:$L$27</c:f>
              <c:numCache>
                <c:formatCode>General</c:formatCode>
                <c:ptCount val="25"/>
                <c:pt idx="4" formatCode="0.00">
                  <c:v>1.6030830493204501E-2</c:v>
                </c:pt>
                <c:pt idx="5" formatCode="0.00">
                  <c:v>3.1166240728043401E-2</c:v>
                </c:pt>
                <c:pt idx="6" formatCode="0.00">
                  <c:v>8.2941497591680499E-2</c:v>
                </c:pt>
                <c:pt idx="7" formatCode="0.00">
                  <c:v>9.4696003974318405E-2</c:v>
                </c:pt>
                <c:pt idx="8" formatCode="0.00">
                  <c:v>0.10576190879093</c:v>
                </c:pt>
                <c:pt idx="9" formatCode="0.00">
                  <c:v>0.19450052839995599</c:v>
                </c:pt>
                <c:pt idx="10" formatCode="0.00">
                  <c:v>0.34352626296420202</c:v>
                </c:pt>
                <c:pt idx="11" formatCode="0.00">
                  <c:v>0.48697170451894001</c:v>
                </c:pt>
                <c:pt idx="12" formatCode="0.00">
                  <c:v>0.62594022939988803</c:v>
                </c:pt>
                <c:pt idx="13" formatCode="0.00">
                  <c:v>0.78131717506866105</c:v>
                </c:pt>
                <c:pt idx="14" formatCode="0.00">
                  <c:v>0.95361144930056896</c:v>
                </c:pt>
                <c:pt idx="15" formatCode="0.00">
                  <c:v>1.2700411591932199</c:v>
                </c:pt>
                <c:pt idx="16" formatCode="0.00">
                  <c:v>1.62</c:v>
                </c:pt>
                <c:pt idx="17" formatCode="0.00">
                  <c:v>2.2599999999999998</c:v>
                </c:pt>
                <c:pt idx="18" formatCode="0.00">
                  <c:v>4</c:v>
                </c:pt>
                <c:pt idx="19" formatCode="0.00">
                  <c:v>6.5</c:v>
                </c:pt>
                <c:pt idx="20" formatCode="0.00">
                  <c:v>7</c:v>
                </c:pt>
                <c:pt idx="21" formatCode="0.00">
                  <c:v>8.2672328920451896</c:v>
                </c:pt>
                <c:pt idx="22" formatCode="0.00">
                  <c:v>9.5</c:v>
                </c:pt>
                <c:pt idx="23" formatCode="0.00">
                  <c:v>10.71</c:v>
                </c:pt>
                <c:pt idx="24" formatCode="0.00">
                  <c:v>11.9224314345</c:v>
                </c:pt>
              </c:numCache>
            </c:numRef>
          </c:val>
          <c:smooth val="0"/>
          <c:extLst>
            <c:ext xmlns:c16="http://schemas.microsoft.com/office/drawing/2014/chart" uri="{C3380CC4-5D6E-409C-BE32-E72D297353CC}">
              <c16:uniqueId val="{00000032-8A7D-4BE5-9ACC-62AFC01AA787}"/>
            </c:ext>
          </c:extLst>
        </c:ser>
        <c:ser>
          <c:idx val="11"/>
          <c:order val="11"/>
          <c:tx>
            <c:strRef>
              <c:f>Sheet3!$M$1</c:f>
              <c:strCache>
                <c:ptCount val="1"/>
                <c:pt idx="0">
                  <c:v>Egypt, Arab Rep.</c:v>
                </c:pt>
              </c:strCache>
            </c:strRef>
          </c:tx>
          <c:spPr>
            <a:ln w="28575" cap="rnd">
              <a:solidFill>
                <a:schemeClr val="accent6">
                  <a:lumMod val="6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Sheet3!$M$3:$M$27</c:f>
              <c:numCache>
                <c:formatCode>General</c:formatCode>
                <c:ptCount val="25"/>
                <c:pt idx="2" formatCode="0.00">
                  <c:v>9.7579136435701499E-4</c:v>
                </c:pt>
                <c:pt idx="3" formatCode="0.00">
                  <c:v>6.3832696035675202E-3</c:v>
                </c:pt>
                <c:pt idx="4" formatCode="0.00">
                  <c:v>3.1319638236880998E-2</c:v>
                </c:pt>
                <c:pt idx="5" formatCode="0.00">
                  <c:v>6.1466898937784398E-2</c:v>
                </c:pt>
                <c:pt idx="6" formatCode="0.00">
                  <c:v>9.0480244709250604E-2</c:v>
                </c:pt>
                <c:pt idx="7" formatCode="0.00">
                  <c:v>0.14798737685433899</c:v>
                </c:pt>
                <c:pt idx="8" formatCode="0.00">
                  <c:v>0.29044527831606598</c:v>
                </c:pt>
                <c:pt idx="9" formatCode="0.00">
                  <c:v>0.64126503750481301</c:v>
                </c:pt>
                <c:pt idx="10" formatCode="0.00">
                  <c:v>0.83894561147760405</c:v>
                </c:pt>
                <c:pt idx="11" formatCode="0.00">
                  <c:v>2.7199997146542101</c:v>
                </c:pt>
                <c:pt idx="12" formatCode="0.00">
                  <c:v>4.0378851070670096</c:v>
                </c:pt>
                <c:pt idx="13" formatCode="0.00">
                  <c:v>11.92</c:v>
                </c:pt>
                <c:pt idx="14" formatCode="0.00">
                  <c:v>12.75</c:v>
                </c:pt>
                <c:pt idx="15" formatCode="0.00">
                  <c:v>13.66</c:v>
                </c:pt>
                <c:pt idx="16" formatCode="0.00">
                  <c:v>16.03</c:v>
                </c:pt>
                <c:pt idx="17" formatCode="0.00">
                  <c:v>18.010000000000002</c:v>
                </c:pt>
                <c:pt idx="18" formatCode="0.00">
                  <c:v>20</c:v>
                </c:pt>
                <c:pt idx="19" formatCode="0.00">
                  <c:v>21.6</c:v>
                </c:pt>
                <c:pt idx="20" formatCode="0.00">
                  <c:v>25.6</c:v>
                </c:pt>
                <c:pt idx="21" formatCode="0.00">
                  <c:v>26.4</c:v>
                </c:pt>
                <c:pt idx="22" formatCode="0.00">
                  <c:v>29.4</c:v>
                </c:pt>
                <c:pt idx="23" formatCode="0.00">
                  <c:v>33.894603911527497</c:v>
                </c:pt>
                <c:pt idx="24" formatCode="0.00">
                  <c:v>35.9</c:v>
                </c:pt>
              </c:numCache>
            </c:numRef>
          </c:val>
          <c:smooth val="0"/>
          <c:extLst>
            <c:ext xmlns:c16="http://schemas.microsoft.com/office/drawing/2014/chart" uri="{C3380CC4-5D6E-409C-BE32-E72D297353CC}">
              <c16:uniqueId val="{00000033-8A7D-4BE5-9ACC-62AFC01AA787}"/>
            </c:ext>
          </c:extLst>
        </c:ser>
        <c:ser>
          <c:idx val="12"/>
          <c:order val="12"/>
          <c:tx>
            <c:strRef>
              <c:f>Sheet3!$N$1</c:f>
              <c:strCache>
                <c:ptCount val="1"/>
                <c:pt idx="0">
                  <c:v>Gambia, The</c:v>
                </c:pt>
              </c:strCache>
            </c:strRef>
          </c:tx>
          <c:spPr>
            <a:ln w="28575" cap="rnd">
              <a:solidFill>
                <a:schemeClr val="accent1">
                  <a:lumMod val="80000"/>
                  <a:lumOff val="2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Sheet3!$N$3:$N$27</c:f>
              <c:numCache>
                <c:formatCode>General</c:formatCode>
                <c:ptCount val="25"/>
                <c:pt idx="4" formatCode="0.00">
                  <c:v>9.2175413498904995E-3</c:v>
                </c:pt>
                <c:pt idx="5" formatCode="0.00">
                  <c:v>3.5507360231934099E-2</c:v>
                </c:pt>
                <c:pt idx="6" formatCode="0.00">
                  <c:v>5.1311346991273599E-2</c:v>
                </c:pt>
                <c:pt idx="7" formatCode="0.00">
                  <c:v>0.206094460510653</c:v>
                </c:pt>
                <c:pt idx="8" formatCode="0.00">
                  <c:v>0.71582701483432198</c:v>
                </c:pt>
                <c:pt idx="9" formatCode="0.00">
                  <c:v>0.92179491906640598</c:v>
                </c:pt>
                <c:pt idx="10" formatCode="0.00">
                  <c:v>1.33679116648397</c:v>
                </c:pt>
                <c:pt idx="11" formatCode="0.00">
                  <c:v>1.7967798829649499</c:v>
                </c:pt>
                <c:pt idx="12" formatCode="0.00">
                  <c:v>2.436781193062</c:v>
                </c:pt>
                <c:pt idx="13" formatCode="0.00">
                  <c:v>3.3080034781293701</c:v>
                </c:pt>
                <c:pt idx="14" formatCode="0.00">
                  <c:v>3.7990011388223102</c:v>
                </c:pt>
                <c:pt idx="15" formatCode="0.00">
                  <c:v>5.2376911584121801</c:v>
                </c:pt>
                <c:pt idx="16" formatCode="0.00">
                  <c:v>6.2050374185241797</c:v>
                </c:pt>
                <c:pt idx="17" formatCode="0.00">
                  <c:v>6.88</c:v>
                </c:pt>
                <c:pt idx="18" formatCode="0.00">
                  <c:v>7.63</c:v>
                </c:pt>
                <c:pt idx="19" formatCode="0.00">
                  <c:v>9.1999999999999993</c:v>
                </c:pt>
                <c:pt idx="20" formatCode="0.00">
                  <c:v>10.8703</c:v>
                </c:pt>
                <c:pt idx="21" formatCode="0.00">
                  <c:v>12.4492287209242</c:v>
                </c:pt>
                <c:pt idx="22" formatCode="0.00">
                  <c:v>14</c:v>
                </c:pt>
                <c:pt idx="23" formatCode="0.00">
                  <c:v>16.5</c:v>
                </c:pt>
                <c:pt idx="24" formatCode="0.00">
                  <c:v>17.119820502123002</c:v>
                </c:pt>
              </c:numCache>
            </c:numRef>
          </c:val>
          <c:smooth val="0"/>
          <c:extLst>
            <c:ext xmlns:c16="http://schemas.microsoft.com/office/drawing/2014/chart" uri="{C3380CC4-5D6E-409C-BE32-E72D297353CC}">
              <c16:uniqueId val="{00000034-8A7D-4BE5-9ACC-62AFC01AA787}"/>
            </c:ext>
          </c:extLst>
        </c:ser>
        <c:ser>
          <c:idx val="13"/>
          <c:order val="13"/>
          <c:tx>
            <c:strRef>
              <c:f>Sheet3!$O$1</c:f>
              <c:strCache>
                <c:ptCount val="1"/>
                <c:pt idx="0">
                  <c:v>Guinea</c:v>
                </c:pt>
              </c:strCache>
            </c:strRef>
          </c:tx>
          <c:spPr>
            <a:ln w="28575" cap="rnd">
              <a:solidFill>
                <a:schemeClr val="accent2">
                  <a:lumMod val="80000"/>
                  <a:lumOff val="2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Sheet3!$O$3:$O$27</c:f>
              <c:numCache>
                <c:formatCode>General</c:formatCode>
                <c:ptCount val="25"/>
                <c:pt idx="3" formatCode="0.00">
                  <c:v>1.3831845971882899E-4</c:v>
                </c:pt>
                <c:pt idx="4" formatCode="0.00">
                  <c:v>6.6858944075301398E-4</c:v>
                </c:pt>
                <c:pt idx="5" formatCode="0.00">
                  <c:v>1.94894188047425E-3</c:v>
                </c:pt>
                <c:pt idx="6" formatCode="0.00">
                  <c:v>3.8031085087707299E-3</c:v>
                </c:pt>
                <c:pt idx="7" formatCode="0.00">
                  <c:v>6.2033685035378398E-3</c:v>
                </c:pt>
                <c:pt idx="8" formatCode="0.00">
                  <c:v>6.0808919160379601E-2</c:v>
                </c:pt>
                <c:pt idx="9" formatCode="0.00">
                  <c:v>9.5424923606384604E-2</c:v>
                </c:pt>
                <c:pt idx="10" formatCode="0.00">
                  <c:v>0.17554186849105399</c:v>
                </c:pt>
                <c:pt idx="11" formatCode="0.00">
                  <c:v>0.40202274874439697</c:v>
                </c:pt>
                <c:pt idx="12" formatCode="0.00">
                  <c:v>0.45096037084275098</c:v>
                </c:pt>
                <c:pt idx="13" formatCode="0.00">
                  <c:v>0.50881933230293697</c:v>
                </c:pt>
                <c:pt idx="14" formatCode="0.00">
                  <c:v>0.54225418099663703</c:v>
                </c:pt>
                <c:pt idx="15" formatCode="0.00">
                  <c:v>0.63749212298795499</c:v>
                </c:pt>
                <c:pt idx="16" formatCode="0.00">
                  <c:v>0.78002527905924401</c:v>
                </c:pt>
                <c:pt idx="17" formatCode="0.00">
                  <c:v>0.92</c:v>
                </c:pt>
                <c:pt idx="18" formatCode="0.00">
                  <c:v>0.94</c:v>
                </c:pt>
                <c:pt idx="19" formatCode="0.00">
                  <c:v>1</c:v>
                </c:pt>
                <c:pt idx="20" formatCode="0.00">
                  <c:v>1.3</c:v>
                </c:pt>
                <c:pt idx="21" formatCode="0.00">
                  <c:v>1.49014436571885</c:v>
                </c:pt>
                <c:pt idx="22" formatCode="0.00">
                  <c:v>1.6</c:v>
                </c:pt>
                <c:pt idx="23" formatCode="0.00">
                  <c:v>1.72</c:v>
                </c:pt>
                <c:pt idx="24" formatCode="0.00">
                  <c:v>4.7</c:v>
                </c:pt>
              </c:numCache>
            </c:numRef>
          </c:val>
          <c:smooth val="0"/>
          <c:extLst>
            <c:ext xmlns:c16="http://schemas.microsoft.com/office/drawing/2014/chart" uri="{C3380CC4-5D6E-409C-BE32-E72D297353CC}">
              <c16:uniqueId val="{00000035-8A7D-4BE5-9ACC-62AFC01AA787}"/>
            </c:ext>
          </c:extLst>
        </c:ser>
        <c:ser>
          <c:idx val="14"/>
          <c:order val="14"/>
          <c:tx>
            <c:strRef>
              <c:f>Sheet3!$P$1</c:f>
              <c:strCache>
                <c:ptCount val="1"/>
                <c:pt idx="0">
                  <c:v>Indonesia</c:v>
                </c:pt>
              </c:strCache>
            </c:strRef>
          </c:tx>
          <c:spPr>
            <a:ln w="28575" cap="rnd">
              <a:solidFill>
                <a:schemeClr val="accent3">
                  <a:lumMod val="80000"/>
                  <a:lumOff val="20000"/>
                </a:schemeClr>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36-8A7D-4BE5-9ACC-62AFC01AA787}"/>
                </c:ext>
              </c:extLst>
            </c:dLbl>
            <c:dLbl>
              <c:idx val="4"/>
              <c:delete val="1"/>
              <c:extLst>
                <c:ext xmlns:c15="http://schemas.microsoft.com/office/drawing/2012/chart" uri="{CE6537A1-D6FC-4f65-9D91-7224C49458BB}"/>
                <c:ext xmlns:c16="http://schemas.microsoft.com/office/drawing/2014/chart" uri="{C3380CC4-5D6E-409C-BE32-E72D297353CC}">
                  <c16:uniqueId val="{00000037-8A7D-4BE5-9ACC-62AFC01AA787}"/>
                </c:ext>
              </c:extLst>
            </c:dLbl>
            <c:dLbl>
              <c:idx val="5"/>
              <c:delete val="1"/>
              <c:extLst>
                <c:ext xmlns:c15="http://schemas.microsoft.com/office/drawing/2012/chart" uri="{CE6537A1-D6FC-4f65-9D91-7224C49458BB}"/>
                <c:ext xmlns:c16="http://schemas.microsoft.com/office/drawing/2014/chart" uri="{C3380CC4-5D6E-409C-BE32-E72D297353CC}">
                  <c16:uniqueId val="{00000038-8A7D-4BE5-9ACC-62AFC01AA787}"/>
                </c:ext>
              </c:extLst>
            </c:dLbl>
            <c:dLbl>
              <c:idx val="6"/>
              <c:delete val="1"/>
              <c:extLst>
                <c:ext xmlns:c15="http://schemas.microsoft.com/office/drawing/2012/chart" uri="{CE6537A1-D6FC-4f65-9D91-7224C49458BB}"/>
                <c:ext xmlns:c16="http://schemas.microsoft.com/office/drawing/2014/chart" uri="{C3380CC4-5D6E-409C-BE32-E72D297353CC}">
                  <c16:uniqueId val="{00000039-8A7D-4BE5-9ACC-62AFC01AA787}"/>
                </c:ext>
              </c:extLst>
            </c:dLbl>
            <c:dLbl>
              <c:idx val="7"/>
              <c:delete val="1"/>
              <c:extLst>
                <c:ext xmlns:c15="http://schemas.microsoft.com/office/drawing/2012/chart" uri="{CE6537A1-D6FC-4f65-9D91-7224C49458BB}"/>
                <c:ext xmlns:c16="http://schemas.microsoft.com/office/drawing/2014/chart" uri="{C3380CC4-5D6E-409C-BE32-E72D297353CC}">
                  <c16:uniqueId val="{0000003A-8A7D-4BE5-9ACC-62AFC01AA787}"/>
                </c:ext>
              </c:extLst>
            </c:dLbl>
            <c:dLbl>
              <c:idx val="8"/>
              <c:delete val="1"/>
              <c:extLst>
                <c:ext xmlns:c15="http://schemas.microsoft.com/office/drawing/2012/chart" uri="{CE6537A1-D6FC-4f65-9D91-7224C49458BB}"/>
                <c:ext xmlns:c16="http://schemas.microsoft.com/office/drawing/2014/chart" uri="{C3380CC4-5D6E-409C-BE32-E72D297353CC}">
                  <c16:uniqueId val="{0000003B-8A7D-4BE5-9ACC-62AFC01AA787}"/>
                </c:ext>
              </c:extLst>
            </c:dLbl>
            <c:dLbl>
              <c:idx val="9"/>
              <c:delete val="1"/>
              <c:extLst>
                <c:ext xmlns:c15="http://schemas.microsoft.com/office/drawing/2012/chart" uri="{CE6537A1-D6FC-4f65-9D91-7224C49458BB}"/>
                <c:ext xmlns:c16="http://schemas.microsoft.com/office/drawing/2014/chart" uri="{C3380CC4-5D6E-409C-BE32-E72D297353CC}">
                  <c16:uniqueId val="{0000003C-8A7D-4BE5-9ACC-62AFC01AA787}"/>
                </c:ext>
              </c:extLst>
            </c:dLbl>
            <c:dLbl>
              <c:idx val="10"/>
              <c:delete val="1"/>
              <c:extLst>
                <c:ext xmlns:c15="http://schemas.microsoft.com/office/drawing/2012/chart" uri="{CE6537A1-D6FC-4f65-9D91-7224C49458BB}"/>
                <c:ext xmlns:c16="http://schemas.microsoft.com/office/drawing/2014/chart" uri="{C3380CC4-5D6E-409C-BE32-E72D297353CC}">
                  <c16:uniqueId val="{0000003D-8A7D-4BE5-9ACC-62AFC01AA787}"/>
                </c:ext>
              </c:extLst>
            </c:dLbl>
            <c:dLbl>
              <c:idx val="11"/>
              <c:delete val="1"/>
              <c:extLst>
                <c:ext xmlns:c15="http://schemas.microsoft.com/office/drawing/2012/chart" uri="{CE6537A1-D6FC-4f65-9D91-7224C49458BB}"/>
                <c:ext xmlns:c16="http://schemas.microsoft.com/office/drawing/2014/chart" uri="{C3380CC4-5D6E-409C-BE32-E72D297353CC}">
                  <c16:uniqueId val="{0000003E-8A7D-4BE5-9ACC-62AFC01AA787}"/>
                </c:ext>
              </c:extLst>
            </c:dLbl>
            <c:dLbl>
              <c:idx val="12"/>
              <c:delete val="1"/>
              <c:extLst>
                <c:ext xmlns:c15="http://schemas.microsoft.com/office/drawing/2012/chart" uri="{CE6537A1-D6FC-4f65-9D91-7224C49458BB}"/>
                <c:ext xmlns:c16="http://schemas.microsoft.com/office/drawing/2014/chart" uri="{C3380CC4-5D6E-409C-BE32-E72D297353CC}">
                  <c16:uniqueId val="{0000003F-8A7D-4BE5-9ACC-62AFC01AA787}"/>
                </c:ext>
              </c:extLst>
            </c:dLbl>
            <c:dLbl>
              <c:idx val="13"/>
              <c:delete val="1"/>
              <c:extLst>
                <c:ext xmlns:c15="http://schemas.microsoft.com/office/drawing/2012/chart" uri="{CE6537A1-D6FC-4f65-9D91-7224C49458BB}"/>
                <c:ext xmlns:c16="http://schemas.microsoft.com/office/drawing/2014/chart" uri="{C3380CC4-5D6E-409C-BE32-E72D297353CC}">
                  <c16:uniqueId val="{00000040-8A7D-4BE5-9ACC-62AFC01AA787}"/>
                </c:ext>
              </c:extLst>
            </c:dLbl>
            <c:dLbl>
              <c:idx val="14"/>
              <c:delete val="1"/>
              <c:extLst>
                <c:ext xmlns:c15="http://schemas.microsoft.com/office/drawing/2012/chart" uri="{CE6537A1-D6FC-4f65-9D91-7224C49458BB}"/>
                <c:ext xmlns:c16="http://schemas.microsoft.com/office/drawing/2014/chart" uri="{C3380CC4-5D6E-409C-BE32-E72D297353CC}">
                  <c16:uniqueId val="{00000041-8A7D-4BE5-9ACC-62AFC01AA787}"/>
                </c:ext>
              </c:extLst>
            </c:dLbl>
            <c:dLbl>
              <c:idx val="15"/>
              <c:delete val="1"/>
              <c:extLst>
                <c:ext xmlns:c15="http://schemas.microsoft.com/office/drawing/2012/chart" uri="{CE6537A1-D6FC-4f65-9D91-7224C49458BB}"/>
                <c:ext xmlns:c16="http://schemas.microsoft.com/office/drawing/2014/chart" uri="{C3380CC4-5D6E-409C-BE32-E72D297353CC}">
                  <c16:uniqueId val="{00000042-8A7D-4BE5-9ACC-62AFC01AA787}"/>
                </c:ext>
              </c:extLst>
            </c:dLbl>
            <c:dLbl>
              <c:idx val="16"/>
              <c:delete val="1"/>
              <c:extLst>
                <c:ext xmlns:c15="http://schemas.microsoft.com/office/drawing/2012/chart" uri="{CE6537A1-D6FC-4f65-9D91-7224C49458BB}"/>
                <c:ext xmlns:c16="http://schemas.microsoft.com/office/drawing/2014/chart" uri="{C3380CC4-5D6E-409C-BE32-E72D297353CC}">
                  <c16:uniqueId val="{00000043-8A7D-4BE5-9ACC-62AFC01AA787}"/>
                </c:ext>
              </c:extLst>
            </c:dLbl>
            <c:dLbl>
              <c:idx val="17"/>
              <c:delete val="1"/>
              <c:extLst>
                <c:ext xmlns:c15="http://schemas.microsoft.com/office/drawing/2012/chart" uri="{CE6537A1-D6FC-4f65-9D91-7224C49458BB}"/>
                <c:ext xmlns:c16="http://schemas.microsoft.com/office/drawing/2014/chart" uri="{C3380CC4-5D6E-409C-BE32-E72D297353CC}">
                  <c16:uniqueId val="{00000044-8A7D-4BE5-9ACC-62AFC01AA787}"/>
                </c:ext>
              </c:extLst>
            </c:dLbl>
            <c:dLbl>
              <c:idx val="18"/>
              <c:delete val="1"/>
              <c:extLst>
                <c:ext xmlns:c15="http://schemas.microsoft.com/office/drawing/2012/chart" uri="{CE6537A1-D6FC-4f65-9D91-7224C49458BB}"/>
                <c:ext xmlns:c16="http://schemas.microsoft.com/office/drawing/2014/chart" uri="{C3380CC4-5D6E-409C-BE32-E72D297353CC}">
                  <c16:uniqueId val="{00000045-8A7D-4BE5-9ACC-62AFC01AA787}"/>
                </c:ext>
              </c:extLst>
            </c:dLbl>
            <c:dLbl>
              <c:idx val="19"/>
              <c:delete val="1"/>
              <c:extLst>
                <c:ext xmlns:c15="http://schemas.microsoft.com/office/drawing/2012/chart" uri="{CE6537A1-D6FC-4f65-9D91-7224C49458BB}"/>
                <c:ext xmlns:c16="http://schemas.microsoft.com/office/drawing/2014/chart" uri="{C3380CC4-5D6E-409C-BE32-E72D297353CC}">
                  <c16:uniqueId val="{00000046-8A7D-4BE5-9ACC-62AFC01AA787}"/>
                </c:ext>
              </c:extLst>
            </c:dLbl>
            <c:dLbl>
              <c:idx val="20"/>
              <c:delete val="1"/>
              <c:extLst>
                <c:ext xmlns:c15="http://schemas.microsoft.com/office/drawing/2012/chart" uri="{CE6537A1-D6FC-4f65-9D91-7224C49458BB}"/>
                <c:ext xmlns:c16="http://schemas.microsoft.com/office/drawing/2014/chart" uri="{C3380CC4-5D6E-409C-BE32-E72D297353CC}">
                  <c16:uniqueId val="{00000047-8A7D-4BE5-9ACC-62AFC01AA787}"/>
                </c:ext>
              </c:extLst>
            </c:dLbl>
            <c:dLbl>
              <c:idx val="21"/>
              <c:delete val="1"/>
              <c:extLst>
                <c:ext xmlns:c15="http://schemas.microsoft.com/office/drawing/2012/chart" uri="{CE6537A1-D6FC-4f65-9D91-7224C49458BB}"/>
                <c:ext xmlns:c16="http://schemas.microsoft.com/office/drawing/2014/chart" uri="{C3380CC4-5D6E-409C-BE32-E72D297353CC}">
                  <c16:uniqueId val="{00000048-8A7D-4BE5-9ACC-62AFC01AA787}"/>
                </c:ext>
              </c:extLst>
            </c:dLbl>
            <c:dLbl>
              <c:idx val="22"/>
              <c:delete val="1"/>
              <c:extLst>
                <c:ext xmlns:c15="http://schemas.microsoft.com/office/drawing/2012/chart" uri="{CE6537A1-D6FC-4f65-9D91-7224C49458BB}"/>
                <c:ext xmlns:c16="http://schemas.microsoft.com/office/drawing/2014/chart" uri="{C3380CC4-5D6E-409C-BE32-E72D297353CC}">
                  <c16:uniqueId val="{00000049-8A7D-4BE5-9ACC-62AFC01AA787}"/>
                </c:ext>
              </c:extLst>
            </c:dLbl>
            <c:dLbl>
              <c:idx val="23"/>
              <c:delete val="1"/>
              <c:extLst>
                <c:ext xmlns:c15="http://schemas.microsoft.com/office/drawing/2012/chart" uri="{CE6537A1-D6FC-4f65-9D91-7224C49458BB}"/>
                <c:ext xmlns:c16="http://schemas.microsoft.com/office/drawing/2014/chart" uri="{C3380CC4-5D6E-409C-BE32-E72D297353CC}">
                  <c16:uniqueId val="{0000004A-8A7D-4BE5-9ACC-62AFC01AA787}"/>
                </c:ext>
              </c:extLst>
            </c:dLbl>
            <c:dLbl>
              <c:idx val="24"/>
              <c:layout>
                <c:manualLayout>
                  <c:x val="-6.3569682151589368E-2"/>
                  <c:y val="-1.4214641080312722E-2"/>
                </c:manualLayout>
              </c:layout>
              <c:numFmt formatCode="#,##0.0" sourceLinked="0"/>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4B-8A7D-4BE5-9ACC-62AFC01AA787}"/>
                </c:ext>
              </c:extLst>
            </c:dLbl>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Sheet3!$P$3:$P$27</c:f>
              <c:numCache>
                <c:formatCode>General</c:formatCode>
                <c:ptCount val="25"/>
                <c:pt idx="3" formatCode="0.00">
                  <c:v>1.05974438244869E-3</c:v>
                </c:pt>
                <c:pt idx="4" formatCode="0.00">
                  <c:v>2.6109477194533499E-2</c:v>
                </c:pt>
                <c:pt idx="5" formatCode="0.00">
                  <c:v>5.6623988737385701E-2</c:v>
                </c:pt>
                <c:pt idx="6" formatCode="0.00">
                  <c:v>0.19491026361917699</c:v>
                </c:pt>
                <c:pt idx="7" formatCode="0.00">
                  <c:v>0.25530664625975602</c:v>
                </c:pt>
                <c:pt idx="8" formatCode="0.00">
                  <c:v>0.44441593598514301</c:v>
                </c:pt>
                <c:pt idx="9" formatCode="0.00">
                  <c:v>0.92556386446685801</c:v>
                </c:pt>
                <c:pt idx="10" formatCode="0.00">
                  <c:v>2.0186138594845899</c:v>
                </c:pt>
                <c:pt idx="11" formatCode="0.00">
                  <c:v>2.1341357329580801</c:v>
                </c:pt>
                <c:pt idx="12" formatCode="0.00">
                  <c:v>2.3870197795947599</c:v>
                </c:pt>
                <c:pt idx="13" formatCode="0.00">
                  <c:v>2.6002858763341399</c:v>
                </c:pt>
                <c:pt idx="14" formatCode="0.00">
                  <c:v>3.6020247625964599</c:v>
                </c:pt>
                <c:pt idx="15" formatCode="0.00">
                  <c:v>4.7648131336665704</c:v>
                </c:pt>
                <c:pt idx="16" formatCode="0.00">
                  <c:v>5.7862747293419901</c:v>
                </c:pt>
                <c:pt idx="17" formatCode="0.00">
                  <c:v>7.9174793849290301</c:v>
                </c:pt>
                <c:pt idx="18" formatCode="0.00">
                  <c:v>6.92</c:v>
                </c:pt>
                <c:pt idx="19" formatCode="0.00">
                  <c:v>10.92</c:v>
                </c:pt>
                <c:pt idx="20" formatCode="0.00">
                  <c:v>12.28</c:v>
                </c:pt>
                <c:pt idx="21" formatCode="0.00">
                  <c:v>14.52</c:v>
                </c:pt>
                <c:pt idx="22" formatCode="0.00">
                  <c:v>14.94</c:v>
                </c:pt>
                <c:pt idx="23" formatCode="0.00">
                  <c:v>17.14</c:v>
                </c:pt>
                <c:pt idx="24" formatCode="0.00">
                  <c:v>21.9760677113476</c:v>
                </c:pt>
              </c:numCache>
            </c:numRef>
          </c:val>
          <c:smooth val="0"/>
          <c:extLst>
            <c:ext xmlns:c16="http://schemas.microsoft.com/office/drawing/2014/chart" uri="{C3380CC4-5D6E-409C-BE32-E72D297353CC}">
              <c16:uniqueId val="{0000004C-8A7D-4BE5-9ACC-62AFC01AA787}"/>
            </c:ext>
          </c:extLst>
        </c:ser>
        <c:ser>
          <c:idx val="15"/>
          <c:order val="15"/>
          <c:tx>
            <c:strRef>
              <c:f>Sheet3!$Q$1</c:f>
              <c:strCache>
                <c:ptCount val="1"/>
                <c:pt idx="0">
                  <c:v>Iran, Islamic Rep.</c:v>
                </c:pt>
              </c:strCache>
            </c:strRef>
          </c:tx>
          <c:spPr>
            <a:ln w="28575" cap="rnd">
              <a:solidFill>
                <a:schemeClr val="accent4">
                  <a:lumMod val="80000"/>
                  <a:lumOff val="20000"/>
                </a:schemeClr>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4D-8A7D-4BE5-9ACC-62AFC01AA787}"/>
                </c:ext>
              </c:extLst>
            </c:dLbl>
            <c:dLbl>
              <c:idx val="4"/>
              <c:delete val="1"/>
              <c:extLst>
                <c:ext xmlns:c15="http://schemas.microsoft.com/office/drawing/2012/chart" uri="{CE6537A1-D6FC-4f65-9D91-7224C49458BB}"/>
                <c:ext xmlns:c16="http://schemas.microsoft.com/office/drawing/2014/chart" uri="{C3380CC4-5D6E-409C-BE32-E72D297353CC}">
                  <c16:uniqueId val="{0000004E-8A7D-4BE5-9ACC-62AFC01AA787}"/>
                </c:ext>
              </c:extLst>
            </c:dLbl>
            <c:dLbl>
              <c:idx val="5"/>
              <c:delete val="1"/>
              <c:extLst>
                <c:ext xmlns:c15="http://schemas.microsoft.com/office/drawing/2012/chart" uri="{CE6537A1-D6FC-4f65-9D91-7224C49458BB}"/>
                <c:ext xmlns:c16="http://schemas.microsoft.com/office/drawing/2014/chart" uri="{C3380CC4-5D6E-409C-BE32-E72D297353CC}">
                  <c16:uniqueId val="{0000004F-8A7D-4BE5-9ACC-62AFC01AA787}"/>
                </c:ext>
              </c:extLst>
            </c:dLbl>
            <c:dLbl>
              <c:idx val="6"/>
              <c:delete val="1"/>
              <c:extLst>
                <c:ext xmlns:c15="http://schemas.microsoft.com/office/drawing/2012/chart" uri="{CE6537A1-D6FC-4f65-9D91-7224C49458BB}"/>
                <c:ext xmlns:c16="http://schemas.microsoft.com/office/drawing/2014/chart" uri="{C3380CC4-5D6E-409C-BE32-E72D297353CC}">
                  <c16:uniqueId val="{00000050-8A7D-4BE5-9ACC-62AFC01AA787}"/>
                </c:ext>
              </c:extLst>
            </c:dLbl>
            <c:dLbl>
              <c:idx val="7"/>
              <c:delete val="1"/>
              <c:extLst>
                <c:ext xmlns:c15="http://schemas.microsoft.com/office/drawing/2012/chart" uri="{CE6537A1-D6FC-4f65-9D91-7224C49458BB}"/>
                <c:ext xmlns:c16="http://schemas.microsoft.com/office/drawing/2014/chart" uri="{C3380CC4-5D6E-409C-BE32-E72D297353CC}">
                  <c16:uniqueId val="{00000051-8A7D-4BE5-9ACC-62AFC01AA787}"/>
                </c:ext>
              </c:extLst>
            </c:dLbl>
            <c:dLbl>
              <c:idx val="8"/>
              <c:delete val="1"/>
              <c:extLst>
                <c:ext xmlns:c15="http://schemas.microsoft.com/office/drawing/2012/chart" uri="{CE6537A1-D6FC-4f65-9D91-7224C49458BB}"/>
                <c:ext xmlns:c16="http://schemas.microsoft.com/office/drawing/2014/chart" uri="{C3380CC4-5D6E-409C-BE32-E72D297353CC}">
                  <c16:uniqueId val="{00000052-8A7D-4BE5-9ACC-62AFC01AA787}"/>
                </c:ext>
              </c:extLst>
            </c:dLbl>
            <c:dLbl>
              <c:idx val="9"/>
              <c:delete val="1"/>
              <c:extLst>
                <c:ext xmlns:c15="http://schemas.microsoft.com/office/drawing/2012/chart" uri="{CE6537A1-D6FC-4f65-9D91-7224C49458BB}"/>
                <c:ext xmlns:c16="http://schemas.microsoft.com/office/drawing/2014/chart" uri="{C3380CC4-5D6E-409C-BE32-E72D297353CC}">
                  <c16:uniqueId val="{00000053-8A7D-4BE5-9ACC-62AFC01AA787}"/>
                </c:ext>
              </c:extLst>
            </c:dLbl>
            <c:dLbl>
              <c:idx val="10"/>
              <c:delete val="1"/>
              <c:extLst>
                <c:ext xmlns:c15="http://schemas.microsoft.com/office/drawing/2012/chart" uri="{CE6537A1-D6FC-4f65-9D91-7224C49458BB}"/>
                <c:ext xmlns:c16="http://schemas.microsoft.com/office/drawing/2014/chart" uri="{C3380CC4-5D6E-409C-BE32-E72D297353CC}">
                  <c16:uniqueId val="{00000054-8A7D-4BE5-9ACC-62AFC01AA787}"/>
                </c:ext>
              </c:extLst>
            </c:dLbl>
            <c:dLbl>
              <c:idx val="11"/>
              <c:delete val="1"/>
              <c:extLst>
                <c:ext xmlns:c15="http://schemas.microsoft.com/office/drawing/2012/chart" uri="{CE6537A1-D6FC-4f65-9D91-7224C49458BB}"/>
                <c:ext xmlns:c16="http://schemas.microsoft.com/office/drawing/2014/chart" uri="{C3380CC4-5D6E-409C-BE32-E72D297353CC}">
                  <c16:uniqueId val="{00000055-8A7D-4BE5-9ACC-62AFC01AA787}"/>
                </c:ext>
              </c:extLst>
            </c:dLbl>
            <c:dLbl>
              <c:idx val="12"/>
              <c:delete val="1"/>
              <c:extLst>
                <c:ext xmlns:c15="http://schemas.microsoft.com/office/drawing/2012/chart" uri="{CE6537A1-D6FC-4f65-9D91-7224C49458BB}"/>
                <c:ext xmlns:c16="http://schemas.microsoft.com/office/drawing/2014/chart" uri="{C3380CC4-5D6E-409C-BE32-E72D297353CC}">
                  <c16:uniqueId val="{00000056-8A7D-4BE5-9ACC-62AFC01AA787}"/>
                </c:ext>
              </c:extLst>
            </c:dLbl>
            <c:dLbl>
              <c:idx val="13"/>
              <c:delete val="1"/>
              <c:extLst>
                <c:ext xmlns:c15="http://schemas.microsoft.com/office/drawing/2012/chart" uri="{CE6537A1-D6FC-4f65-9D91-7224C49458BB}"/>
                <c:ext xmlns:c16="http://schemas.microsoft.com/office/drawing/2014/chart" uri="{C3380CC4-5D6E-409C-BE32-E72D297353CC}">
                  <c16:uniqueId val="{00000057-8A7D-4BE5-9ACC-62AFC01AA787}"/>
                </c:ext>
              </c:extLst>
            </c:dLbl>
            <c:dLbl>
              <c:idx val="14"/>
              <c:delete val="1"/>
              <c:extLst>
                <c:ext xmlns:c15="http://schemas.microsoft.com/office/drawing/2012/chart" uri="{CE6537A1-D6FC-4f65-9D91-7224C49458BB}"/>
                <c:ext xmlns:c16="http://schemas.microsoft.com/office/drawing/2014/chart" uri="{C3380CC4-5D6E-409C-BE32-E72D297353CC}">
                  <c16:uniqueId val="{00000058-8A7D-4BE5-9ACC-62AFC01AA787}"/>
                </c:ext>
              </c:extLst>
            </c:dLbl>
            <c:dLbl>
              <c:idx val="15"/>
              <c:delete val="1"/>
              <c:extLst>
                <c:ext xmlns:c15="http://schemas.microsoft.com/office/drawing/2012/chart" uri="{CE6537A1-D6FC-4f65-9D91-7224C49458BB}"/>
                <c:ext xmlns:c16="http://schemas.microsoft.com/office/drawing/2014/chart" uri="{C3380CC4-5D6E-409C-BE32-E72D297353CC}">
                  <c16:uniqueId val="{00000059-8A7D-4BE5-9ACC-62AFC01AA787}"/>
                </c:ext>
              </c:extLst>
            </c:dLbl>
            <c:dLbl>
              <c:idx val="16"/>
              <c:delete val="1"/>
              <c:extLst>
                <c:ext xmlns:c15="http://schemas.microsoft.com/office/drawing/2012/chart" uri="{CE6537A1-D6FC-4f65-9D91-7224C49458BB}"/>
                <c:ext xmlns:c16="http://schemas.microsoft.com/office/drawing/2014/chart" uri="{C3380CC4-5D6E-409C-BE32-E72D297353CC}">
                  <c16:uniqueId val="{0000005A-8A7D-4BE5-9ACC-62AFC01AA787}"/>
                </c:ext>
              </c:extLst>
            </c:dLbl>
            <c:dLbl>
              <c:idx val="17"/>
              <c:delete val="1"/>
              <c:extLst>
                <c:ext xmlns:c15="http://schemas.microsoft.com/office/drawing/2012/chart" uri="{CE6537A1-D6FC-4f65-9D91-7224C49458BB}"/>
                <c:ext xmlns:c16="http://schemas.microsoft.com/office/drawing/2014/chart" uri="{C3380CC4-5D6E-409C-BE32-E72D297353CC}">
                  <c16:uniqueId val="{0000005B-8A7D-4BE5-9ACC-62AFC01AA787}"/>
                </c:ext>
              </c:extLst>
            </c:dLbl>
            <c:dLbl>
              <c:idx val="18"/>
              <c:delete val="1"/>
              <c:extLst>
                <c:ext xmlns:c15="http://schemas.microsoft.com/office/drawing/2012/chart" uri="{CE6537A1-D6FC-4f65-9D91-7224C49458BB}"/>
                <c:ext xmlns:c16="http://schemas.microsoft.com/office/drawing/2014/chart" uri="{C3380CC4-5D6E-409C-BE32-E72D297353CC}">
                  <c16:uniqueId val="{0000005C-8A7D-4BE5-9ACC-62AFC01AA787}"/>
                </c:ext>
              </c:extLst>
            </c:dLbl>
            <c:dLbl>
              <c:idx val="19"/>
              <c:delete val="1"/>
              <c:extLst>
                <c:ext xmlns:c15="http://schemas.microsoft.com/office/drawing/2012/chart" uri="{CE6537A1-D6FC-4f65-9D91-7224C49458BB}"/>
                <c:ext xmlns:c16="http://schemas.microsoft.com/office/drawing/2014/chart" uri="{C3380CC4-5D6E-409C-BE32-E72D297353CC}">
                  <c16:uniqueId val="{0000005D-8A7D-4BE5-9ACC-62AFC01AA787}"/>
                </c:ext>
              </c:extLst>
            </c:dLbl>
            <c:dLbl>
              <c:idx val="20"/>
              <c:delete val="1"/>
              <c:extLst>
                <c:ext xmlns:c15="http://schemas.microsoft.com/office/drawing/2012/chart" uri="{CE6537A1-D6FC-4f65-9D91-7224C49458BB}"/>
                <c:ext xmlns:c16="http://schemas.microsoft.com/office/drawing/2014/chart" uri="{C3380CC4-5D6E-409C-BE32-E72D297353CC}">
                  <c16:uniqueId val="{0000005E-8A7D-4BE5-9ACC-62AFC01AA787}"/>
                </c:ext>
              </c:extLst>
            </c:dLbl>
            <c:dLbl>
              <c:idx val="21"/>
              <c:delete val="1"/>
              <c:extLst>
                <c:ext xmlns:c15="http://schemas.microsoft.com/office/drawing/2012/chart" uri="{CE6537A1-D6FC-4f65-9D91-7224C49458BB}"/>
                <c:ext xmlns:c16="http://schemas.microsoft.com/office/drawing/2014/chart" uri="{C3380CC4-5D6E-409C-BE32-E72D297353CC}">
                  <c16:uniqueId val="{0000005F-8A7D-4BE5-9ACC-62AFC01AA787}"/>
                </c:ext>
              </c:extLst>
            </c:dLbl>
            <c:dLbl>
              <c:idx val="22"/>
              <c:delete val="1"/>
              <c:extLst>
                <c:ext xmlns:c15="http://schemas.microsoft.com/office/drawing/2012/chart" uri="{CE6537A1-D6FC-4f65-9D91-7224C49458BB}"/>
                <c:ext xmlns:c16="http://schemas.microsoft.com/office/drawing/2014/chart" uri="{C3380CC4-5D6E-409C-BE32-E72D297353CC}">
                  <c16:uniqueId val="{00000060-8A7D-4BE5-9ACC-62AFC01AA787}"/>
                </c:ext>
              </c:extLst>
            </c:dLbl>
            <c:dLbl>
              <c:idx val="23"/>
              <c:delete val="1"/>
              <c:extLst>
                <c:ext xmlns:c15="http://schemas.microsoft.com/office/drawing/2012/chart" uri="{CE6537A1-D6FC-4f65-9D91-7224C49458BB}"/>
                <c:ext xmlns:c16="http://schemas.microsoft.com/office/drawing/2014/chart" uri="{C3380CC4-5D6E-409C-BE32-E72D297353CC}">
                  <c16:uniqueId val="{00000061-8A7D-4BE5-9ACC-62AFC01AA787}"/>
                </c:ext>
              </c:extLst>
            </c:dLbl>
            <c:dLbl>
              <c:idx val="24"/>
              <c:layout>
                <c:manualLayout>
                  <c:x val="-4.7269763651181865E-2"/>
                  <c:y val="-1.9900497512437811E-2"/>
                </c:manualLayout>
              </c:layout>
              <c:numFmt formatCode="#,##0.0" sourceLinked="0"/>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62-8A7D-4BE5-9ACC-62AFC01AA78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Sheet3!$Q$3:$Q$27</c:f>
              <c:numCache>
                <c:formatCode>General</c:formatCode>
                <c:ptCount val="25"/>
                <c:pt idx="3" formatCode="0.00">
                  <c:v>4.08331951401899E-4</c:v>
                </c:pt>
                <c:pt idx="4" formatCode="0.00">
                  <c:v>4.1797523728213104E-3</c:v>
                </c:pt>
                <c:pt idx="5" formatCode="0.00">
                  <c:v>1.5826080240758999E-2</c:v>
                </c:pt>
                <c:pt idx="6" formatCode="0.00">
                  <c:v>4.6756094138657597E-2</c:v>
                </c:pt>
                <c:pt idx="7" formatCode="0.00">
                  <c:v>9.9815220528139501E-2</c:v>
                </c:pt>
                <c:pt idx="8" formatCode="0.00">
                  <c:v>0.37856909453071702</c:v>
                </c:pt>
                <c:pt idx="9" formatCode="0.00">
                  <c:v>0.93419001995982898</c:v>
                </c:pt>
                <c:pt idx="10" formatCode="0.00">
                  <c:v>1.4842213316336299</c:v>
                </c:pt>
                <c:pt idx="11" formatCode="0.00">
                  <c:v>4.6261751149220496</c:v>
                </c:pt>
                <c:pt idx="12" formatCode="0.00">
                  <c:v>6.9337219530405303</c:v>
                </c:pt>
                <c:pt idx="13" formatCode="0.00">
                  <c:v>7.49</c:v>
                </c:pt>
                <c:pt idx="14" formatCode="0.00">
                  <c:v>8.1</c:v>
                </c:pt>
                <c:pt idx="15" formatCode="0.00">
                  <c:v>8.76</c:v>
                </c:pt>
                <c:pt idx="16" formatCode="0.00">
                  <c:v>9.4700000000000006</c:v>
                </c:pt>
                <c:pt idx="17" formatCode="0.00">
                  <c:v>12.02</c:v>
                </c:pt>
                <c:pt idx="18" formatCode="0.00">
                  <c:v>13.8</c:v>
                </c:pt>
                <c:pt idx="19" formatCode="0.00">
                  <c:v>15.9</c:v>
                </c:pt>
                <c:pt idx="20" formatCode="0.00">
                  <c:v>19</c:v>
                </c:pt>
                <c:pt idx="21" formatCode="0.00">
                  <c:v>22.73</c:v>
                </c:pt>
                <c:pt idx="22" formatCode="0.00">
                  <c:v>29.95</c:v>
                </c:pt>
                <c:pt idx="23" formatCode="0.00">
                  <c:v>39.35</c:v>
                </c:pt>
                <c:pt idx="24" formatCode="0.00">
                  <c:v>44.082875016875001</c:v>
                </c:pt>
              </c:numCache>
            </c:numRef>
          </c:val>
          <c:smooth val="0"/>
          <c:extLst>
            <c:ext xmlns:c16="http://schemas.microsoft.com/office/drawing/2014/chart" uri="{C3380CC4-5D6E-409C-BE32-E72D297353CC}">
              <c16:uniqueId val="{00000063-8A7D-4BE5-9ACC-62AFC01AA787}"/>
            </c:ext>
          </c:extLst>
        </c:ser>
        <c:ser>
          <c:idx val="16"/>
          <c:order val="16"/>
          <c:tx>
            <c:strRef>
              <c:f>Sheet3!$R$1</c:f>
              <c:strCache>
                <c:ptCount val="1"/>
                <c:pt idx="0">
                  <c:v>Iraq</c:v>
                </c:pt>
              </c:strCache>
            </c:strRef>
          </c:tx>
          <c:spPr>
            <a:ln w="28575" cap="rnd">
              <a:solidFill>
                <a:schemeClr val="accent5">
                  <a:lumMod val="80000"/>
                  <a:lumOff val="2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Sheet3!$R$3:$R$27</c:f>
              <c:numCache>
                <c:formatCode>General</c:formatCode>
                <c:ptCount val="25"/>
                <c:pt idx="10" formatCode="0.00">
                  <c:v>0.1</c:v>
                </c:pt>
                <c:pt idx="11" formatCode="0.00">
                  <c:v>0.5</c:v>
                </c:pt>
                <c:pt idx="12" formatCode="0.00">
                  <c:v>0.6</c:v>
                </c:pt>
                <c:pt idx="13" formatCode="0.00">
                  <c:v>0.9</c:v>
                </c:pt>
                <c:pt idx="14" formatCode="0.00">
                  <c:v>0.9</c:v>
                </c:pt>
                <c:pt idx="15" formatCode="0.00">
                  <c:v>0.95234424383919003</c:v>
                </c:pt>
                <c:pt idx="16" formatCode="0.00">
                  <c:v>0.93</c:v>
                </c:pt>
                <c:pt idx="17" formatCode="0.00">
                  <c:v>1</c:v>
                </c:pt>
                <c:pt idx="18" formatCode="0.00">
                  <c:v>1.06</c:v>
                </c:pt>
                <c:pt idx="19" formatCode="0.00">
                  <c:v>2.5</c:v>
                </c:pt>
                <c:pt idx="20" formatCode="0.00">
                  <c:v>5</c:v>
                </c:pt>
                <c:pt idx="21" formatCode="0.00">
                  <c:v>7.1</c:v>
                </c:pt>
                <c:pt idx="22" formatCode="0.00">
                  <c:v>9.1999999999999993</c:v>
                </c:pt>
                <c:pt idx="23" formatCode="0.00">
                  <c:v>13.21</c:v>
                </c:pt>
                <c:pt idx="24" formatCode="0.00">
                  <c:v>17.22</c:v>
                </c:pt>
              </c:numCache>
            </c:numRef>
          </c:val>
          <c:smooth val="0"/>
          <c:extLst>
            <c:ext xmlns:c16="http://schemas.microsoft.com/office/drawing/2014/chart" uri="{C3380CC4-5D6E-409C-BE32-E72D297353CC}">
              <c16:uniqueId val="{00000064-8A7D-4BE5-9ACC-62AFC01AA787}"/>
            </c:ext>
          </c:extLst>
        </c:ser>
        <c:ser>
          <c:idx val="17"/>
          <c:order val="17"/>
          <c:tx>
            <c:strRef>
              <c:f>Sheet3!$S$1</c:f>
              <c:strCache>
                <c:ptCount val="1"/>
                <c:pt idx="0">
                  <c:v>Jordan</c:v>
                </c:pt>
              </c:strCache>
            </c:strRef>
          </c:tx>
          <c:spPr>
            <a:ln w="28575" cap="rnd">
              <a:solidFill>
                <a:schemeClr val="accent6">
                  <a:lumMod val="80000"/>
                  <a:lumOff val="2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Sheet3!$S$3:$S$27</c:f>
              <c:numCache>
                <c:formatCode>General</c:formatCode>
                <c:ptCount val="25"/>
                <c:pt idx="4" formatCode="0.00">
                  <c:v>2.3233920036282101E-2</c:v>
                </c:pt>
                <c:pt idx="5" formatCode="0.00">
                  <c:v>4.4938548781468801E-2</c:v>
                </c:pt>
                <c:pt idx="6" formatCode="0.00">
                  <c:v>0.59934110602688995</c:v>
                </c:pt>
                <c:pt idx="7" formatCode="0.00">
                  <c:v>1.30588826426973</c:v>
                </c:pt>
                <c:pt idx="8" formatCode="0.00">
                  <c:v>2.52696535256747</c:v>
                </c:pt>
                <c:pt idx="9" formatCode="0.00">
                  <c:v>2.62327542156362</c:v>
                </c:pt>
                <c:pt idx="10" formatCode="0.00">
                  <c:v>4.7057195809415902</c:v>
                </c:pt>
                <c:pt idx="11" formatCode="0.00">
                  <c:v>6.0255324119120397</c:v>
                </c:pt>
                <c:pt idx="12" formatCode="0.00">
                  <c:v>8.4660050162393805</c:v>
                </c:pt>
                <c:pt idx="13" formatCode="0.00">
                  <c:v>11.6587413706379</c:v>
                </c:pt>
                <c:pt idx="14" formatCode="0.00">
                  <c:v>12.9328520457507</c:v>
                </c:pt>
                <c:pt idx="15" formatCode="0.00">
                  <c:v>13.8671087882097</c:v>
                </c:pt>
                <c:pt idx="16" formatCode="0.00">
                  <c:v>20</c:v>
                </c:pt>
                <c:pt idx="17" formatCode="0.00">
                  <c:v>23</c:v>
                </c:pt>
                <c:pt idx="18" formatCode="0.00">
                  <c:v>26</c:v>
                </c:pt>
                <c:pt idx="19" formatCode="0.00">
                  <c:v>27.2</c:v>
                </c:pt>
                <c:pt idx="20" formatCode="0.00">
                  <c:v>34.9</c:v>
                </c:pt>
                <c:pt idx="21" formatCode="0.00">
                  <c:v>37</c:v>
                </c:pt>
                <c:pt idx="22" formatCode="0.00">
                  <c:v>41.4</c:v>
                </c:pt>
                <c:pt idx="23" formatCode="0.00">
                  <c:v>46.2</c:v>
                </c:pt>
                <c:pt idx="24" formatCode="0.00">
                  <c:v>53.4</c:v>
                </c:pt>
              </c:numCache>
            </c:numRef>
          </c:val>
          <c:smooth val="0"/>
          <c:extLst>
            <c:ext xmlns:c16="http://schemas.microsoft.com/office/drawing/2014/chart" uri="{C3380CC4-5D6E-409C-BE32-E72D297353CC}">
              <c16:uniqueId val="{00000065-8A7D-4BE5-9ACC-62AFC01AA787}"/>
            </c:ext>
          </c:extLst>
        </c:ser>
        <c:ser>
          <c:idx val="18"/>
          <c:order val="18"/>
          <c:tx>
            <c:strRef>
              <c:f>Sheet3!$T$1</c:f>
              <c:strCache>
                <c:ptCount val="1"/>
                <c:pt idx="0">
                  <c:v>Kuwait</c:v>
                </c:pt>
              </c:strCache>
            </c:strRef>
          </c:tx>
          <c:spPr>
            <a:ln w="28575" cap="rnd">
              <a:solidFill>
                <a:schemeClr val="accent1">
                  <a:lumMod val="8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Sheet3!$T$3:$T$27</c:f>
              <c:numCache>
                <c:formatCode>General</c:formatCode>
                <c:ptCount val="25"/>
                <c:pt idx="2" formatCode="0.00">
                  <c:v>9.1082244587973399E-2</c:v>
                </c:pt>
                <c:pt idx="3" formatCode="0.00">
                  <c:v>0.14716270308453</c:v>
                </c:pt>
                <c:pt idx="4" formatCode="0.00">
                  <c:v>0.202898433102358</c:v>
                </c:pt>
                <c:pt idx="5" formatCode="0.00">
                  <c:v>0.85566231685974203</c:v>
                </c:pt>
                <c:pt idx="6" formatCode="0.00">
                  <c:v>2.17453585891176</c:v>
                </c:pt>
                <c:pt idx="7" formatCode="0.00">
                  <c:v>3.0523974547075099</c:v>
                </c:pt>
                <c:pt idx="8" formatCode="0.00">
                  <c:v>4.7562222087991097</c:v>
                </c:pt>
                <c:pt idx="9" formatCode="0.00">
                  <c:v>6.7313957683753598</c:v>
                </c:pt>
                <c:pt idx="10" formatCode="0.00">
                  <c:v>8.5517924343147502</c:v>
                </c:pt>
                <c:pt idx="11" formatCode="0.00">
                  <c:v>10.2489679289296</c:v>
                </c:pt>
                <c:pt idx="12" formatCode="0.00">
                  <c:v>22.402938380461201</c:v>
                </c:pt>
                <c:pt idx="13" formatCode="0.00">
                  <c:v>22.927112036007799</c:v>
                </c:pt>
                <c:pt idx="14" formatCode="0.00">
                  <c:v>25.9261083689107</c:v>
                </c:pt>
                <c:pt idx="15" formatCode="0.00">
                  <c:v>28.791197954961198</c:v>
                </c:pt>
                <c:pt idx="16" formatCode="0.00">
                  <c:v>34.799999999999997</c:v>
                </c:pt>
                <c:pt idx="17" formatCode="0.00">
                  <c:v>42</c:v>
                </c:pt>
                <c:pt idx="18" formatCode="0.00">
                  <c:v>50.8</c:v>
                </c:pt>
                <c:pt idx="19" formatCode="0.00">
                  <c:v>61.4</c:v>
                </c:pt>
                <c:pt idx="20" formatCode="0.00">
                  <c:v>65.769070686739795</c:v>
                </c:pt>
                <c:pt idx="21" formatCode="0.00">
                  <c:v>70.45</c:v>
                </c:pt>
                <c:pt idx="22" formatCode="0.00">
                  <c:v>75.459999999999994</c:v>
                </c:pt>
                <c:pt idx="23" formatCode="0.00">
                  <c:v>78.7</c:v>
                </c:pt>
                <c:pt idx="24" formatCode="0.00">
                  <c:v>82.079114762788294</c:v>
                </c:pt>
              </c:numCache>
            </c:numRef>
          </c:val>
          <c:smooth val="0"/>
          <c:extLst>
            <c:ext xmlns:c16="http://schemas.microsoft.com/office/drawing/2014/chart" uri="{C3380CC4-5D6E-409C-BE32-E72D297353CC}">
              <c16:uniqueId val="{00000066-8A7D-4BE5-9ACC-62AFC01AA787}"/>
            </c:ext>
          </c:extLst>
        </c:ser>
        <c:ser>
          <c:idx val="19"/>
          <c:order val="19"/>
          <c:tx>
            <c:strRef>
              <c:f>Sheet3!$U$1</c:f>
              <c:strCache>
                <c:ptCount val="1"/>
                <c:pt idx="0">
                  <c:v>Kyrgyz Republic</c:v>
                </c:pt>
              </c:strCache>
            </c:strRef>
          </c:tx>
          <c:spPr>
            <a:ln w="28575" cap="rnd">
              <a:solidFill>
                <a:schemeClr val="accent2">
                  <a:lumMod val="8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Sheet3!$U$3:$U$27</c:f>
              <c:numCache>
                <c:formatCode>General</c:formatCode>
                <c:ptCount val="25"/>
                <c:pt idx="7" formatCode="0.00">
                  <c:v>7.2808333933135294E-2</c:v>
                </c:pt>
                <c:pt idx="8" formatCode="0.00">
                  <c:v>0.20471134983184</c:v>
                </c:pt>
                <c:pt idx="9" formatCode="0.00">
                  <c:v>1.04140114469361</c:v>
                </c:pt>
                <c:pt idx="10" formatCode="0.00">
                  <c:v>3.0029413271923899</c:v>
                </c:pt>
                <c:pt idx="11" formatCode="0.00">
                  <c:v>2.99926518003089</c:v>
                </c:pt>
                <c:pt idx="12" formatCode="0.00">
                  <c:v>3.90876626828521</c:v>
                </c:pt>
                <c:pt idx="13" formatCode="0.00">
                  <c:v>5.0903853073286296</c:v>
                </c:pt>
                <c:pt idx="14" formatCode="0.00">
                  <c:v>10.533801340550699</c:v>
                </c:pt>
                <c:pt idx="15" formatCode="0.00">
                  <c:v>12.3069069959465</c:v>
                </c:pt>
                <c:pt idx="16" formatCode="0.00">
                  <c:v>14.03</c:v>
                </c:pt>
                <c:pt idx="17" formatCode="0.00">
                  <c:v>15.7</c:v>
                </c:pt>
                <c:pt idx="18" formatCode="0.00">
                  <c:v>16</c:v>
                </c:pt>
                <c:pt idx="19" formatCode="0.00">
                  <c:v>16.3</c:v>
                </c:pt>
                <c:pt idx="20" formatCode="0.00">
                  <c:v>17.5</c:v>
                </c:pt>
                <c:pt idx="21" formatCode="0.00">
                  <c:v>19.8</c:v>
                </c:pt>
                <c:pt idx="22" formatCode="0.00">
                  <c:v>23</c:v>
                </c:pt>
                <c:pt idx="23" formatCode="0.00">
                  <c:v>28.3</c:v>
                </c:pt>
                <c:pt idx="24" formatCode="0.00">
                  <c:v>30.247042775311002</c:v>
                </c:pt>
              </c:numCache>
            </c:numRef>
          </c:val>
          <c:smooth val="0"/>
          <c:extLst>
            <c:ext xmlns:c16="http://schemas.microsoft.com/office/drawing/2014/chart" uri="{C3380CC4-5D6E-409C-BE32-E72D297353CC}">
              <c16:uniqueId val="{00000067-8A7D-4BE5-9ACC-62AFC01AA787}"/>
            </c:ext>
          </c:extLst>
        </c:ser>
        <c:ser>
          <c:idx val="20"/>
          <c:order val="20"/>
          <c:tx>
            <c:strRef>
              <c:f>Sheet3!$V$1</c:f>
              <c:strCache>
                <c:ptCount val="1"/>
                <c:pt idx="0">
                  <c:v>Lebanon</c:v>
                </c:pt>
              </c:strCache>
            </c:strRef>
          </c:tx>
          <c:spPr>
            <a:ln w="28575" cap="rnd">
              <a:solidFill>
                <a:schemeClr val="accent3">
                  <a:lumMod val="8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Sheet3!$V$3:$V$27</c:f>
              <c:numCache>
                <c:formatCode>General</c:formatCode>
                <c:ptCount val="25"/>
                <c:pt idx="4" formatCode="0.00">
                  <c:v>7.1617990783051103E-2</c:v>
                </c:pt>
                <c:pt idx="5" formatCode="0.00">
                  <c:v>0.14016693882414</c:v>
                </c:pt>
                <c:pt idx="6" formatCode="0.00">
                  <c:v>1.24107973937325</c:v>
                </c:pt>
                <c:pt idx="7" formatCode="0.00">
                  <c:v>2.7223521994155702</c:v>
                </c:pt>
                <c:pt idx="8" formatCode="0.00">
                  <c:v>5.3768094980264403</c:v>
                </c:pt>
                <c:pt idx="9" formatCode="0.00">
                  <c:v>7.95274373635276</c:v>
                </c:pt>
                <c:pt idx="10" formatCode="0.00">
                  <c:v>6.7832197752771499</c:v>
                </c:pt>
                <c:pt idx="11" formatCode="0.00">
                  <c:v>7</c:v>
                </c:pt>
                <c:pt idx="12" formatCode="0.00">
                  <c:v>8</c:v>
                </c:pt>
                <c:pt idx="13" formatCode="0.00">
                  <c:v>9</c:v>
                </c:pt>
                <c:pt idx="14" formatCode="0.00">
                  <c:v>10.14</c:v>
                </c:pt>
                <c:pt idx="15" formatCode="0.00">
                  <c:v>15</c:v>
                </c:pt>
                <c:pt idx="16" formatCode="0.00">
                  <c:v>18.739999999999998</c:v>
                </c:pt>
                <c:pt idx="17" formatCode="0.00">
                  <c:v>22.53</c:v>
                </c:pt>
                <c:pt idx="18" formatCode="0.00">
                  <c:v>30.14</c:v>
                </c:pt>
                <c:pt idx="19" formatCode="0.00">
                  <c:v>43.68</c:v>
                </c:pt>
                <c:pt idx="20" formatCode="0.00">
                  <c:v>52</c:v>
                </c:pt>
                <c:pt idx="21" formatCode="0.00">
                  <c:v>61.249785718303997</c:v>
                </c:pt>
                <c:pt idx="22" formatCode="0.00">
                  <c:v>70.5</c:v>
                </c:pt>
                <c:pt idx="23" formatCode="0.00">
                  <c:v>73</c:v>
                </c:pt>
                <c:pt idx="24" formatCode="0.00">
                  <c:v>74</c:v>
                </c:pt>
              </c:numCache>
            </c:numRef>
          </c:val>
          <c:smooth val="0"/>
          <c:extLst>
            <c:ext xmlns:c16="http://schemas.microsoft.com/office/drawing/2014/chart" uri="{C3380CC4-5D6E-409C-BE32-E72D297353CC}">
              <c16:uniqueId val="{00000068-8A7D-4BE5-9ACC-62AFC01AA787}"/>
            </c:ext>
          </c:extLst>
        </c:ser>
        <c:ser>
          <c:idx val="21"/>
          <c:order val="21"/>
          <c:tx>
            <c:strRef>
              <c:f>Sheet3!$W$1</c:f>
              <c:strCache>
                <c:ptCount val="1"/>
                <c:pt idx="0">
                  <c:v>Libya</c:v>
                </c:pt>
              </c:strCache>
            </c:strRef>
          </c:tx>
          <c:spPr>
            <a:ln w="28575" cap="rnd">
              <a:solidFill>
                <a:schemeClr val="accent4">
                  <a:lumMod val="8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Sheet3!$W$3:$W$27</c:f>
              <c:numCache>
                <c:formatCode>General</c:formatCode>
                <c:ptCount val="25"/>
                <c:pt idx="8" formatCode="0.00">
                  <c:v>0.133617289160985</c:v>
                </c:pt>
                <c:pt idx="9" formatCode="0.00">
                  <c:v>0.187042622337565</c:v>
                </c:pt>
                <c:pt idx="10" formatCode="0.00">
                  <c:v>0.36653317528422802</c:v>
                </c:pt>
                <c:pt idx="11" formatCode="0.00">
                  <c:v>2.2444182216594601</c:v>
                </c:pt>
                <c:pt idx="12" formatCode="0.00">
                  <c:v>2.81451798740855</c:v>
                </c:pt>
                <c:pt idx="13" formatCode="0.00">
                  <c:v>3.5328381615454898</c:v>
                </c:pt>
                <c:pt idx="14" formatCode="0.00">
                  <c:v>3.9177879771028499</c:v>
                </c:pt>
                <c:pt idx="15" formatCode="0.00">
                  <c:v>4.3010517891300202</c:v>
                </c:pt>
                <c:pt idx="16" formatCode="0.00">
                  <c:v>4.7219993785051297</c:v>
                </c:pt>
                <c:pt idx="17" formatCode="0.00">
                  <c:v>9</c:v>
                </c:pt>
                <c:pt idx="18" formatCode="0.00">
                  <c:v>10.8</c:v>
                </c:pt>
                <c:pt idx="19" formatCode="0.00">
                  <c:v>14</c:v>
                </c:pt>
                <c:pt idx="20" formatCode="0.00">
                  <c:v>14</c:v>
                </c:pt>
                <c:pt idx="21" formatCode="0.00">
                  <c:v>14</c:v>
                </c:pt>
                <c:pt idx="22" formatCode="0.00">
                  <c:v>16.5</c:v>
                </c:pt>
                <c:pt idx="23" formatCode="0.00">
                  <c:v>17.760000000000002</c:v>
                </c:pt>
                <c:pt idx="24" formatCode="0.00">
                  <c:v>19.016079781565001</c:v>
                </c:pt>
              </c:numCache>
            </c:numRef>
          </c:val>
          <c:smooth val="0"/>
          <c:extLst>
            <c:ext xmlns:c16="http://schemas.microsoft.com/office/drawing/2014/chart" uri="{C3380CC4-5D6E-409C-BE32-E72D297353CC}">
              <c16:uniqueId val="{00000069-8A7D-4BE5-9ACC-62AFC01AA787}"/>
            </c:ext>
          </c:extLst>
        </c:ser>
        <c:ser>
          <c:idx val="22"/>
          <c:order val="22"/>
          <c:tx>
            <c:strRef>
              <c:f>Sheet3!$X$1</c:f>
              <c:strCache>
                <c:ptCount val="1"/>
                <c:pt idx="0">
                  <c:v>Malaysia</c:v>
                </c:pt>
              </c:strCache>
            </c:strRef>
          </c:tx>
          <c:spPr>
            <a:ln w="28575" cap="rnd">
              <a:solidFill>
                <a:schemeClr val="accent5">
                  <a:lumMod val="8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Sheet3!$X$3:$X$27</c:f>
              <c:numCache>
                <c:formatCode>0.00</c:formatCode>
                <c:ptCount val="25"/>
                <c:pt idx="1">
                  <c:v>1.04782235010312E-3</c:v>
                </c:pt>
                <c:pt idx="2">
                  <c:v>2.5538477521619501E-2</c:v>
                </c:pt>
                <c:pt idx="3">
                  <c:v>9.9607417286249694E-2</c:v>
                </c:pt>
                <c:pt idx="4">
                  <c:v>0.145673836668164</c:v>
                </c:pt>
                <c:pt idx="5">
                  <c:v>0.85204446649661703</c:v>
                </c:pt>
                <c:pt idx="6">
                  <c:v>2.3073932340308199</c:v>
                </c:pt>
                <c:pt idx="7">
                  <c:v>6.7517704830149103</c:v>
                </c:pt>
                <c:pt idx="8">
                  <c:v>12.305502198751499</c:v>
                </c:pt>
                <c:pt idx="9">
                  <c:v>21.3847311644538</c:v>
                </c:pt>
                <c:pt idx="10">
                  <c:v>26.6959725007084</c:v>
                </c:pt>
                <c:pt idx="11">
                  <c:v>32.338204338935903</c:v>
                </c:pt>
                <c:pt idx="12">
                  <c:v>34.971152339729102</c:v>
                </c:pt>
                <c:pt idx="13">
                  <c:v>42.2522656295248</c:v>
                </c:pt>
                <c:pt idx="14">
                  <c:v>48.629170245984</c:v>
                </c:pt>
                <c:pt idx="15">
                  <c:v>51.637988986440298</c:v>
                </c:pt>
                <c:pt idx="16">
                  <c:v>55.7</c:v>
                </c:pt>
                <c:pt idx="17">
                  <c:v>55.8</c:v>
                </c:pt>
                <c:pt idx="18">
                  <c:v>55.9</c:v>
                </c:pt>
                <c:pt idx="19">
                  <c:v>56.3</c:v>
                </c:pt>
                <c:pt idx="20">
                  <c:v>61</c:v>
                </c:pt>
                <c:pt idx="21">
                  <c:v>65.8</c:v>
                </c:pt>
                <c:pt idx="22">
                  <c:v>57.057512260000003</c:v>
                </c:pt>
                <c:pt idx="23">
                  <c:v>63.665425881322498</c:v>
                </c:pt>
                <c:pt idx="24">
                  <c:v>71.064067811195699</c:v>
                </c:pt>
              </c:numCache>
            </c:numRef>
          </c:val>
          <c:smooth val="0"/>
          <c:extLst>
            <c:ext xmlns:c16="http://schemas.microsoft.com/office/drawing/2014/chart" uri="{C3380CC4-5D6E-409C-BE32-E72D297353CC}">
              <c16:uniqueId val="{0000006A-8A7D-4BE5-9ACC-62AFC01AA787}"/>
            </c:ext>
          </c:extLst>
        </c:ser>
        <c:ser>
          <c:idx val="23"/>
          <c:order val="23"/>
          <c:tx>
            <c:strRef>
              <c:f>Sheet3!$Y$1</c:f>
              <c:strCache>
                <c:ptCount val="1"/>
                <c:pt idx="0">
                  <c:v>Maldives</c:v>
                </c:pt>
              </c:strCache>
            </c:strRef>
          </c:tx>
          <c:spPr>
            <a:ln w="28575" cap="rnd">
              <a:solidFill>
                <a:schemeClr val="accent6">
                  <a:lumMod val="8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Sheet3!$Y$3:$Y$27</c:f>
              <c:numCache>
                <c:formatCode>0.00</c:formatCode>
                <c:ptCount val="25"/>
                <c:pt idx="0">
                  <c:v>0</c:v>
                </c:pt>
                <c:pt idx="1">
                  <c:v>0</c:v>
                </c:pt>
                <c:pt idx="2">
                  <c:v>0</c:v>
                </c:pt>
                <c:pt idx="3">
                  <c:v>0</c:v>
                </c:pt>
                <c:pt idx="4">
                  <c:v>0</c:v>
                </c:pt>
                <c:pt idx="5">
                  <c:v>0.226930089745917</c:v>
                </c:pt>
                <c:pt idx="6">
                  <c:v>0.30944423814828598</c:v>
                </c:pt>
                <c:pt idx="7">
                  <c:v>0.56962746363878003</c:v>
                </c:pt>
                <c:pt idx="8">
                  <c:v>1.11990861545698</c:v>
                </c:pt>
                <c:pt idx="9">
                  <c:v>2.2038729393788001</c:v>
                </c:pt>
                <c:pt idx="10">
                  <c:v>3.6172906493036701</c:v>
                </c:pt>
                <c:pt idx="11">
                  <c:v>5.3477651689358998</c:v>
                </c:pt>
                <c:pt idx="12">
                  <c:v>5.97659284988557</c:v>
                </c:pt>
                <c:pt idx="13">
                  <c:v>6.5882548753086096</c:v>
                </c:pt>
                <c:pt idx="14">
                  <c:v>6.8696050669621496</c:v>
                </c:pt>
                <c:pt idx="15">
                  <c:v>11.0363527828647</c:v>
                </c:pt>
                <c:pt idx="16">
                  <c:v>16.3</c:v>
                </c:pt>
                <c:pt idx="17">
                  <c:v>23.2</c:v>
                </c:pt>
                <c:pt idx="18">
                  <c:v>24.8</c:v>
                </c:pt>
                <c:pt idx="19">
                  <c:v>26.53</c:v>
                </c:pt>
                <c:pt idx="20">
                  <c:v>34</c:v>
                </c:pt>
                <c:pt idx="21">
                  <c:v>38.930100000000003</c:v>
                </c:pt>
                <c:pt idx="22">
                  <c:v>44.1</c:v>
                </c:pt>
                <c:pt idx="23">
                  <c:v>49.28</c:v>
                </c:pt>
                <c:pt idx="24">
                  <c:v>54.461955146942003</c:v>
                </c:pt>
              </c:numCache>
            </c:numRef>
          </c:val>
          <c:smooth val="0"/>
          <c:extLst>
            <c:ext xmlns:c16="http://schemas.microsoft.com/office/drawing/2014/chart" uri="{C3380CC4-5D6E-409C-BE32-E72D297353CC}">
              <c16:uniqueId val="{0000006B-8A7D-4BE5-9ACC-62AFC01AA787}"/>
            </c:ext>
          </c:extLst>
        </c:ser>
        <c:ser>
          <c:idx val="24"/>
          <c:order val="24"/>
          <c:tx>
            <c:strRef>
              <c:f>Sheet3!$Z$1</c:f>
              <c:strCache>
                <c:ptCount val="1"/>
                <c:pt idx="0">
                  <c:v>Mali</c:v>
                </c:pt>
              </c:strCache>
            </c:strRef>
          </c:tx>
          <c:spPr>
            <a:ln w="28575" cap="rnd">
              <a:solidFill>
                <a:schemeClr val="accent1">
                  <a:lumMod val="60000"/>
                  <a:lumOff val="4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Sheet3!$Z$3:$Z$27</c:f>
              <c:numCache>
                <c:formatCode>General</c:formatCode>
                <c:ptCount val="25"/>
                <c:pt idx="5" formatCode="0.00">
                  <c:v>2.0552280892133399E-3</c:v>
                </c:pt>
                <c:pt idx="6" formatCode="0.00">
                  <c:v>1.00859189174824E-2</c:v>
                </c:pt>
                <c:pt idx="7" formatCode="0.00">
                  <c:v>1.9793888221340001E-2</c:v>
                </c:pt>
                <c:pt idx="8" formatCode="0.00">
                  <c:v>6.0909873376941599E-2</c:v>
                </c:pt>
                <c:pt idx="9" formatCode="0.00">
                  <c:v>0.14254575504918399</c:v>
                </c:pt>
                <c:pt idx="10" formatCode="0.00">
                  <c:v>0.185897413256084</c:v>
                </c:pt>
                <c:pt idx="11" formatCode="0.00">
                  <c:v>0.22704557849170001</c:v>
                </c:pt>
                <c:pt idx="12" formatCode="0.00">
                  <c:v>0.31036444323057499</c:v>
                </c:pt>
                <c:pt idx="13" formatCode="0.00">
                  <c:v>0.43281963990098499</c:v>
                </c:pt>
                <c:pt idx="14" formatCode="0.00">
                  <c:v>0.50706313595224695</c:v>
                </c:pt>
                <c:pt idx="15" formatCode="0.00">
                  <c:v>0.72962728083310102</c:v>
                </c:pt>
                <c:pt idx="16" formatCode="0.00">
                  <c:v>0.81</c:v>
                </c:pt>
                <c:pt idx="17" formatCode="0.00">
                  <c:v>1.57</c:v>
                </c:pt>
                <c:pt idx="18" formatCode="0.00">
                  <c:v>1.8</c:v>
                </c:pt>
                <c:pt idx="19" formatCode="0.00">
                  <c:v>2</c:v>
                </c:pt>
                <c:pt idx="20" formatCode="0.00">
                  <c:v>2.2000000000000002</c:v>
                </c:pt>
                <c:pt idx="21" formatCode="0.00">
                  <c:v>2.8</c:v>
                </c:pt>
                <c:pt idx="22" formatCode="0.00">
                  <c:v>3.5</c:v>
                </c:pt>
                <c:pt idx="23" formatCode="0.00">
                  <c:v>7</c:v>
                </c:pt>
                <c:pt idx="24" formatCode="0.00">
                  <c:v>10.33692498389</c:v>
                </c:pt>
              </c:numCache>
            </c:numRef>
          </c:val>
          <c:smooth val="0"/>
          <c:extLst>
            <c:ext xmlns:c16="http://schemas.microsoft.com/office/drawing/2014/chart" uri="{C3380CC4-5D6E-409C-BE32-E72D297353CC}">
              <c16:uniqueId val="{0000006C-8A7D-4BE5-9ACC-62AFC01AA787}"/>
            </c:ext>
          </c:extLst>
        </c:ser>
        <c:ser>
          <c:idx val="25"/>
          <c:order val="25"/>
          <c:tx>
            <c:strRef>
              <c:f>Sheet3!$AA$1</c:f>
              <c:strCache>
                <c:ptCount val="1"/>
                <c:pt idx="0">
                  <c:v>Mauritania</c:v>
                </c:pt>
              </c:strCache>
            </c:strRef>
          </c:tx>
          <c:spPr>
            <a:ln w="28575" cap="rnd">
              <a:solidFill>
                <a:schemeClr val="accent2">
                  <a:lumMod val="60000"/>
                  <a:lumOff val="4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Sheet3!$AA$3:$AA$27</c:f>
              <c:numCache>
                <c:formatCode>General</c:formatCode>
                <c:ptCount val="25"/>
                <c:pt idx="6" formatCode="0.00">
                  <c:v>4.1725273290108703E-3</c:v>
                </c:pt>
                <c:pt idx="7" formatCode="0.00">
                  <c:v>4.0594794935393398E-2</c:v>
                </c:pt>
                <c:pt idx="8" formatCode="0.00">
                  <c:v>0.118464463622525</c:v>
                </c:pt>
                <c:pt idx="9" formatCode="0.00">
                  <c:v>0.19203146243480501</c:v>
                </c:pt>
                <c:pt idx="10" formatCode="0.00">
                  <c:v>0.26144855196719502</c:v>
                </c:pt>
                <c:pt idx="11" formatCode="0.00">
                  <c:v>0.36322941460857899</c:v>
                </c:pt>
                <c:pt idx="12" formatCode="0.00">
                  <c:v>0.424004895843197</c:v>
                </c:pt>
                <c:pt idx="13" formatCode="0.00">
                  <c:v>0.48147043823095398</c:v>
                </c:pt>
                <c:pt idx="14" formatCode="0.00">
                  <c:v>0.66996647487759697</c:v>
                </c:pt>
                <c:pt idx="15" formatCode="0.00">
                  <c:v>0.97966125273202997</c:v>
                </c:pt>
                <c:pt idx="16" formatCode="0.00">
                  <c:v>1.4336131958678799</c:v>
                </c:pt>
                <c:pt idx="17" formatCode="0.00">
                  <c:v>1.87</c:v>
                </c:pt>
                <c:pt idx="18" formatCode="0.00">
                  <c:v>2.2799999999999998</c:v>
                </c:pt>
                <c:pt idx="19" formatCode="0.00">
                  <c:v>4</c:v>
                </c:pt>
                <c:pt idx="20" formatCode="0.00">
                  <c:v>4.5</c:v>
                </c:pt>
                <c:pt idx="21" formatCode="0.00">
                  <c:v>5</c:v>
                </c:pt>
                <c:pt idx="22" formatCode="0.00">
                  <c:v>6.2</c:v>
                </c:pt>
                <c:pt idx="23" formatCode="0.00">
                  <c:v>10.7</c:v>
                </c:pt>
                <c:pt idx="24" formatCode="0.00">
                  <c:v>15.199126690825</c:v>
                </c:pt>
              </c:numCache>
            </c:numRef>
          </c:val>
          <c:smooth val="0"/>
          <c:extLst>
            <c:ext xmlns:c16="http://schemas.microsoft.com/office/drawing/2014/chart" uri="{C3380CC4-5D6E-409C-BE32-E72D297353CC}">
              <c16:uniqueId val="{0000006D-8A7D-4BE5-9ACC-62AFC01AA787}"/>
            </c:ext>
          </c:extLst>
        </c:ser>
        <c:ser>
          <c:idx val="26"/>
          <c:order val="26"/>
          <c:tx>
            <c:strRef>
              <c:f>Sheet3!$AB$1</c:f>
              <c:strCache>
                <c:ptCount val="1"/>
                <c:pt idx="0">
                  <c:v>Morocco</c:v>
                </c:pt>
              </c:strCache>
            </c:strRef>
          </c:tx>
          <c:spPr>
            <a:ln w="28575" cap="rnd">
              <a:solidFill>
                <a:schemeClr val="accent3">
                  <a:lumMod val="60000"/>
                  <a:lumOff val="4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Sheet3!$AB$3:$AB$27</c:f>
              <c:numCache>
                <c:formatCode>General</c:formatCode>
                <c:ptCount val="25"/>
                <c:pt idx="4" formatCode="0.00">
                  <c:v>3.7104918423909198E-3</c:v>
                </c:pt>
                <c:pt idx="5" formatCode="0.00">
                  <c:v>5.6754442360725903E-3</c:v>
                </c:pt>
                <c:pt idx="6" formatCode="0.00">
                  <c:v>2.1635203071621902E-2</c:v>
                </c:pt>
                <c:pt idx="7" formatCode="0.00">
                  <c:v>0.142300767186126</c:v>
                </c:pt>
                <c:pt idx="8" formatCode="0.00">
                  <c:v>0.17559534460217599</c:v>
                </c:pt>
                <c:pt idx="9" formatCode="0.00">
                  <c:v>0.69379124480545495</c:v>
                </c:pt>
                <c:pt idx="10" formatCode="0.00">
                  <c:v>1.3714381009641801</c:v>
                </c:pt>
                <c:pt idx="11" formatCode="0.00">
                  <c:v>2.3732531924154401</c:v>
                </c:pt>
                <c:pt idx="12" formatCode="0.00">
                  <c:v>3.3533666812236298</c:v>
                </c:pt>
                <c:pt idx="13" formatCode="0.00">
                  <c:v>11.607934772958201</c:v>
                </c:pt>
                <c:pt idx="14" formatCode="0.00">
                  <c:v>15.0844445240204</c:v>
                </c:pt>
                <c:pt idx="15" formatCode="0.00">
                  <c:v>19.771191565311501</c:v>
                </c:pt>
                <c:pt idx="16" formatCode="0.00">
                  <c:v>21.5</c:v>
                </c:pt>
                <c:pt idx="17" formatCode="0.00">
                  <c:v>33.1</c:v>
                </c:pt>
                <c:pt idx="18" formatCode="0.00">
                  <c:v>41.3</c:v>
                </c:pt>
                <c:pt idx="19" formatCode="0.00">
                  <c:v>52</c:v>
                </c:pt>
                <c:pt idx="20" formatCode="0.00">
                  <c:v>46.107482597000001</c:v>
                </c:pt>
                <c:pt idx="21" formatCode="0.00">
                  <c:v>55.416053191489397</c:v>
                </c:pt>
                <c:pt idx="22" formatCode="0.00">
                  <c:v>56</c:v>
                </c:pt>
                <c:pt idx="23" formatCode="0.00">
                  <c:v>56.8</c:v>
                </c:pt>
                <c:pt idx="24" formatCode="0.00">
                  <c:v>57.08</c:v>
                </c:pt>
              </c:numCache>
            </c:numRef>
          </c:val>
          <c:smooth val="0"/>
          <c:extLst>
            <c:ext xmlns:c16="http://schemas.microsoft.com/office/drawing/2014/chart" uri="{C3380CC4-5D6E-409C-BE32-E72D297353CC}">
              <c16:uniqueId val="{0000006E-8A7D-4BE5-9ACC-62AFC01AA787}"/>
            </c:ext>
          </c:extLst>
        </c:ser>
        <c:ser>
          <c:idx val="27"/>
          <c:order val="27"/>
          <c:tx>
            <c:strRef>
              <c:f>Sheet3!$AC$1</c:f>
              <c:strCache>
                <c:ptCount val="1"/>
                <c:pt idx="0">
                  <c:v>Niger</c:v>
                </c:pt>
              </c:strCache>
            </c:strRef>
          </c:tx>
          <c:spPr>
            <a:ln w="28575" cap="rnd">
              <a:solidFill>
                <a:schemeClr val="accent4">
                  <a:lumMod val="60000"/>
                  <a:lumOff val="4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Sheet3!$AC$3:$AC$27</c:f>
              <c:numCache>
                <c:formatCode>General</c:formatCode>
                <c:ptCount val="25"/>
                <c:pt idx="5" formatCode="0.00">
                  <c:v>1.03930452235695E-3</c:v>
                </c:pt>
                <c:pt idx="6" formatCode="0.00">
                  <c:v>2.0087660541838501E-3</c:v>
                </c:pt>
                <c:pt idx="7" formatCode="0.00">
                  <c:v>2.9115028333289799E-3</c:v>
                </c:pt>
                <c:pt idx="8" formatCode="0.00">
                  <c:v>2.8136022286730799E-2</c:v>
                </c:pt>
                <c:pt idx="9" formatCode="0.00">
                  <c:v>3.6261293806589101E-2</c:v>
                </c:pt>
                <c:pt idx="10" formatCode="0.00">
                  <c:v>0.10518543139701</c:v>
                </c:pt>
                <c:pt idx="11" formatCode="0.00">
                  <c:v>0.127152468779619</c:v>
                </c:pt>
                <c:pt idx="12" formatCode="0.00">
                  <c:v>0.155698703668983</c:v>
                </c:pt>
                <c:pt idx="13" formatCode="0.00">
                  <c:v>0.18993373370309199</c:v>
                </c:pt>
                <c:pt idx="14" formatCode="0.00">
                  <c:v>0.221341351487395</c:v>
                </c:pt>
                <c:pt idx="15" formatCode="0.00">
                  <c:v>0.29403397709622298</c:v>
                </c:pt>
                <c:pt idx="16" formatCode="0.00">
                  <c:v>0.390390619762082</c:v>
                </c:pt>
                <c:pt idx="17" formatCode="0.00">
                  <c:v>0.7</c:v>
                </c:pt>
                <c:pt idx="18" formatCode="0.00">
                  <c:v>0.76</c:v>
                </c:pt>
                <c:pt idx="19" formatCode="0.00">
                  <c:v>0.83</c:v>
                </c:pt>
                <c:pt idx="20" formatCode="0.00">
                  <c:v>1.3</c:v>
                </c:pt>
                <c:pt idx="21" formatCode="0.00">
                  <c:v>1.4077</c:v>
                </c:pt>
                <c:pt idx="22" formatCode="0.00">
                  <c:v>1.7</c:v>
                </c:pt>
                <c:pt idx="23" formatCode="0.00">
                  <c:v>1.95</c:v>
                </c:pt>
                <c:pt idx="24" formatCode="0.00">
                  <c:v>2.2201653496730001</c:v>
                </c:pt>
              </c:numCache>
            </c:numRef>
          </c:val>
          <c:smooth val="0"/>
          <c:extLst>
            <c:ext xmlns:c16="http://schemas.microsoft.com/office/drawing/2014/chart" uri="{C3380CC4-5D6E-409C-BE32-E72D297353CC}">
              <c16:uniqueId val="{0000006F-8A7D-4BE5-9ACC-62AFC01AA787}"/>
            </c:ext>
          </c:extLst>
        </c:ser>
        <c:ser>
          <c:idx val="28"/>
          <c:order val="28"/>
          <c:tx>
            <c:strRef>
              <c:f>Sheet3!$AD$1</c:f>
              <c:strCache>
                <c:ptCount val="1"/>
                <c:pt idx="0">
                  <c:v>Oman</c:v>
                </c:pt>
              </c:strCache>
            </c:strRef>
          </c:tx>
          <c:spPr>
            <a:ln w="28575" cap="rnd">
              <a:solidFill>
                <a:schemeClr val="accent5">
                  <a:lumMod val="60000"/>
                  <a:lumOff val="4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Sheet3!$AD$3:$AD$27</c:f>
              <c:numCache>
                <c:formatCode>General</c:formatCode>
                <c:ptCount val="25"/>
                <c:pt idx="5" formatCode="0.00">
                  <c:v>0</c:v>
                </c:pt>
                <c:pt idx="6" formatCode="0.00">
                  <c:v>0.43979280481379601</c:v>
                </c:pt>
                <c:pt idx="7" formatCode="0.00">
                  <c:v>0.86272530610572296</c:v>
                </c:pt>
                <c:pt idx="8" formatCode="0.00">
                  <c:v>2.5156659865928299</c:v>
                </c:pt>
                <c:pt idx="9" formatCode="0.00">
                  <c:v>3.52042141651097</c:v>
                </c:pt>
                <c:pt idx="10" formatCode="0.00">
                  <c:v>5.8938415214867099</c:v>
                </c:pt>
                <c:pt idx="11" formatCode="0.00">
                  <c:v>6.8733960391854501</c:v>
                </c:pt>
                <c:pt idx="12" formatCode="0.00">
                  <c:v>7.2557429453655597</c:v>
                </c:pt>
                <c:pt idx="13" formatCode="0.00">
                  <c:v>6.75885217024525</c:v>
                </c:pt>
                <c:pt idx="14" formatCode="0.00">
                  <c:v>6.68358142020519</c:v>
                </c:pt>
                <c:pt idx="15" formatCode="0.00">
                  <c:v>8.2997166725029992</c:v>
                </c:pt>
                <c:pt idx="16" formatCode="0.00">
                  <c:v>16.68</c:v>
                </c:pt>
                <c:pt idx="17" formatCode="0.00">
                  <c:v>20</c:v>
                </c:pt>
                <c:pt idx="18" formatCode="0.00">
                  <c:v>26.8</c:v>
                </c:pt>
                <c:pt idx="19" formatCode="0.00">
                  <c:v>35.827800000000003</c:v>
                </c:pt>
                <c:pt idx="20" formatCode="0.00">
                  <c:v>48</c:v>
                </c:pt>
                <c:pt idx="21" formatCode="0.00">
                  <c:v>60</c:v>
                </c:pt>
                <c:pt idx="22" formatCode="0.00">
                  <c:v>66.45</c:v>
                </c:pt>
                <c:pt idx="23" formatCode="0.00">
                  <c:v>70.22</c:v>
                </c:pt>
                <c:pt idx="24" formatCode="0.00">
                  <c:v>74.174165970432995</c:v>
                </c:pt>
              </c:numCache>
            </c:numRef>
          </c:val>
          <c:smooth val="0"/>
          <c:extLst>
            <c:ext xmlns:c16="http://schemas.microsoft.com/office/drawing/2014/chart" uri="{C3380CC4-5D6E-409C-BE32-E72D297353CC}">
              <c16:uniqueId val="{00000070-8A7D-4BE5-9ACC-62AFC01AA787}"/>
            </c:ext>
          </c:extLst>
        </c:ser>
        <c:ser>
          <c:idx val="29"/>
          <c:order val="29"/>
          <c:tx>
            <c:strRef>
              <c:f>Sheet3!$AE$1</c:f>
              <c:strCache>
                <c:ptCount val="1"/>
                <c:pt idx="0">
                  <c:v>Pakistan</c:v>
                </c:pt>
              </c:strCache>
            </c:strRef>
          </c:tx>
          <c:spPr>
            <a:ln w="28575" cap="rnd">
              <a:solidFill>
                <a:schemeClr val="accent6">
                  <a:lumMod val="60000"/>
                  <a:lumOff val="40000"/>
                </a:schemeClr>
              </a:solidFill>
              <a:round/>
            </a:ln>
            <a:effectLst/>
          </c:spPr>
          <c:marker>
            <c:symbol val="none"/>
          </c:marker>
          <c:dLbls>
            <c:dLbl>
              <c:idx val="4"/>
              <c:delete val="1"/>
              <c:extLst>
                <c:ext xmlns:c15="http://schemas.microsoft.com/office/drawing/2012/chart" uri="{CE6537A1-D6FC-4f65-9D91-7224C49458BB}"/>
                <c:ext xmlns:c16="http://schemas.microsoft.com/office/drawing/2014/chart" uri="{C3380CC4-5D6E-409C-BE32-E72D297353CC}">
                  <c16:uniqueId val="{00000071-8A7D-4BE5-9ACC-62AFC01AA787}"/>
                </c:ext>
              </c:extLst>
            </c:dLbl>
            <c:dLbl>
              <c:idx val="5"/>
              <c:delete val="1"/>
              <c:extLst>
                <c:ext xmlns:c15="http://schemas.microsoft.com/office/drawing/2012/chart" uri="{CE6537A1-D6FC-4f65-9D91-7224C49458BB}"/>
                <c:ext xmlns:c16="http://schemas.microsoft.com/office/drawing/2014/chart" uri="{C3380CC4-5D6E-409C-BE32-E72D297353CC}">
                  <c16:uniqueId val="{00000072-8A7D-4BE5-9ACC-62AFC01AA787}"/>
                </c:ext>
              </c:extLst>
            </c:dLbl>
            <c:dLbl>
              <c:idx val="6"/>
              <c:delete val="1"/>
              <c:extLst>
                <c:ext xmlns:c15="http://schemas.microsoft.com/office/drawing/2012/chart" uri="{CE6537A1-D6FC-4f65-9D91-7224C49458BB}"/>
                <c:ext xmlns:c16="http://schemas.microsoft.com/office/drawing/2014/chart" uri="{C3380CC4-5D6E-409C-BE32-E72D297353CC}">
                  <c16:uniqueId val="{00000073-8A7D-4BE5-9ACC-62AFC01AA787}"/>
                </c:ext>
              </c:extLst>
            </c:dLbl>
            <c:dLbl>
              <c:idx val="7"/>
              <c:delete val="1"/>
              <c:extLst>
                <c:ext xmlns:c15="http://schemas.microsoft.com/office/drawing/2012/chart" uri="{CE6537A1-D6FC-4f65-9D91-7224C49458BB}"/>
                <c:ext xmlns:c16="http://schemas.microsoft.com/office/drawing/2014/chart" uri="{C3380CC4-5D6E-409C-BE32-E72D297353CC}">
                  <c16:uniqueId val="{00000074-8A7D-4BE5-9ACC-62AFC01AA787}"/>
                </c:ext>
              </c:extLst>
            </c:dLbl>
            <c:dLbl>
              <c:idx val="8"/>
              <c:delete val="1"/>
              <c:extLst>
                <c:ext xmlns:c15="http://schemas.microsoft.com/office/drawing/2012/chart" uri="{CE6537A1-D6FC-4f65-9D91-7224C49458BB}"/>
                <c:ext xmlns:c16="http://schemas.microsoft.com/office/drawing/2014/chart" uri="{C3380CC4-5D6E-409C-BE32-E72D297353CC}">
                  <c16:uniqueId val="{00000075-8A7D-4BE5-9ACC-62AFC01AA787}"/>
                </c:ext>
              </c:extLst>
            </c:dLbl>
            <c:dLbl>
              <c:idx val="9"/>
              <c:delete val="1"/>
              <c:extLst>
                <c:ext xmlns:c15="http://schemas.microsoft.com/office/drawing/2012/chart" uri="{CE6537A1-D6FC-4f65-9D91-7224C49458BB}"/>
                <c:ext xmlns:c16="http://schemas.microsoft.com/office/drawing/2014/chart" uri="{C3380CC4-5D6E-409C-BE32-E72D297353CC}">
                  <c16:uniqueId val="{00000076-8A7D-4BE5-9ACC-62AFC01AA787}"/>
                </c:ext>
              </c:extLst>
            </c:dLbl>
            <c:dLbl>
              <c:idx val="10"/>
              <c:delete val="1"/>
              <c:extLst>
                <c:ext xmlns:c15="http://schemas.microsoft.com/office/drawing/2012/chart" uri="{CE6537A1-D6FC-4f65-9D91-7224C49458BB}"/>
                <c:ext xmlns:c16="http://schemas.microsoft.com/office/drawing/2014/chart" uri="{C3380CC4-5D6E-409C-BE32-E72D297353CC}">
                  <c16:uniqueId val="{00000077-8A7D-4BE5-9ACC-62AFC01AA787}"/>
                </c:ext>
              </c:extLst>
            </c:dLbl>
            <c:dLbl>
              <c:idx val="11"/>
              <c:delete val="1"/>
              <c:extLst>
                <c:ext xmlns:c15="http://schemas.microsoft.com/office/drawing/2012/chart" uri="{CE6537A1-D6FC-4f65-9D91-7224C49458BB}"/>
                <c:ext xmlns:c16="http://schemas.microsoft.com/office/drawing/2014/chart" uri="{C3380CC4-5D6E-409C-BE32-E72D297353CC}">
                  <c16:uniqueId val="{00000078-8A7D-4BE5-9ACC-62AFC01AA787}"/>
                </c:ext>
              </c:extLst>
            </c:dLbl>
            <c:dLbl>
              <c:idx val="12"/>
              <c:delete val="1"/>
              <c:extLst>
                <c:ext xmlns:c15="http://schemas.microsoft.com/office/drawing/2012/chart" uri="{CE6537A1-D6FC-4f65-9D91-7224C49458BB}"/>
                <c:ext xmlns:c16="http://schemas.microsoft.com/office/drawing/2014/chart" uri="{C3380CC4-5D6E-409C-BE32-E72D297353CC}">
                  <c16:uniqueId val="{00000079-8A7D-4BE5-9ACC-62AFC01AA787}"/>
                </c:ext>
              </c:extLst>
            </c:dLbl>
            <c:dLbl>
              <c:idx val="13"/>
              <c:delete val="1"/>
              <c:extLst>
                <c:ext xmlns:c15="http://schemas.microsoft.com/office/drawing/2012/chart" uri="{CE6537A1-D6FC-4f65-9D91-7224C49458BB}"/>
                <c:ext xmlns:c16="http://schemas.microsoft.com/office/drawing/2014/chart" uri="{C3380CC4-5D6E-409C-BE32-E72D297353CC}">
                  <c16:uniqueId val="{0000007A-8A7D-4BE5-9ACC-62AFC01AA787}"/>
                </c:ext>
              </c:extLst>
            </c:dLbl>
            <c:dLbl>
              <c:idx val="14"/>
              <c:delete val="1"/>
              <c:extLst>
                <c:ext xmlns:c15="http://schemas.microsoft.com/office/drawing/2012/chart" uri="{CE6537A1-D6FC-4f65-9D91-7224C49458BB}"/>
                <c:ext xmlns:c16="http://schemas.microsoft.com/office/drawing/2014/chart" uri="{C3380CC4-5D6E-409C-BE32-E72D297353CC}">
                  <c16:uniqueId val="{0000007B-8A7D-4BE5-9ACC-62AFC01AA787}"/>
                </c:ext>
              </c:extLst>
            </c:dLbl>
            <c:dLbl>
              <c:idx val="15"/>
              <c:delete val="1"/>
              <c:extLst>
                <c:ext xmlns:c15="http://schemas.microsoft.com/office/drawing/2012/chart" uri="{CE6537A1-D6FC-4f65-9D91-7224C49458BB}"/>
                <c:ext xmlns:c16="http://schemas.microsoft.com/office/drawing/2014/chart" uri="{C3380CC4-5D6E-409C-BE32-E72D297353CC}">
                  <c16:uniqueId val="{0000007C-8A7D-4BE5-9ACC-62AFC01AA787}"/>
                </c:ext>
              </c:extLst>
            </c:dLbl>
            <c:dLbl>
              <c:idx val="16"/>
              <c:delete val="1"/>
              <c:extLst>
                <c:ext xmlns:c15="http://schemas.microsoft.com/office/drawing/2012/chart" uri="{CE6537A1-D6FC-4f65-9D91-7224C49458BB}"/>
                <c:ext xmlns:c16="http://schemas.microsoft.com/office/drawing/2014/chart" uri="{C3380CC4-5D6E-409C-BE32-E72D297353CC}">
                  <c16:uniqueId val="{0000007D-8A7D-4BE5-9ACC-62AFC01AA787}"/>
                </c:ext>
              </c:extLst>
            </c:dLbl>
            <c:dLbl>
              <c:idx val="17"/>
              <c:delete val="1"/>
              <c:extLst>
                <c:ext xmlns:c15="http://schemas.microsoft.com/office/drawing/2012/chart" uri="{CE6537A1-D6FC-4f65-9D91-7224C49458BB}"/>
                <c:ext xmlns:c16="http://schemas.microsoft.com/office/drawing/2014/chart" uri="{C3380CC4-5D6E-409C-BE32-E72D297353CC}">
                  <c16:uniqueId val="{0000007E-8A7D-4BE5-9ACC-62AFC01AA787}"/>
                </c:ext>
              </c:extLst>
            </c:dLbl>
            <c:dLbl>
              <c:idx val="18"/>
              <c:delete val="1"/>
              <c:extLst>
                <c:ext xmlns:c15="http://schemas.microsoft.com/office/drawing/2012/chart" uri="{CE6537A1-D6FC-4f65-9D91-7224C49458BB}"/>
                <c:ext xmlns:c16="http://schemas.microsoft.com/office/drawing/2014/chart" uri="{C3380CC4-5D6E-409C-BE32-E72D297353CC}">
                  <c16:uniqueId val="{0000007F-8A7D-4BE5-9ACC-62AFC01AA787}"/>
                </c:ext>
              </c:extLst>
            </c:dLbl>
            <c:dLbl>
              <c:idx val="19"/>
              <c:delete val="1"/>
              <c:extLst>
                <c:ext xmlns:c15="http://schemas.microsoft.com/office/drawing/2012/chart" uri="{CE6537A1-D6FC-4f65-9D91-7224C49458BB}"/>
                <c:ext xmlns:c16="http://schemas.microsoft.com/office/drawing/2014/chart" uri="{C3380CC4-5D6E-409C-BE32-E72D297353CC}">
                  <c16:uniqueId val="{00000080-8A7D-4BE5-9ACC-62AFC01AA787}"/>
                </c:ext>
              </c:extLst>
            </c:dLbl>
            <c:dLbl>
              <c:idx val="20"/>
              <c:delete val="1"/>
              <c:extLst>
                <c:ext xmlns:c15="http://schemas.microsoft.com/office/drawing/2012/chart" uri="{CE6537A1-D6FC-4f65-9D91-7224C49458BB}"/>
                <c:ext xmlns:c16="http://schemas.microsoft.com/office/drawing/2014/chart" uri="{C3380CC4-5D6E-409C-BE32-E72D297353CC}">
                  <c16:uniqueId val="{00000081-8A7D-4BE5-9ACC-62AFC01AA787}"/>
                </c:ext>
              </c:extLst>
            </c:dLbl>
            <c:dLbl>
              <c:idx val="21"/>
              <c:delete val="1"/>
              <c:extLst>
                <c:ext xmlns:c15="http://schemas.microsoft.com/office/drawing/2012/chart" uri="{CE6537A1-D6FC-4f65-9D91-7224C49458BB}"/>
                <c:ext xmlns:c16="http://schemas.microsoft.com/office/drawing/2014/chart" uri="{C3380CC4-5D6E-409C-BE32-E72D297353CC}">
                  <c16:uniqueId val="{00000082-8A7D-4BE5-9ACC-62AFC01AA787}"/>
                </c:ext>
              </c:extLst>
            </c:dLbl>
            <c:dLbl>
              <c:idx val="22"/>
              <c:delete val="1"/>
              <c:extLst>
                <c:ext xmlns:c15="http://schemas.microsoft.com/office/drawing/2012/chart" uri="{CE6537A1-D6FC-4f65-9D91-7224C49458BB}"/>
                <c:ext xmlns:c16="http://schemas.microsoft.com/office/drawing/2014/chart" uri="{C3380CC4-5D6E-409C-BE32-E72D297353CC}">
                  <c16:uniqueId val="{00000083-8A7D-4BE5-9ACC-62AFC01AA787}"/>
                </c:ext>
              </c:extLst>
            </c:dLbl>
            <c:dLbl>
              <c:idx val="23"/>
              <c:delete val="1"/>
              <c:extLst>
                <c:ext xmlns:c15="http://schemas.microsoft.com/office/drawing/2012/chart" uri="{CE6537A1-D6FC-4f65-9D91-7224C49458BB}"/>
                <c:ext xmlns:c16="http://schemas.microsoft.com/office/drawing/2014/chart" uri="{C3380CC4-5D6E-409C-BE32-E72D297353CC}">
                  <c16:uniqueId val="{00000084-8A7D-4BE5-9ACC-62AFC01AA787}"/>
                </c:ext>
              </c:extLst>
            </c:dLbl>
            <c:dLbl>
              <c:idx val="24"/>
              <c:layout>
                <c:manualLayout>
                  <c:x val="-7.9869600651996858E-2"/>
                  <c:y val="0"/>
                </c:manualLayout>
              </c:layout>
              <c:numFmt formatCode="#,##0.0" sourceLinked="0"/>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85-8A7D-4BE5-9ACC-62AFC01AA787}"/>
                </c:ext>
              </c:extLst>
            </c:dLbl>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Sheet3!$AE$3:$AE$27</c:f>
              <c:numCache>
                <c:formatCode>General</c:formatCode>
                <c:ptCount val="25"/>
                <c:pt idx="4" formatCode="0.00">
                  <c:v>1.2270185559562201E-4</c:v>
                </c:pt>
                <c:pt idx="5" formatCode="0.00">
                  <c:v>2.9917304904374499E-3</c:v>
                </c:pt>
                <c:pt idx="6" formatCode="0.00">
                  <c:v>2.7549237940341101E-2</c:v>
                </c:pt>
                <c:pt idx="7" formatCode="0.00">
                  <c:v>4.3947719253591699E-2</c:v>
                </c:pt>
                <c:pt idx="8" formatCode="0.00">
                  <c:v>5.5357237866473702E-2</c:v>
                </c:pt>
                <c:pt idx="9" formatCode="0.00">
                  <c:v>5.5357237866473702E-2</c:v>
                </c:pt>
                <c:pt idx="10" formatCode="0.00">
                  <c:v>1.3185507792562601</c:v>
                </c:pt>
                <c:pt idx="11" formatCode="0.00">
                  <c:v>2.5774267368383099</c:v>
                </c:pt>
                <c:pt idx="12" formatCode="0.00">
                  <c:v>5.04115812592502</c:v>
                </c:pt>
                <c:pt idx="13" formatCode="0.00">
                  <c:v>6.1643209853415604</c:v>
                </c:pt>
                <c:pt idx="14" formatCode="0.00">
                  <c:v>6.3323290983078202</c:v>
                </c:pt>
                <c:pt idx="15" formatCode="0.00">
                  <c:v>6.5</c:v>
                </c:pt>
                <c:pt idx="16" formatCode="0.00">
                  <c:v>6.8</c:v>
                </c:pt>
                <c:pt idx="17" formatCode="0.00">
                  <c:v>7</c:v>
                </c:pt>
                <c:pt idx="18" formatCode="0.00">
                  <c:v>7.5</c:v>
                </c:pt>
                <c:pt idx="19" formatCode="0.00">
                  <c:v>8</c:v>
                </c:pt>
                <c:pt idx="20" formatCode="0.00">
                  <c:v>9</c:v>
                </c:pt>
                <c:pt idx="21" formatCode="0.00">
                  <c:v>9.9600000000000009</c:v>
                </c:pt>
                <c:pt idx="22" formatCode="0.00">
                  <c:v>10.9</c:v>
                </c:pt>
                <c:pt idx="23" formatCode="0.00">
                  <c:v>13.8</c:v>
                </c:pt>
                <c:pt idx="24" formatCode="0.00">
                  <c:v>18</c:v>
                </c:pt>
              </c:numCache>
            </c:numRef>
          </c:val>
          <c:smooth val="0"/>
          <c:extLst>
            <c:ext xmlns:c16="http://schemas.microsoft.com/office/drawing/2014/chart" uri="{C3380CC4-5D6E-409C-BE32-E72D297353CC}">
              <c16:uniqueId val="{00000086-8A7D-4BE5-9ACC-62AFC01AA787}"/>
            </c:ext>
          </c:extLst>
        </c:ser>
        <c:ser>
          <c:idx val="30"/>
          <c:order val="30"/>
          <c:tx>
            <c:strRef>
              <c:f>Sheet3!$AF$1</c:f>
              <c:strCache>
                <c:ptCount val="1"/>
                <c:pt idx="0">
                  <c:v>Qatar</c:v>
                </c:pt>
              </c:strCache>
            </c:strRef>
          </c:tx>
          <c:spPr>
            <a:ln w="28575" cap="rnd">
              <a:solidFill>
                <a:schemeClr val="accent1">
                  <a:lumMod val="50000"/>
                </a:schemeClr>
              </a:solidFill>
              <a:round/>
            </a:ln>
            <a:effectLst/>
          </c:spPr>
          <c:marker>
            <c:symbol val="none"/>
          </c:marker>
          <c:dLbls>
            <c:dLbl>
              <c:idx val="24"/>
              <c:layout>
                <c:manualLayout>
                  <c:x val="-7.6609616951915357E-2"/>
                  <c:y val="-7.1073205401563609E-3"/>
                </c:manualLayout>
              </c:layout>
              <c:numFmt formatCode="#,##0.0" sourceLinked="0"/>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4961849206502002E-2"/>
                      <c:h val="3.7303695247049344E-2"/>
                    </c:manualLayout>
                  </c15:layout>
                </c:ext>
                <c:ext xmlns:c16="http://schemas.microsoft.com/office/drawing/2014/chart" uri="{C3380CC4-5D6E-409C-BE32-E72D297353CC}">
                  <c16:uniqueId val="{00000087-8A7D-4BE5-9ACC-62AFC01AA78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Sheet3!$AF$3:$AF$27</c:f>
              <c:numCache>
                <c:formatCode>General</c:formatCode>
                <c:ptCount val="25"/>
                <c:pt idx="4" formatCode="0.00">
                  <c:v>0.19020953482356201</c:v>
                </c:pt>
                <c:pt idx="5" formatCode="0.00">
                  <c:v>0.93018583252562204</c:v>
                </c:pt>
                <c:pt idx="6" formatCode="0.00">
                  <c:v>3.0837491859809099</c:v>
                </c:pt>
                <c:pt idx="7" formatCode="0.00">
                  <c:v>3.5200298498531302</c:v>
                </c:pt>
                <c:pt idx="8" formatCode="0.00">
                  <c:v>4.0707289148963204</c:v>
                </c:pt>
                <c:pt idx="9" formatCode="0.00">
                  <c:v>4.8636791787515596</c:v>
                </c:pt>
                <c:pt idx="10" formatCode="0.00">
                  <c:v>6.1702685609391104</c:v>
                </c:pt>
                <c:pt idx="11" formatCode="0.00">
                  <c:v>10.2261289281118</c:v>
                </c:pt>
                <c:pt idx="12" formatCode="0.00">
                  <c:v>19.242336421002001</c:v>
                </c:pt>
                <c:pt idx="13" formatCode="0.00">
                  <c:v>20.701647851169</c:v>
                </c:pt>
                <c:pt idx="14" formatCode="0.00">
                  <c:v>24.733493781050999</c:v>
                </c:pt>
                <c:pt idx="15" formatCode="0.00">
                  <c:v>28.974112713582901</c:v>
                </c:pt>
                <c:pt idx="16" formatCode="0.00">
                  <c:v>37</c:v>
                </c:pt>
                <c:pt idx="17" formatCode="0.00">
                  <c:v>44.3</c:v>
                </c:pt>
                <c:pt idx="18" formatCode="0.00">
                  <c:v>53.1</c:v>
                </c:pt>
                <c:pt idx="19" formatCode="0.00">
                  <c:v>69</c:v>
                </c:pt>
                <c:pt idx="20" formatCode="0.00">
                  <c:v>69</c:v>
                </c:pt>
                <c:pt idx="21" formatCode="0.00">
                  <c:v>69.3</c:v>
                </c:pt>
                <c:pt idx="22" formatCode="0.00">
                  <c:v>85.3</c:v>
                </c:pt>
                <c:pt idx="23" formatCode="0.00">
                  <c:v>91.49</c:v>
                </c:pt>
                <c:pt idx="24" formatCode="0.00">
                  <c:v>92.884826453548101</c:v>
                </c:pt>
              </c:numCache>
            </c:numRef>
          </c:val>
          <c:smooth val="0"/>
          <c:extLst>
            <c:ext xmlns:c16="http://schemas.microsoft.com/office/drawing/2014/chart" uri="{C3380CC4-5D6E-409C-BE32-E72D297353CC}">
              <c16:uniqueId val="{00000088-8A7D-4BE5-9ACC-62AFC01AA787}"/>
            </c:ext>
          </c:extLst>
        </c:ser>
        <c:ser>
          <c:idx val="31"/>
          <c:order val="31"/>
          <c:tx>
            <c:strRef>
              <c:f>Sheet3!$AG$1</c:f>
              <c:strCache>
                <c:ptCount val="1"/>
                <c:pt idx="0">
                  <c:v>Saudi Arabia</c:v>
                </c:pt>
              </c:strCache>
            </c:strRef>
          </c:tx>
          <c:spPr>
            <a:ln w="28575" cap="rnd">
              <a:solidFill>
                <a:schemeClr val="accent2">
                  <a:lumMod val="5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Sheet3!$AG$3:$AG$27</c:f>
              <c:numCache>
                <c:formatCode>General</c:formatCode>
                <c:ptCount val="25"/>
                <c:pt idx="4" formatCode="0.00">
                  <c:v>1.09561335585549E-2</c:v>
                </c:pt>
                <c:pt idx="5" formatCode="0.00">
                  <c:v>2.67326514047821E-2</c:v>
                </c:pt>
                <c:pt idx="6" formatCode="0.00">
                  <c:v>5.2099030879877099E-2</c:v>
                </c:pt>
                <c:pt idx="7" formatCode="0.00">
                  <c:v>0.101429892697824</c:v>
                </c:pt>
                <c:pt idx="8" formatCode="0.00">
                  <c:v>0.49358534023898698</c:v>
                </c:pt>
                <c:pt idx="9" formatCode="0.00">
                  <c:v>2.2106918090888801</c:v>
                </c:pt>
                <c:pt idx="10" formatCode="0.00">
                  <c:v>4.6810531658103001</c:v>
                </c:pt>
                <c:pt idx="11" formatCode="0.00">
                  <c:v>6.3847050195593198</c:v>
                </c:pt>
                <c:pt idx="12" formatCode="0.00">
                  <c:v>8.0015828909087805</c:v>
                </c:pt>
                <c:pt idx="13" formatCode="0.00">
                  <c:v>10.234532996958301</c:v>
                </c:pt>
                <c:pt idx="14" formatCode="0.00">
                  <c:v>12.7050359882849</c:v>
                </c:pt>
                <c:pt idx="15" formatCode="0.00">
                  <c:v>19.459554351363401</c:v>
                </c:pt>
                <c:pt idx="16" formatCode="0.00">
                  <c:v>30</c:v>
                </c:pt>
                <c:pt idx="17" formatCode="0.00">
                  <c:v>36</c:v>
                </c:pt>
                <c:pt idx="18" formatCode="0.00">
                  <c:v>38</c:v>
                </c:pt>
                <c:pt idx="19" formatCode="0.00">
                  <c:v>41</c:v>
                </c:pt>
                <c:pt idx="20" formatCode="0.00">
                  <c:v>47.5</c:v>
                </c:pt>
                <c:pt idx="21" formatCode="0.00">
                  <c:v>54</c:v>
                </c:pt>
                <c:pt idx="22" formatCode="0.00">
                  <c:v>60.5</c:v>
                </c:pt>
                <c:pt idx="23" formatCode="0.00">
                  <c:v>64.713657369019003</c:v>
                </c:pt>
                <c:pt idx="24" formatCode="0.00">
                  <c:v>69.616235801400407</c:v>
                </c:pt>
              </c:numCache>
            </c:numRef>
          </c:val>
          <c:smooth val="0"/>
          <c:extLst>
            <c:ext xmlns:c16="http://schemas.microsoft.com/office/drawing/2014/chart" uri="{C3380CC4-5D6E-409C-BE32-E72D297353CC}">
              <c16:uniqueId val="{00000089-8A7D-4BE5-9ACC-62AFC01AA787}"/>
            </c:ext>
          </c:extLst>
        </c:ser>
        <c:ser>
          <c:idx val="32"/>
          <c:order val="32"/>
          <c:tx>
            <c:strRef>
              <c:f>Sheet3!$AH$1</c:f>
              <c:strCache>
                <c:ptCount val="1"/>
                <c:pt idx="0">
                  <c:v>Senegal</c:v>
                </c:pt>
              </c:strCache>
            </c:strRef>
          </c:tx>
          <c:spPr>
            <a:ln w="28575" cap="rnd">
              <a:solidFill>
                <a:schemeClr val="accent3">
                  <a:lumMod val="5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Sheet3!$AH$3:$AH$27</c:f>
              <c:numCache>
                <c:formatCode>General</c:formatCode>
                <c:ptCount val="25"/>
                <c:pt idx="4" formatCode="0.00">
                  <c:v>6.9284816717410098E-4</c:v>
                </c:pt>
                <c:pt idx="5" formatCode="0.00">
                  <c:v>1.1238219115379099E-2</c:v>
                </c:pt>
                <c:pt idx="6" formatCode="0.00">
                  <c:v>2.73474414772957E-2</c:v>
                </c:pt>
                <c:pt idx="7" formatCode="0.00">
                  <c:v>7.9871379390436495E-2</c:v>
                </c:pt>
                <c:pt idx="8" formatCode="0.00">
                  <c:v>0.31109095241739398</c:v>
                </c:pt>
                <c:pt idx="9" formatCode="0.00">
                  <c:v>0.40396748586896503</c:v>
                </c:pt>
                <c:pt idx="10" formatCode="0.00">
                  <c:v>0.98379405884800297</c:v>
                </c:pt>
                <c:pt idx="11" formatCode="0.00">
                  <c:v>1.00645453672323</c:v>
                </c:pt>
                <c:pt idx="12" formatCode="0.00">
                  <c:v>2.1014364298668502</c:v>
                </c:pt>
                <c:pt idx="13" formatCode="0.00">
                  <c:v>4.3860239800856302</c:v>
                </c:pt>
                <c:pt idx="14" formatCode="0.00">
                  <c:v>4.7866840831053503</c:v>
                </c:pt>
                <c:pt idx="15" formatCode="0.00">
                  <c:v>5.6117386521795201</c:v>
                </c:pt>
                <c:pt idx="16" formatCode="0.00">
                  <c:v>6.89</c:v>
                </c:pt>
                <c:pt idx="17" formatCode="0.00">
                  <c:v>7.12</c:v>
                </c:pt>
                <c:pt idx="18" formatCode="0.00">
                  <c:v>7.5</c:v>
                </c:pt>
                <c:pt idx="19" formatCode="0.00">
                  <c:v>8</c:v>
                </c:pt>
                <c:pt idx="20" formatCode="0.00">
                  <c:v>9.8000000000000007</c:v>
                </c:pt>
                <c:pt idx="21" formatCode="0.00">
                  <c:v>10.8</c:v>
                </c:pt>
                <c:pt idx="22" formatCode="0.00">
                  <c:v>13.1</c:v>
                </c:pt>
                <c:pt idx="23" formatCode="0.00">
                  <c:v>17.7</c:v>
                </c:pt>
                <c:pt idx="24" formatCode="0.00">
                  <c:v>21.690264133037001</c:v>
                </c:pt>
              </c:numCache>
            </c:numRef>
          </c:val>
          <c:smooth val="0"/>
          <c:extLst>
            <c:ext xmlns:c16="http://schemas.microsoft.com/office/drawing/2014/chart" uri="{C3380CC4-5D6E-409C-BE32-E72D297353CC}">
              <c16:uniqueId val="{0000008A-8A7D-4BE5-9ACC-62AFC01AA787}"/>
            </c:ext>
          </c:extLst>
        </c:ser>
        <c:ser>
          <c:idx val="33"/>
          <c:order val="33"/>
          <c:tx>
            <c:strRef>
              <c:f>Sheet3!$AI$1</c:f>
              <c:strCache>
                <c:ptCount val="1"/>
                <c:pt idx="0">
                  <c:v>Sierra Leone</c:v>
                </c:pt>
              </c:strCache>
            </c:strRef>
          </c:tx>
          <c:spPr>
            <a:ln w="28575" cap="rnd">
              <a:solidFill>
                <a:schemeClr val="accent4">
                  <a:lumMod val="5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Sheet3!$AI$3:$AI$27</c:f>
              <c:numCache>
                <c:formatCode>General</c:formatCode>
                <c:ptCount val="25"/>
                <c:pt idx="2" formatCode="0.00">
                  <c:v>0</c:v>
                </c:pt>
                <c:pt idx="3" formatCode="0.00">
                  <c:v>0</c:v>
                </c:pt>
                <c:pt idx="4" formatCode="0.00">
                  <c:v>0</c:v>
                </c:pt>
                <c:pt idx="5" formatCode="0.00">
                  <c:v>2.5061161765288198E-3</c:v>
                </c:pt>
                <c:pt idx="6" formatCode="0.00">
                  <c:v>4.98783467123685E-3</c:v>
                </c:pt>
                <c:pt idx="7" formatCode="0.00">
                  <c:v>1.48050654050777E-2</c:v>
                </c:pt>
                <c:pt idx="8" formatCode="0.00">
                  <c:v>4.8490655608211003E-2</c:v>
                </c:pt>
                <c:pt idx="9" formatCode="0.00">
                  <c:v>0.118254245682183</c:v>
                </c:pt>
                <c:pt idx="10" formatCode="0.00">
                  <c:v>0.16026444549303201</c:v>
                </c:pt>
                <c:pt idx="11" formatCode="0.00">
                  <c:v>0.17619895681407599</c:v>
                </c:pt>
                <c:pt idx="12" formatCode="0.00">
                  <c:v>0.19017328166818301</c:v>
                </c:pt>
                <c:pt idx="13" formatCode="0.00">
                  <c:v>0.203007680592588</c:v>
                </c:pt>
                <c:pt idx="14" formatCode="0.00">
                  <c:v>0.21539161034012899</c:v>
                </c:pt>
                <c:pt idx="15" formatCode="0.00">
                  <c:v>0.227669467190838</c:v>
                </c:pt>
                <c:pt idx="16" formatCode="0.00">
                  <c:v>0.23983469854623299</c:v>
                </c:pt>
                <c:pt idx="17" formatCode="0.00">
                  <c:v>0.25</c:v>
                </c:pt>
                <c:pt idx="18" formatCode="0.00">
                  <c:v>0.26</c:v>
                </c:pt>
                <c:pt idx="19" formatCode="0.00">
                  <c:v>0.57999999999999996</c:v>
                </c:pt>
                <c:pt idx="20" formatCode="0.00">
                  <c:v>0.9</c:v>
                </c:pt>
                <c:pt idx="21" formatCode="0.00">
                  <c:v>1.3</c:v>
                </c:pt>
                <c:pt idx="22" formatCode="0.00">
                  <c:v>1.7</c:v>
                </c:pt>
                <c:pt idx="23" formatCode="0.00">
                  <c:v>2.1</c:v>
                </c:pt>
                <c:pt idx="24" formatCode="0.00">
                  <c:v>2.5</c:v>
                </c:pt>
              </c:numCache>
            </c:numRef>
          </c:val>
          <c:smooth val="0"/>
          <c:extLst>
            <c:ext xmlns:c16="http://schemas.microsoft.com/office/drawing/2014/chart" uri="{C3380CC4-5D6E-409C-BE32-E72D297353CC}">
              <c16:uniqueId val="{0000008B-8A7D-4BE5-9ACC-62AFC01AA787}"/>
            </c:ext>
          </c:extLst>
        </c:ser>
        <c:ser>
          <c:idx val="34"/>
          <c:order val="34"/>
          <c:tx>
            <c:strRef>
              <c:f>Sheet3!$AJ$1</c:f>
              <c:strCache>
                <c:ptCount val="1"/>
                <c:pt idx="0">
                  <c:v>Somalia</c:v>
                </c:pt>
              </c:strCache>
            </c:strRef>
          </c:tx>
          <c:spPr>
            <a:ln w="28575" cap="rnd">
              <a:solidFill>
                <a:schemeClr val="accent5">
                  <a:lumMod val="50000"/>
                </a:schemeClr>
              </a:solidFill>
              <a:round/>
            </a:ln>
            <a:effectLst/>
          </c:spPr>
          <c:marker>
            <c:symbol val="none"/>
          </c:marker>
          <c:dLbls>
            <c:dLbl>
              <c:idx val="24"/>
              <c:layout>
                <c:manualLayout>
                  <c:x val="-7.4979625101874489E-2"/>
                  <c:y val="1.7057569296375162E-2"/>
                </c:manualLayout>
              </c:layout>
              <c:numFmt formatCode="#,##0.0" sourceLinked="0"/>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8C-8A7D-4BE5-9ACC-62AFC01AA78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Sheet3!$AJ$3:$AJ$27</c:f>
              <c:numCache>
                <c:formatCode>General</c:formatCode>
                <c:ptCount val="25"/>
                <c:pt idx="4" formatCode="0.00">
                  <c:v>0</c:v>
                </c:pt>
                <c:pt idx="5" formatCode="0.00">
                  <c:v>1.5095503970192999E-3</c:v>
                </c:pt>
                <c:pt idx="6" formatCode="0.00">
                  <c:v>2.94871303419623E-3</c:v>
                </c:pt>
                <c:pt idx="7" formatCode="0.00">
                  <c:v>7.16442000008024E-3</c:v>
                </c:pt>
                <c:pt idx="8" formatCode="0.00">
                  <c:v>1.39103939715691E-2</c:v>
                </c:pt>
                <c:pt idx="9" formatCode="0.00">
                  <c:v>0.02</c:v>
                </c:pt>
                <c:pt idx="10" formatCode="0.00">
                  <c:v>7.9039178667009505E-2</c:v>
                </c:pt>
                <c:pt idx="11" formatCode="0.00">
                  <c:v>0.115614213354469</c:v>
                </c:pt>
                <c:pt idx="12" formatCode="0.00">
                  <c:v>0.37619800253908597</c:v>
                </c:pt>
                <c:pt idx="13" formatCode="0.00">
                  <c:v>1.0534547435842201</c:v>
                </c:pt>
                <c:pt idx="14" formatCode="0.00">
                  <c:v>1.07732783912096</c:v>
                </c:pt>
                <c:pt idx="15" formatCode="0.00">
                  <c:v>1.1002163680827699</c:v>
                </c:pt>
                <c:pt idx="16" formatCode="0.00">
                  <c:v>1.1222356216137499</c:v>
                </c:pt>
                <c:pt idx="17" formatCode="0.00">
                  <c:v>1.14268737216185</c:v>
                </c:pt>
                <c:pt idx="18" formatCode="0.00">
                  <c:v>1.1606105424606099</c:v>
                </c:pt>
                <c:pt idx="19" formatCode="0.00">
                  <c:v>1.1606105424606099</c:v>
                </c:pt>
                <c:pt idx="20" formatCode="0.00">
                  <c:v>1.25</c:v>
                </c:pt>
                <c:pt idx="21" formatCode="0.00">
                  <c:v>1.3767</c:v>
                </c:pt>
                <c:pt idx="22" formatCode="0.00">
                  <c:v>1.5</c:v>
                </c:pt>
                <c:pt idx="23" formatCode="0.00">
                  <c:v>1.63</c:v>
                </c:pt>
                <c:pt idx="24" formatCode="0.00">
                  <c:v>1.76</c:v>
                </c:pt>
              </c:numCache>
            </c:numRef>
          </c:val>
          <c:smooth val="0"/>
          <c:extLst>
            <c:ext xmlns:c16="http://schemas.microsoft.com/office/drawing/2014/chart" uri="{C3380CC4-5D6E-409C-BE32-E72D297353CC}">
              <c16:uniqueId val="{0000008D-8A7D-4BE5-9ACC-62AFC01AA787}"/>
            </c:ext>
          </c:extLst>
        </c:ser>
        <c:ser>
          <c:idx val="35"/>
          <c:order val="35"/>
          <c:tx>
            <c:strRef>
              <c:f>Sheet3!$AK$1</c:f>
              <c:strCache>
                <c:ptCount val="1"/>
                <c:pt idx="0">
                  <c:v>Sudan</c:v>
                </c:pt>
              </c:strCache>
            </c:strRef>
          </c:tx>
          <c:spPr>
            <a:ln w="28575" cap="rnd">
              <a:solidFill>
                <a:schemeClr val="accent6">
                  <a:lumMod val="5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Sheet3!$AK$3:$AK$27</c:f>
              <c:numCache>
                <c:formatCode>General</c:formatCode>
                <c:ptCount val="25"/>
                <c:pt idx="3" formatCode="0.00">
                  <c:v>0</c:v>
                </c:pt>
                <c:pt idx="4" formatCode="0.00">
                  <c:v>0</c:v>
                </c:pt>
                <c:pt idx="5" formatCode="0.00">
                  <c:v>0</c:v>
                </c:pt>
                <c:pt idx="6" formatCode="0.00">
                  <c:v>1.2318189679426501E-3</c:v>
                </c:pt>
                <c:pt idx="7" formatCode="0.00">
                  <c:v>4.8050710317133196E-3</c:v>
                </c:pt>
                <c:pt idx="8" formatCode="0.00">
                  <c:v>8.7945807558860098E-3</c:v>
                </c:pt>
                <c:pt idx="9" formatCode="0.00">
                  <c:v>2.5785032476248401E-2</c:v>
                </c:pt>
                <c:pt idx="10" formatCode="0.00">
                  <c:v>0.14018522449416099</c:v>
                </c:pt>
                <c:pt idx="11" formatCode="0.00">
                  <c:v>0.43947763907558302</c:v>
                </c:pt>
                <c:pt idx="12" formatCode="0.00">
                  <c:v>0.538471703150458</c:v>
                </c:pt>
                <c:pt idx="13" formatCode="0.00">
                  <c:v>0.79156161544638504</c:v>
                </c:pt>
                <c:pt idx="14" formatCode="0.00">
                  <c:v>1.2920406779885301</c:v>
                </c:pt>
                <c:pt idx="15" formatCode="0.00">
                  <c:v>1.2920406779885301</c:v>
                </c:pt>
                <c:pt idx="16" formatCode="0.00">
                  <c:v>8.66</c:v>
                </c:pt>
                <c:pt idx="17" formatCode="0.00">
                  <c:v>8.66</c:v>
                </c:pt>
                <c:pt idx="18" formatCode="0.00">
                  <c:v>8.66</c:v>
                </c:pt>
                <c:pt idx="19" formatCode="0.00">
                  <c:v>16.7</c:v>
                </c:pt>
                <c:pt idx="20" formatCode="0.00">
                  <c:v>17.46</c:v>
                </c:pt>
                <c:pt idx="21" formatCode="0.00">
                  <c:v>21</c:v>
                </c:pt>
                <c:pt idx="22" formatCode="0.00">
                  <c:v>22.7</c:v>
                </c:pt>
                <c:pt idx="23" formatCode="0.00">
                  <c:v>24.64</c:v>
                </c:pt>
                <c:pt idx="24" formatCode="0.00">
                  <c:v>26.614928545845999</c:v>
                </c:pt>
              </c:numCache>
            </c:numRef>
          </c:val>
          <c:smooth val="0"/>
          <c:extLst>
            <c:ext xmlns:c16="http://schemas.microsoft.com/office/drawing/2014/chart" uri="{C3380CC4-5D6E-409C-BE32-E72D297353CC}">
              <c16:uniqueId val="{0000008E-8A7D-4BE5-9ACC-62AFC01AA787}"/>
            </c:ext>
          </c:extLst>
        </c:ser>
        <c:ser>
          <c:idx val="36"/>
          <c:order val="36"/>
          <c:tx>
            <c:strRef>
              <c:f>Sheet3!$AL$1</c:f>
              <c:strCache>
                <c:ptCount val="1"/>
                <c:pt idx="0">
                  <c:v>Syrian Arab Republic</c:v>
                </c:pt>
              </c:strCache>
            </c:strRef>
          </c:tx>
          <c:spPr>
            <a:ln w="28575" cap="rnd">
              <a:solidFill>
                <a:schemeClr val="accent1">
                  <a:lumMod val="70000"/>
                  <a:lumOff val="3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Sheet3!$AL$3:$AL$27</c:f>
              <c:numCache>
                <c:formatCode>0.00</c:formatCode>
                <c:ptCount val="25"/>
                <c:pt idx="0">
                  <c:v>0</c:v>
                </c:pt>
                <c:pt idx="1">
                  <c:v>0</c:v>
                </c:pt>
                <c:pt idx="2">
                  <c:v>0</c:v>
                </c:pt>
                <c:pt idx="3">
                  <c:v>0</c:v>
                </c:pt>
                <c:pt idx="4">
                  <c:v>0</c:v>
                </c:pt>
                <c:pt idx="5">
                  <c:v>0</c:v>
                </c:pt>
                <c:pt idx="6">
                  <c:v>3.2607813823469597E-2</c:v>
                </c:pt>
                <c:pt idx="7">
                  <c:v>6.3687286253526001E-2</c:v>
                </c:pt>
                <c:pt idx="8">
                  <c:v>0.12429546224612301</c:v>
                </c:pt>
                <c:pt idx="9">
                  <c:v>0.18169858010433301</c:v>
                </c:pt>
                <c:pt idx="10">
                  <c:v>0.35375913000724701</c:v>
                </c:pt>
                <c:pt idx="11">
                  <c:v>2.09310101861765</c:v>
                </c:pt>
                <c:pt idx="12">
                  <c:v>3.39797261356623</c:v>
                </c:pt>
                <c:pt idx="13">
                  <c:v>4.3215937778557096</c:v>
                </c:pt>
                <c:pt idx="14">
                  <c:v>5.6481060488391703</c:v>
                </c:pt>
                <c:pt idx="15">
                  <c:v>7.8325515688878697</c:v>
                </c:pt>
                <c:pt idx="16">
                  <c:v>11.5</c:v>
                </c:pt>
                <c:pt idx="17">
                  <c:v>14</c:v>
                </c:pt>
                <c:pt idx="18">
                  <c:v>17.3</c:v>
                </c:pt>
                <c:pt idx="19">
                  <c:v>20.7</c:v>
                </c:pt>
                <c:pt idx="20">
                  <c:v>22.5</c:v>
                </c:pt>
                <c:pt idx="21">
                  <c:v>24.3001</c:v>
                </c:pt>
                <c:pt idx="22">
                  <c:v>26.2</c:v>
                </c:pt>
                <c:pt idx="23">
                  <c:v>28.09</c:v>
                </c:pt>
                <c:pt idx="24">
                  <c:v>29.979797235768999</c:v>
                </c:pt>
              </c:numCache>
            </c:numRef>
          </c:val>
          <c:smooth val="0"/>
          <c:extLst>
            <c:ext xmlns:c16="http://schemas.microsoft.com/office/drawing/2014/chart" uri="{C3380CC4-5D6E-409C-BE32-E72D297353CC}">
              <c16:uniqueId val="{0000008F-8A7D-4BE5-9ACC-62AFC01AA787}"/>
            </c:ext>
          </c:extLst>
        </c:ser>
        <c:ser>
          <c:idx val="37"/>
          <c:order val="37"/>
          <c:tx>
            <c:strRef>
              <c:f>Sheet3!$AM$1</c:f>
              <c:strCache>
                <c:ptCount val="1"/>
                <c:pt idx="0">
                  <c:v>Tajikistan</c:v>
                </c:pt>
              </c:strCache>
            </c:strRef>
          </c:tx>
          <c:spPr>
            <a:ln w="28575" cap="rnd">
              <a:solidFill>
                <a:schemeClr val="accent2">
                  <a:lumMod val="70000"/>
                  <a:lumOff val="3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Sheet3!$AM$3:$AM$27</c:f>
              <c:numCache>
                <c:formatCode>General</c:formatCode>
                <c:ptCount val="25"/>
                <c:pt idx="8" formatCode="0.00">
                  <c:v>3.2791857781712799E-2</c:v>
                </c:pt>
                <c:pt idx="9" formatCode="0.00">
                  <c:v>4.8599594582182E-2</c:v>
                </c:pt>
                <c:pt idx="10" formatCode="0.00">
                  <c:v>5.1259132535292698E-2</c:v>
                </c:pt>
                <c:pt idx="11" formatCode="0.00">
                  <c:v>5.5462826991000601E-2</c:v>
                </c:pt>
                <c:pt idx="12" formatCode="0.00">
                  <c:v>6.4583777150855295E-2</c:v>
                </c:pt>
                <c:pt idx="13" formatCode="0.00">
                  <c:v>7.7479907135682494E-2</c:v>
                </c:pt>
                <c:pt idx="14" formatCode="0.00">
                  <c:v>0.29869002368282499</c:v>
                </c:pt>
                <c:pt idx="15" formatCode="0.00">
                  <c:v>3.7724062066644799</c:v>
                </c:pt>
                <c:pt idx="16" formatCode="0.00">
                  <c:v>7.1976195179785503</c:v>
                </c:pt>
                <c:pt idx="17" formatCode="0.00">
                  <c:v>8.7799999999999994</c:v>
                </c:pt>
                <c:pt idx="18" formatCode="0.00">
                  <c:v>10.07</c:v>
                </c:pt>
                <c:pt idx="19" formatCode="0.00">
                  <c:v>11.55</c:v>
                </c:pt>
                <c:pt idx="20" formatCode="0.00">
                  <c:v>13.03</c:v>
                </c:pt>
                <c:pt idx="21" formatCode="0.00">
                  <c:v>14.51</c:v>
                </c:pt>
                <c:pt idx="22" formatCode="0.00">
                  <c:v>16</c:v>
                </c:pt>
                <c:pt idx="23" formatCode="0.00">
                  <c:v>17.489999999999998</c:v>
                </c:pt>
                <c:pt idx="24" formatCode="0.00">
                  <c:v>18.980000000495</c:v>
                </c:pt>
              </c:numCache>
            </c:numRef>
          </c:val>
          <c:smooth val="0"/>
          <c:extLst>
            <c:ext xmlns:c16="http://schemas.microsoft.com/office/drawing/2014/chart" uri="{C3380CC4-5D6E-409C-BE32-E72D297353CC}">
              <c16:uniqueId val="{00000090-8A7D-4BE5-9ACC-62AFC01AA787}"/>
            </c:ext>
          </c:extLst>
        </c:ser>
        <c:ser>
          <c:idx val="38"/>
          <c:order val="38"/>
          <c:tx>
            <c:strRef>
              <c:f>Sheet3!$AN$1</c:f>
              <c:strCache>
                <c:ptCount val="1"/>
                <c:pt idx="0">
                  <c:v>Tunisia</c:v>
                </c:pt>
              </c:strCache>
            </c:strRef>
          </c:tx>
          <c:spPr>
            <a:ln w="28575" cap="rnd">
              <a:solidFill>
                <a:schemeClr val="accent3">
                  <a:lumMod val="70000"/>
                  <a:lumOff val="3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Sheet3!$AN$3:$AN$27</c:f>
              <c:numCache>
                <c:formatCode>General</c:formatCode>
                <c:ptCount val="25"/>
                <c:pt idx="3" formatCode="0.00">
                  <c:v>7.3795442665936404E-3</c:v>
                </c:pt>
                <c:pt idx="4" formatCode="0.00">
                  <c:v>1.1191954327872801E-2</c:v>
                </c:pt>
                <c:pt idx="5" formatCode="0.00">
                  <c:v>2.7615371776360999E-2</c:v>
                </c:pt>
                <c:pt idx="6" formatCode="0.00">
                  <c:v>4.3656974490902403E-2</c:v>
                </c:pt>
                <c:pt idx="7" formatCode="0.00">
                  <c:v>0.10794095715996101</c:v>
                </c:pt>
                <c:pt idx="8" formatCode="0.00">
                  <c:v>1.60249476384836</c:v>
                </c:pt>
                <c:pt idx="9" formatCode="0.00">
                  <c:v>2.7507402929813498</c:v>
                </c:pt>
                <c:pt idx="10" formatCode="0.00">
                  <c:v>4.2979660347468496</c:v>
                </c:pt>
                <c:pt idx="11" formatCode="0.00">
                  <c:v>5.2528872954842099</c:v>
                </c:pt>
                <c:pt idx="12" formatCode="0.00">
                  <c:v>6.4908457953279699</c:v>
                </c:pt>
                <c:pt idx="13" formatCode="0.00">
                  <c:v>8.52881775162591</c:v>
                </c:pt>
                <c:pt idx="14" formatCode="0.00">
                  <c:v>9.65508654217982</c:v>
                </c:pt>
                <c:pt idx="15" formatCode="0.00">
                  <c:v>12.9864086534204</c:v>
                </c:pt>
                <c:pt idx="16" formatCode="0.00">
                  <c:v>17.100000000000001</c:v>
                </c:pt>
                <c:pt idx="17" formatCode="0.00">
                  <c:v>27.53</c:v>
                </c:pt>
                <c:pt idx="18" formatCode="0.00">
                  <c:v>34.07</c:v>
                </c:pt>
                <c:pt idx="19" formatCode="0.00">
                  <c:v>36.799999999999997</c:v>
                </c:pt>
                <c:pt idx="20" formatCode="0.00">
                  <c:v>39.1</c:v>
                </c:pt>
                <c:pt idx="21" formatCode="0.00">
                  <c:v>41.441600000000001</c:v>
                </c:pt>
                <c:pt idx="22" formatCode="0.00">
                  <c:v>43.8</c:v>
                </c:pt>
                <c:pt idx="23" formatCode="0.00">
                  <c:v>46.16</c:v>
                </c:pt>
                <c:pt idx="24" formatCode="0.00">
                  <c:v>48.519835991689</c:v>
                </c:pt>
              </c:numCache>
            </c:numRef>
          </c:val>
          <c:smooth val="0"/>
          <c:extLst>
            <c:ext xmlns:c16="http://schemas.microsoft.com/office/drawing/2014/chart" uri="{C3380CC4-5D6E-409C-BE32-E72D297353CC}">
              <c16:uniqueId val="{00000091-8A7D-4BE5-9ACC-62AFC01AA787}"/>
            </c:ext>
          </c:extLst>
        </c:ser>
        <c:ser>
          <c:idx val="39"/>
          <c:order val="39"/>
          <c:tx>
            <c:strRef>
              <c:f>Sheet3!$AO$1</c:f>
              <c:strCache>
                <c:ptCount val="1"/>
                <c:pt idx="0">
                  <c:v>Turkey</c:v>
                </c:pt>
              </c:strCache>
            </c:strRef>
          </c:tx>
          <c:spPr>
            <a:ln w="28575" cap="rnd">
              <a:solidFill>
                <a:schemeClr val="accent4">
                  <a:lumMod val="70000"/>
                  <a:lumOff val="30000"/>
                </a:schemeClr>
              </a:solidFill>
              <a:round/>
            </a:ln>
            <a:effectLst/>
          </c:spPr>
          <c:marker>
            <c:symbol val="none"/>
          </c:marker>
          <c:dLbls>
            <c:dLbl>
              <c:idx val="2"/>
              <c:delete val="1"/>
              <c:extLst>
                <c:ext xmlns:c15="http://schemas.microsoft.com/office/drawing/2012/chart" uri="{CE6537A1-D6FC-4f65-9D91-7224C49458BB}"/>
                <c:ext xmlns:c16="http://schemas.microsoft.com/office/drawing/2014/chart" uri="{C3380CC4-5D6E-409C-BE32-E72D297353CC}">
                  <c16:uniqueId val="{00000092-8A7D-4BE5-9ACC-62AFC01AA787}"/>
                </c:ext>
              </c:extLst>
            </c:dLbl>
            <c:dLbl>
              <c:idx val="3"/>
              <c:delete val="1"/>
              <c:extLst>
                <c:ext xmlns:c15="http://schemas.microsoft.com/office/drawing/2012/chart" uri="{CE6537A1-D6FC-4f65-9D91-7224C49458BB}"/>
                <c:ext xmlns:c16="http://schemas.microsoft.com/office/drawing/2014/chart" uri="{C3380CC4-5D6E-409C-BE32-E72D297353CC}">
                  <c16:uniqueId val="{00000093-8A7D-4BE5-9ACC-62AFC01AA787}"/>
                </c:ext>
              </c:extLst>
            </c:dLbl>
            <c:dLbl>
              <c:idx val="4"/>
              <c:delete val="1"/>
              <c:extLst>
                <c:ext xmlns:c15="http://schemas.microsoft.com/office/drawing/2012/chart" uri="{CE6537A1-D6FC-4f65-9D91-7224C49458BB}"/>
                <c:ext xmlns:c16="http://schemas.microsoft.com/office/drawing/2014/chart" uri="{C3380CC4-5D6E-409C-BE32-E72D297353CC}">
                  <c16:uniqueId val="{00000094-8A7D-4BE5-9ACC-62AFC01AA787}"/>
                </c:ext>
              </c:extLst>
            </c:dLbl>
            <c:dLbl>
              <c:idx val="5"/>
              <c:delete val="1"/>
              <c:extLst>
                <c:ext xmlns:c15="http://schemas.microsoft.com/office/drawing/2012/chart" uri="{CE6537A1-D6FC-4f65-9D91-7224C49458BB}"/>
                <c:ext xmlns:c16="http://schemas.microsoft.com/office/drawing/2014/chart" uri="{C3380CC4-5D6E-409C-BE32-E72D297353CC}">
                  <c16:uniqueId val="{00000095-8A7D-4BE5-9ACC-62AFC01AA787}"/>
                </c:ext>
              </c:extLst>
            </c:dLbl>
            <c:dLbl>
              <c:idx val="6"/>
              <c:delete val="1"/>
              <c:extLst>
                <c:ext xmlns:c15="http://schemas.microsoft.com/office/drawing/2012/chart" uri="{CE6537A1-D6FC-4f65-9D91-7224C49458BB}"/>
                <c:ext xmlns:c16="http://schemas.microsoft.com/office/drawing/2014/chart" uri="{C3380CC4-5D6E-409C-BE32-E72D297353CC}">
                  <c16:uniqueId val="{00000096-8A7D-4BE5-9ACC-62AFC01AA787}"/>
                </c:ext>
              </c:extLst>
            </c:dLbl>
            <c:dLbl>
              <c:idx val="7"/>
              <c:delete val="1"/>
              <c:extLst>
                <c:ext xmlns:c15="http://schemas.microsoft.com/office/drawing/2012/chart" uri="{CE6537A1-D6FC-4f65-9D91-7224C49458BB}"/>
                <c:ext xmlns:c16="http://schemas.microsoft.com/office/drawing/2014/chart" uri="{C3380CC4-5D6E-409C-BE32-E72D297353CC}">
                  <c16:uniqueId val="{00000097-8A7D-4BE5-9ACC-62AFC01AA787}"/>
                </c:ext>
              </c:extLst>
            </c:dLbl>
            <c:dLbl>
              <c:idx val="8"/>
              <c:delete val="1"/>
              <c:extLst>
                <c:ext xmlns:c15="http://schemas.microsoft.com/office/drawing/2012/chart" uri="{CE6537A1-D6FC-4f65-9D91-7224C49458BB}"/>
                <c:ext xmlns:c16="http://schemas.microsoft.com/office/drawing/2014/chart" uri="{C3380CC4-5D6E-409C-BE32-E72D297353CC}">
                  <c16:uniqueId val="{00000098-8A7D-4BE5-9ACC-62AFC01AA787}"/>
                </c:ext>
              </c:extLst>
            </c:dLbl>
            <c:dLbl>
              <c:idx val="9"/>
              <c:delete val="1"/>
              <c:extLst>
                <c:ext xmlns:c15="http://schemas.microsoft.com/office/drawing/2012/chart" uri="{CE6537A1-D6FC-4f65-9D91-7224C49458BB}"/>
                <c:ext xmlns:c16="http://schemas.microsoft.com/office/drawing/2014/chart" uri="{C3380CC4-5D6E-409C-BE32-E72D297353CC}">
                  <c16:uniqueId val="{00000099-8A7D-4BE5-9ACC-62AFC01AA787}"/>
                </c:ext>
              </c:extLst>
            </c:dLbl>
            <c:dLbl>
              <c:idx val="10"/>
              <c:delete val="1"/>
              <c:extLst>
                <c:ext xmlns:c15="http://schemas.microsoft.com/office/drawing/2012/chart" uri="{CE6537A1-D6FC-4f65-9D91-7224C49458BB}"/>
                <c:ext xmlns:c16="http://schemas.microsoft.com/office/drawing/2014/chart" uri="{C3380CC4-5D6E-409C-BE32-E72D297353CC}">
                  <c16:uniqueId val="{0000009A-8A7D-4BE5-9ACC-62AFC01AA787}"/>
                </c:ext>
              </c:extLst>
            </c:dLbl>
            <c:dLbl>
              <c:idx val="11"/>
              <c:delete val="1"/>
              <c:extLst>
                <c:ext xmlns:c15="http://schemas.microsoft.com/office/drawing/2012/chart" uri="{CE6537A1-D6FC-4f65-9D91-7224C49458BB}"/>
                <c:ext xmlns:c16="http://schemas.microsoft.com/office/drawing/2014/chart" uri="{C3380CC4-5D6E-409C-BE32-E72D297353CC}">
                  <c16:uniqueId val="{0000009B-8A7D-4BE5-9ACC-62AFC01AA787}"/>
                </c:ext>
              </c:extLst>
            </c:dLbl>
            <c:dLbl>
              <c:idx val="12"/>
              <c:delete val="1"/>
              <c:extLst>
                <c:ext xmlns:c15="http://schemas.microsoft.com/office/drawing/2012/chart" uri="{CE6537A1-D6FC-4f65-9D91-7224C49458BB}"/>
                <c:ext xmlns:c16="http://schemas.microsoft.com/office/drawing/2014/chart" uri="{C3380CC4-5D6E-409C-BE32-E72D297353CC}">
                  <c16:uniqueId val="{0000009C-8A7D-4BE5-9ACC-62AFC01AA787}"/>
                </c:ext>
              </c:extLst>
            </c:dLbl>
            <c:dLbl>
              <c:idx val="13"/>
              <c:delete val="1"/>
              <c:extLst>
                <c:ext xmlns:c15="http://schemas.microsoft.com/office/drawing/2012/chart" uri="{CE6537A1-D6FC-4f65-9D91-7224C49458BB}"/>
                <c:ext xmlns:c16="http://schemas.microsoft.com/office/drawing/2014/chart" uri="{C3380CC4-5D6E-409C-BE32-E72D297353CC}">
                  <c16:uniqueId val="{0000009D-8A7D-4BE5-9ACC-62AFC01AA787}"/>
                </c:ext>
              </c:extLst>
            </c:dLbl>
            <c:dLbl>
              <c:idx val="14"/>
              <c:delete val="1"/>
              <c:extLst>
                <c:ext xmlns:c15="http://schemas.microsoft.com/office/drawing/2012/chart" uri="{CE6537A1-D6FC-4f65-9D91-7224C49458BB}"/>
                <c:ext xmlns:c16="http://schemas.microsoft.com/office/drawing/2014/chart" uri="{C3380CC4-5D6E-409C-BE32-E72D297353CC}">
                  <c16:uniqueId val="{0000009E-8A7D-4BE5-9ACC-62AFC01AA787}"/>
                </c:ext>
              </c:extLst>
            </c:dLbl>
            <c:dLbl>
              <c:idx val="15"/>
              <c:delete val="1"/>
              <c:extLst>
                <c:ext xmlns:c15="http://schemas.microsoft.com/office/drawing/2012/chart" uri="{CE6537A1-D6FC-4f65-9D91-7224C49458BB}"/>
                <c:ext xmlns:c16="http://schemas.microsoft.com/office/drawing/2014/chart" uri="{C3380CC4-5D6E-409C-BE32-E72D297353CC}">
                  <c16:uniqueId val="{0000009F-8A7D-4BE5-9ACC-62AFC01AA787}"/>
                </c:ext>
              </c:extLst>
            </c:dLbl>
            <c:dLbl>
              <c:idx val="16"/>
              <c:delete val="1"/>
              <c:extLst>
                <c:ext xmlns:c15="http://schemas.microsoft.com/office/drawing/2012/chart" uri="{CE6537A1-D6FC-4f65-9D91-7224C49458BB}"/>
                <c:ext xmlns:c16="http://schemas.microsoft.com/office/drawing/2014/chart" uri="{C3380CC4-5D6E-409C-BE32-E72D297353CC}">
                  <c16:uniqueId val="{000000A0-8A7D-4BE5-9ACC-62AFC01AA787}"/>
                </c:ext>
              </c:extLst>
            </c:dLbl>
            <c:dLbl>
              <c:idx val="17"/>
              <c:delete val="1"/>
              <c:extLst>
                <c:ext xmlns:c15="http://schemas.microsoft.com/office/drawing/2012/chart" uri="{CE6537A1-D6FC-4f65-9D91-7224C49458BB}"/>
                <c:ext xmlns:c16="http://schemas.microsoft.com/office/drawing/2014/chart" uri="{C3380CC4-5D6E-409C-BE32-E72D297353CC}">
                  <c16:uniqueId val="{000000A1-8A7D-4BE5-9ACC-62AFC01AA787}"/>
                </c:ext>
              </c:extLst>
            </c:dLbl>
            <c:dLbl>
              <c:idx val="18"/>
              <c:delete val="1"/>
              <c:extLst>
                <c:ext xmlns:c15="http://schemas.microsoft.com/office/drawing/2012/chart" uri="{CE6537A1-D6FC-4f65-9D91-7224C49458BB}"/>
                <c:ext xmlns:c16="http://schemas.microsoft.com/office/drawing/2014/chart" uri="{C3380CC4-5D6E-409C-BE32-E72D297353CC}">
                  <c16:uniqueId val="{000000A2-8A7D-4BE5-9ACC-62AFC01AA787}"/>
                </c:ext>
              </c:extLst>
            </c:dLbl>
            <c:dLbl>
              <c:idx val="19"/>
              <c:delete val="1"/>
              <c:extLst>
                <c:ext xmlns:c15="http://schemas.microsoft.com/office/drawing/2012/chart" uri="{CE6537A1-D6FC-4f65-9D91-7224C49458BB}"/>
                <c:ext xmlns:c16="http://schemas.microsoft.com/office/drawing/2014/chart" uri="{C3380CC4-5D6E-409C-BE32-E72D297353CC}">
                  <c16:uniqueId val="{000000A3-8A7D-4BE5-9ACC-62AFC01AA787}"/>
                </c:ext>
              </c:extLst>
            </c:dLbl>
            <c:dLbl>
              <c:idx val="20"/>
              <c:delete val="1"/>
              <c:extLst>
                <c:ext xmlns:c15="http://schemas.microsoft.com/office/drawing/2012/chart" uri="{CE6537A1-D6FC-4f65-9D91-7224C49458BB}"/>
                <c:ext xmlns:c16="http://schemas.microsoft.com/office/drawing/2014/chart" uri="{C3380CC4-5D6E-409C-BE32-E72D297353CC}">
                  <c16:uniqueId val="{000000A4-8A7D-4BE5-9ACC-62AFC01AA787}"/>
                </c:ext>
              </c:extLst>
            </c:dLbl>
            <c:dLbl>
              <c:idx val="21"/>
              <c:delete val="1"/>
              <c:extLst>
                <c:ext xmlns:c15="http://schemas.microsoft.com/office/drawing/2012/chart" uri="{CE6537A1-D6FC-4f65-9D91-7224C49458BB}"/>
                <c:ext xmlns:c16="http://schemas.microsoft.com/office/drawing/2014/chart" uri="{C3380CC4-5D6E-409C-BE32-E72D297353CC}">
                  <c16:uniqueId val="{000000A5-8A7D-4BE5-9ACC-62AFC01AA787}"/>
                </c:ext>
              </c:extLst>
            </c:dLbl>
            <c:dLbl>
              <c:idx val="22"/>
              <c:delete val="1"/>
              <c:extLst>
                <c:ext xmlns:c15="http://schemas.microsoft.com/office/drawing/2012/chart" uri="{CE6537A1-D6FC-4f65-9D91-7224C49458BB}"/>
                <c:ext xmlns:c16="http://schemas.microsoft.com/office/drawing/2014/chart" uri="{C3380CC4-5D6E-409C-BE32-E72D297353CC}">
                  <c16:uniqueId val="{000000A6-8A7D-4BE5-9ACC-62AFC01AA787}"/>
                </c:ext>
              </c:extLst>
            </c:dLbl>
            <c:dLbl>
              <c:idx val="23"/>
              <c:delete val="1"/>
              <c:extLst>
                <c:ext xmlns:c15="http://schemas.microsoft.com/office/drawing/2012/chart" uri="{CE6537A1-D6FC-4f65-9D91-7224C49458BB}"/>
                <c:ext xmlns:c16="http://schemas.microsoft.com/office/drawing/2014/chart" uri="{C3380CC4-5D6E-409C-BE32-E72D297353CC}">
                  <c16:uniqueId val="{000000A7-8A7D-4BE5-9ACC-62AFC01AA787}"/>
                </c:ext>
              </c:extLst>
            </c:dLbl>
            <c:dLbl>
              <c:idx val="24"/>
              <c:layout>
                <c:manualLayout>
                  <c:x val="-6.3569682151589244E-2"/>
                  <c:y val="5.6858564321249846E-3"/>
                </c:manualLayout>
              </c:layout>
              <c:numFmt formatCode="#,##0.0" sourceLinked="0"/>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A8-8A7D-4BE5-9ACC-62AFC01AA787}"/>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Sheet3!$AO$3:$AO$27</c:f>
              <c:numCache>
                <c:formatCode>General</c:formatCode>
                <c:ptCount val="25"/>
                <c:pt idx="2" formatCode="0.00">
                  <c:v>8.4577316235228198E-3</c:v>
                </c:pt>
                <c:pt idx="3" formatCode="0.00">
                  <c:v>4.9869181500781103E-2</c:v>
                </c:pt>
                <c:pt idx="4" formatCode="0.00">
                  <c:v>8.1691205315993096E-2</c:v>
                </c:pt>
                <c:pt idx="5" formatCode="0.00">
                  <c:v>0.19272493561622001</c:v>
                </c:pt>
                <c:pt idx="6" formatCode="0.00">
                  <c:v>0.473695432121789</c:v>
                </c:pt>
                <c:pt idx="7" formatCode="0.00">
                  <c:v>0.69880512863954203</c:v>
                </c:pt>
                <c:pt idx="8" formatCode="0.00">
                  <c:v>2.2921176853902199</c:v>
                </c:pt>
                <c:pt idx="9" formatCode="0.00">
                  <c:v>3.7616850350750002</c:v>
                </c:pt>
                <c:pt idx="10" formatCode="0.00">
                  <c:v>5.1894814607850597</c:v>
                </c:pt>
                <c:pt idx="11" formatCode="0.00">
                  <c:v>11.38</c:v>
                </c:pt>
                <c:pt idx="12" formatCode="0.00">
                  <c:v>12.33</c:v>
                </c:pt>
                <c:pt idx="13" formatCode="0.00">
                  <c:v>14.58</c:v>
                </c:pt>
                <c:pt idx="14" formatCode="0.00">
                  <c:v>15.46</c:v>
                </c:pt>
                <c:pt idx="15" formatCode="0.00">
                  <c:v>18.239999999999998</c:v>
                </c:pt>
                <c:pt idx="16" formatCode="0.00">
                  <c:v>28.63</c:v>
                </c:pt>
                <c:pt idx="17" formatCode="0.00">
                  <c:v>34.369999999999997</c:v>
                </c:pt>
                <c:pt idx="18" formatCode="0.00">
                  <c:v>36.4</c:v>
                </c:pt>
                <c:pt idx="19" formatCode="0.00">
                  <c:v>39.82</c:v>
                </c:pt>
                <c:pt idx="20" formatCode="0.00">
                  <c:v>43.065710430925002</c:v>
                </c:pt>
                <c:pt idx="21" formatCode="0.00">
                  <c:v>45.13</c:v>
                </c:pt>
                <c:pt idx="22" formatCode="0.00">
                  <c:v>46.25</c:v>
                </c:pt>
                <c:pt idx="23" formatCode="0.00">
                  <c:v>51.04</c:v>
                </c:pt>
                <c:pt idx="24" formatCode="0.00">
                  <c:v>53.744979142358297</c:v>
                </c:pt>
              </c:numCache>
            </c:numRef>
          </c:val>
          <c:smooth val="0"/>
          <c:extLst>
            <c:ext xmlns:c16="http://schemas.microsoft.com/office/drawing/2014/chart" uri="{C3380CC4-5D6E-409C-BE32-E72D297353CC}">
              <c16:uniqueId val="{000000A9-8A7D-4BE5-9ACC-62AFC01AA787}"/>
            </c:ext>
          </c:extLst>
        </c:ser>
        <c:ser>
          <c:idx val="40"/>
          <c:order val="40"/>
          <c:tx>
            <c:strRef>
              <c:f>Sheet3!$AP$1</c:f>
              <c:strCache>
                <c:ptCount val="1"/>
                <c:pt idx="0">
                  <c:v>Turkmenistan</c:v>
                </c:pt>
              </c:strCache>
            </c:strRef>
          </c:tx>
          <c:spPr>
            <a:ln w="28575" cap="rnd">
              <a:solidFill>
                <a:schemeClr val="accent5">
                  <a:lumMod val="70000"/>
                  <a:lumOff val="3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Sheet3!$AP$3:$AP$27</c:f>
              <c:numCache>
                <c:formatCode>General</c:formatCode>
                <c:ptCount val="25"/>
                <c:pt idx="8" formatCode="0.00">
                  <c:v>4.50207703323929E-2</c:v>
                </c:pt>
                <c:pt idx="9" formatCode="0.00">
                  <c:v>0.13328218259347999</c:v>
                </c:pt>
                <c:pt idx="10" formatCode="0.00">
                  <c:v>0.17520951773142199</c:v>
                </c:pt>
                <c:pt idx="11" formatCode="0.00">
                  <c:v>0.30213201615284102</c:v>
                </c:pt>
                <c:pt idx="12" formatCode="0.00">
                  <c:v>0.42518263188474298</c:v>
                </c:pt>
                <c:pt idx="13" formatCode="0.00">
                  <c:v>0.75405398272462298</c:v>
                </c:pt>
                <c:pt idx="14" formatCode="0.00">
                  <c:v>0.99725655854295903</c:v>
                </c:pt>
                <c:pt idx="15" formatCode="0.00">
                  <c:v>1.3195731180963</c:v>
                </c:pt>
                <c:pt idx="16" formatCode="0.00">
                  <c:v>1.40636068812023</c:v>
                </c:pt>
                <c:pt idx="17" formatCode="0.00">
                  <c:v>1.75</c:v>
                </c:pt>
                <c:pt idx="18" formatCode="0.00">
                  <c:v>1.95</c:v>
                </c:pt>
                <c:pt idx="19" formatCode="0.00">
                  <c:v>3</c:v>
                </c:pt>
                <c:pt idx="20" formatCode="0.00">
                  <c:v>5</c:v>
                </c:pt>
                <c:pt idx="21" formatCode="0.00">
                  <c:v>7.1958000000000002</c:v>
                </c:pt>
                <c:pt idx="22" formatCode="0.00">
                  <c:v>9.6</c:v>
                </c:pt>
                <c:pt idx="23" formatCode="0.00">
                  <c:v>12.2</c:v>
                </c:pt>
                <c:pt idx="24" formatCode="0.00">
                  <c:v>14.996774820446999</c:v>
                </c:pt>
              </c:numCache>
            </c:numRef>
          </c:val>
          <c:smooth val="0"/>
          <c:extLst>
            <c:ext xmlns:c16="http://schemas.microsoft.com/office/drawing/2014/chart" uri="{C3380CC4-5D6E-409C-BE32-E72D297353CC}">
              <c16:uniqueId val="{000000AA-8A7D-4BE5-9ACC-62AFC01AA787}"/>
            </c:ext>
          </c:extLst>
        </c:ser>
        <c:ser>
          <c:idx val="41"/>
          <c:order val="41"/>
          <c:tx>
            <c:strRef>
              <c:f>Sheet3!$AQ$1</c:f>
              <c:strCache>
                <c:ptCount val="1"/>
                <c:pt idx="0">
                  <c:v>United Arab Emirates</c:v>
                </c:pt>
              </c:strCache>
            </c:strRef>
          </c:tx>
          <c:spPr>
            <a:ln w="28575" cap="rnd">
              <a:solidFill>
                <a:schemeClr val="accent6">
                  <a:lumMod val="70000"/>
                  <a:lumOff val="30000"/>
                </a:schemeClr>
              </a:solidFill>
              <a:round/>
            </a:ln>
            <a:effectLst/>
          </c:spPr>
          <c:marker>
            <c:symbol val="none"/>
          </c:marker>
          <c:dLbls>
            <c:dLbl>
              <c:idx val="24"/>
              <c:layout>
                <c:manualLayout>
                  <c:x val="-5.3789731051344741E-2"/>
                  <c:y val="4.8329779673063254E-2"/>
                </c:manualLayout>
              </c:layout>
              <c:numFmt formatCode="#,##0.0" sourceLinked="0"/>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AB-8A7D-4BE5-9ACC-62AFC01AA787}"/>
                </c:ext>
              </c:extLst>
            </c:dLbl>
            <c:spPr>
              <a:solidFill>
                <a:schemeClr val="lt1"/>
              </a:solidFill>
              <a:ln w="12700" cap="flat" cmpd="sng" algn="ctr">
                <a:solidFill>
                  <a:schemeClr val="dk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Sheet3!$AQ$3:$AQ$27</c:f>
              <c:numCache>
                <c:formatCode>General</c:formatCode>
                <c:ptCount val="25"/>
                <c:pt idx="4" formatCode="0.00">
                  <c:v>0.102939174586567</c:v>
                </c:pt>
                <c:pt idx="5" formatCode="0.00">
                  <c:v>0.37539353425499999</c:v>
                </c:pt>
                <c:pt idx="6" formatCode="0.00">
                  <c:v>3.29559269403717</c:v>
                </c:pt>
                <c:pt idx="7" formatCode="0.00">
                  <c:v>6.9083029857340099</c:v>
                </c:pt>
                <c:pt idx="8" formatCode="0.00">
                  <c:v>14.9426989907479</c:v>
                </c:pt>
                <c:pt idx="9" formatCode="0.00">
                  <c:v>23.6253008751553</c:v>
                </c:pt>
                <c:pt idx="10" formatCode="0.00">
                  <c:v>26.271754201000601</c:v>
                </c:pt>
                <c:pt idx="11" formatCode="0.00">
                  <c:v>28.316485311043898</c:v>
                </c:pt>
                <c:pt idx="12" formatCode="0.00">
                  <c:v>29.4779534120864</c:v>
                </c:pt>
                <c:pt idx="13" formatCode="0.00">
                  <c:v>30.1312961695367</c:v>
                </c:pt>
                <c:pt idx="14" formatCode="0.00">
                  <c:v>40</c:v>
                </c:pt>
                <c:pt idx="15" formatCode="0.00">
                  <c:v>52</c:v>
                </c:pt>
                <c:pt idx="16" formatCode="0.00">
                  <c:v>61</c:v>
                </c:pt>
                <c:pt idx="17" formatCode="0.00">
                  <c:v>63</c:v>
                </c:pt>
                <c:pt idx="18" formatCode="0.00">
                  <c:v>64</c:v>
                </c:pt>
                <c:pt idx="19" formatCode="0.00">
                  <c:v>68</c:v>
                </c:pt>
                <c:pt idx="20" formatCode="0.00">
                  <c:v>78</c:v>
                </c:pt>
                <c:pt idx="21" formatCode="0.00">
                  <c:v>84.999991504949193</c:v>
                </c:pt>
                <c:pt idx="22" formatCode="0.00">
                  <c:v>88</c:v>
                </c:pt>
                <c:pt idx="23" formatCode="0.00">
                  <c:v>90.4</c:v>
                </c:pt>
                <c:pt idx="24" formatCode="0.00">
                  <c:v>91.243405775370903</c:v>
                </c:pt>
              </c:numCache>
            </c:numRef>
          </c:val>
          <c:smooth val="0"/>
          <c:extLst>
            <c:ext xmlns:c16="http://schemas.microsoft.com/office/drawing/2014/chart" uri="{C3380CC4-5D6E-409C-BE32-E72D297353CC}">
              <c16:uniqueId val="{000000AC-8A7D-4BE5-9ACC-62AFC01AA787}"/>
            </c:ext>
          </c:extLst>
        </c:ser>
        <c:ser>
          <c:idx val="42"/>
          <c:order val="42"/>
          <c:tx>
            <c:strRef>
              <c:f>Sheet3!$AR$1</c:f>
              <c:strCache>
                <c:ptCount val="1"/>
                <c:pt idx="0">
                  <c:v>Uzbekistan</c:v>
                </c:pt>
              </c:strCache>
            </c:strRef>
          </c:tx>
          <c:spPr>
            <a:ln w="28575" cap="rnd">
              <a:solidFill>
                <a:schemeClr val="accent1">
                  <a:lumMod val="7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Sheet3!$AR$3:$AR$27</c:f>
              <c:numCache>
                <c:formatCode>General</c:formatCode>
                <c:ptCount val="25"/>
                <c:pt idx="4" formatCode="0.00">
                  <c:v>1.5270934520545201E-3</c:v>
                </c:pt>
                <c:pt idx="5" formatCode="0.00">
                  <c:v>4.2850741568506E-3</c:v>
                </c:pt>
                <c:pt idx="6" formatCode="0.00">
                  <c:v>1.05369348014515E-2</c:v>
                </c:pt>
                <c:pt idx="7" formatCode="0.00">
                  <c:v>2.0754437070346798E-2</c:v>
                </c:pt>
                <c:pt idx="8" formatCode="0.00">
                  <c:v>3.06883432210493E-2</c:v>
                </c:pt>
                <c:pt idx="9" formatCode="0.00">
                  <c:v>0.48434730769494699</c:v>
                </c:pt>
                <c:pt idx="10" formatCode="0.00">
                  <c:v>0.59756799387580495</c:v>
                </c:pt>
                <c:pt idx="11" formatCode="0.00">
                  <c:v>1.08193974248733</c:v>
                </c:pt>
                <c:pt idx="12" formatCode="0.00">
                  <c:v>1.9125951778499699</c:v>
                </c:pt>
                <c:pt idx="13" formatCode="0.00">
                  <c:v>2.59372542084924</c:v>
                </c:pt>
                <c:pt idx="14" formatCode="0.00">
                  <c:v>3.3435098882595198</c:v>
                </c:pt>
                <c:pt idx="15" formatCode="0.00">
                  <c:v>6.38832196706805</c:v>
                </c:pt>
                <c:pt idx="16" formatCode="0.00">
                  <c:v>7.4906046813862899</c:v>
                </c:pt>
                <c:pt idx="17" formatCode="0.00">
                  <c:v>9.0801145234500993</c:v>
                </c:pt>
                <c:pt idx="18" formatCode="0.00">
                  <c:v>11.9</c:v>
                </c:pt>
                <c:pt idx="19" formatCode="0.00">
                  <c:v>15.9</c:v>
                </c:pt>
                <c:pt idx="20" formatCode="0.00">
                  <c:v>18.600000000000001</c:v>
                </c:pt>
                <c:pt idx="21" formatCode="0.00">
                  <c:v>23.6</c:v>
                </c:pt>
                <c:pt idx="22" formatCode="0.00">
                  <c:v>26.8</c:v>
                </c:pt>
                <c:pt idx="23" formatCode="0.00">
                  <c:v>35.5</c:v>
                </c:pt>
                <c:pt idx="24" formatCode="0.00">
                  <c:v>42.8</c:v>
                </c:pt>
              </c:numCache>
            </c:numRef>
          </c:val>
          <c:smooth val="0"/>
          <c:extLst>
            <c:ext xmlns:c16="http://schemas.microsoft.com/office/drawing/2014/chart" uri="{C3380CC4-5D6E-409C-BE32-E72D297353CC}">
              <c16:uniqueId val="{000000AD-8A7D-4BE5-9ACC-62AFC01AA787}"/>
            </c:ext>
          </c:extLst>
        </c:ser>
        <c:ser>
          <c:idx val="43"/>
          <c:order val="43"/>
          <c:tx>
            <c:strRef>
              <c:f>Sheet3!$AS$1</c:f>
              <c:strCache>
                <c:ptCount val="1"/>
                <c:pt idx="0">
                  <c:v>Yemen, Rep.</c:v>
                </c:pt>
              </c:strCache>
            </c:strRef>
          </c:tx>
          <c:spPr>
            <a:ln w="28575" cap="rnd">
              <a:solidFill>
                <a:schemeClr val="accent2">
                  <a:lumMod val="70000"/>
                </a:schemeClr>
              </a:solidFill>
              <a:round/>
            </a:ln>
            <a:effectLst/>
          </c:spPr>
          <c:marker>
            <c:symbol val="none"/>
          </c:marker>
          <c:cat>
            <c:strRef>
              <c:f>Sheet3!$A$3:$A$27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Sheet3!$AS$3:$AS$27</c:f>
              <c:numCache>
                <c:formatCode>General</c:formatCode>
                <c:ptCount val="25"/>
                <c:pt idx="5" formatCode="0.00">
                  <c:v>6.2108074757750596E-4</c:v>
                </c:pt>
                <c:pt idx="6" formatCode="0.00">
                  <c:v>1.5025295385286999E-2</c:v>
                </c:pt>
                <c:pt idx="7" formatCode="0.00">
                  <c:v>2.3323242532451698E-2</c:v>
                </c:pt>
                <c:pt idx="8" formatCode="0.00">
                  <c:v>5.6628675243494797E-2</c:v>
                </c:pt>
                <c:pt idx="9" formatCode="0.00">
                  <c:v>8.2500386514310797E-2</c:v>
                </c:pt>
                <c:pt idx="10" formatCode="0.00">
                  <c:v>9.0802458716929199E-2</c:v>
                </c:pt>
                <c:pt idx="11" formatCode="0.00">
                  <c:v>0.51879603212343495</c:v>
                </c:pt>
                <c:pt idx="12" formatCode="0.00">
                  <c:v>0.60473410043182096</c:v>
                </c:pt>
                <c:pt idx="13" formatCode="0.00">
                  <c:v>0.88122298867951598</c:v>
                </c:pt>
                <c:pt idx="14" formatCode="0.00">
                  <c:v>1.0485979341782601</c:v>
                </c:pt>
                <c:pt idx="15" formatCode="0.00">
                  <c:v>1.24782404904485</c:v>
                </c:pt>
                <c:pt idx="16" formatCode="0.00">
                  <c:v>5.01</c:v>
                </c:pt>
                <c:pt idx="17" formatCode="0.00">
                  <c:v>6.89</c:v>
                </c:pt>
                <c:pt idx="18" formatCode="0.00">
                  <c:v>9.9600000000000009</c:v>
                </c:pt>
                <c:pt idx="19" formatCode="0.00">
                  <c:v>12.35</c:v>
                </c:pt>
                <c:pt idx="20" formatCode="0.00">
                  <c:v>14.904999999999999</c:v>
                </c:pt>
                <c:pt idx="21" formatCode="0.00">
                  <c:v>17.4465</c:v>
                </c:pt>
                <c:pt idx="22" formatCode="0.00">
                  <c:v>20</c:v>
                </c:pt>
                <c:pt idx="23" formatCode="0.00">
                  <c:v>22.55</c:v>
                </c:pt>
                <c:pt idx="24" formatCode="0.00">
                  <c:v>25.09951439988</c:v>
                </c:pt>
              </c:numCache>
            </c:numRef>
          </c:val>
          <c:smooth val="0"/>
          <c:extLst>
            <c:ext xmlns:c16="http://schemas.microsoft.com/office/drawing/2014/chart" uri="{C3380CC4-5D6E-409C-BE32-E72D297353CC}">
              <c16:uniqueId val="{000000AE-8A7D-4BE5-9ACC-62AFC01AA787}"/>
            </c:ext>
          </c:extLst>
        </c:ser>
        <c:dLbls>
          <c:showLegendKey val="0"/>
          <c:showVal val="0"/>
          <c:showCatName val="0"/>
          <c:showSerName val="0"/>
          <c:showPercent val="0"/>
          <c:showBubbleSize val="0"/>
        </c:dLbls>
        <c:smooth val="0"/>
        <c:axId val="1933135055"/>
        <c:axId val="1933138799"/>
      </c:lineChart>
      <c:catAx>
        <c:axId val="1933135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933138799"/>
        <c:crosses val="autoZero"/>
        <c:auto val="1"/>
        <c:lblAlgn val="ctr"/>
        <c:lblOffset val="100"/>
        <c:noMultiLvlLbl val="0"/>
      </c:catAx>
      <c:valAx>
        <c:axId val="1933138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331350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2B80A-720A-4708-AAA8-801F1CB02107}" type="doc">
      <dgm:prSet loTypeId="urn:microsoft.com/office/officeart/2005/8/layout/equation2" loCatId="process" qsTypeId="urn:microsoft.com/office/officeart/2005/8/quickstyle/simple1" qsCatId="simple" csTypeId="urn:microsoft.com/office/officeart/2005/8/colors/accent6_5" csCatId="accent6" phldr="1"/>
      <dgm:spPr/>
    </dgm:pt>
    <dgm:pt modelId="{21EA39B2-1F68-471C-B9EC-94FB73176660}">
      <dgm:prSet phldrT="[Text]"/>
      <dgm:spPr/>
      <dgm:t>
        <a:bodyPr/>
        <a:lstStyle/>
        <a:p>
          <a:pPr rtl="1"/>
          <a:r>
            <a:rPr lang="en-US" b="1" dirty="0">
              <a:cs typeface="B Mitra" pitchFamily="2" charset="-78"/>
            </a:rPr>
            <a:t>Working age population</a:t>
          </a:r>
          <a:endParaRPr lang="fa-IR" b="1" dirty="0">
            <a:cs typeface="B Mitra" pitchFamily="2" charset="-78"/>
          </a:endParaRPr>
        </a:p>
      </dgm:t>
    </dgm:pt>
    <dgm:pt modelId="{532E47FC-D805-41FD-90EA-231C8C4A0D8F}" type="parTrans" cxnId="{BBB69C76-67E8-4D7D-B884-FE9E00624AF8}">
      <dgm:prSet/>
      <dgm:spPr/>
      <dgm:t>
        <a:bodyPr/>
        <a:lstStyle/>
        <a:p>
          <a:pPr rtl="1"/>
          <a:endParaRPr lang="fa-IR" b="1">
            <a:cs typeface="B Mitra" pitchFamily="2" charset="-78"/>
          </a:endParaRPr>
        </a:p>
      </dgm:t>
    </dgm:pt>
    <dgm:pt modelId="{809D7604-B0F7-4AAC-BD69-173209C1B73B}" type="sibTrans" cxnId="{BBB69C76-67E8-4D7D-B884-FE9E00624AF8}">
      <dgm:prSet/>
      <dgm:spPr/>
      <dgm:t>
        <a:bodyPr/>
        <a:lstStyle/>
        <a:p>
          <a:pPr rtl="1"/>
          <a:endParaRPr lang="fa-IR" b="1">
            <a:cs typeface="B Mitra" pitchFamily="2" charset="-78"/>
          </a:endParaRPr>
        </a:p>
      </dgm:t>
    </dgm:pt>
    <dgm:pt modelId="{1293F82E-C9C3-4134-A119-174974A272EB}">
      <dgm:prSet phldrT="[Text]"/>
      <dgm:spPr/>
      <dgm:t>
        <a:bodyPr/>
        <a:lstStyle/>
        <a:p>
          <a:pPr rtl="1"/>
          <a:r>
            <a:rPr lang="en-US" b="1" dirty="0">
              <a:cs typeface="B Mitra" pitchFamily="2" charset="-78"/>
            </a:rPr>
            <a:t>Mean years of schooling</a:t>
          </a:r>
          <a:endParaRPr lang="fa-IR" b="1" dirty="0">
            <a:cs typeface="B Mitra" pitchFamily="2" charset="-78"/>
          </a:endParaRPr>
        </a:p>
      </dgm:t>
    </dgm:pt>
    <dgm:pt modelId="{4325F123-7AEF-4F67-835D-1887251E8DC6}" type="parTrans" cxnId="{269D4712-8793-4B4B-BCAD-4E6D8CF3E5A6}">
      <dgm:prSet/>
      <dgm:spPr/>
      <dgm:t>
        <a:bodyPr/>
        <a:lstStyle/>
        <a:p>
          <a:pPr rtl="1"/>
          <a:endParaRPr lang="fa-IR" b="1">
            <a:cs typeface="B Mitra" pitchFamily="2" charset="-78"/>
          </a:endParaRPr>
        </a:p>
      </dgm:t>
    </dgm:pt>
    <dgm:pt modelId="{1FFA333F-B2C8-4FB0-87DB-04B6648162B6}" type="sibTrans" cxnId="{269D4712-8793-4B4B-BCAD-4E6D8CF3E5A6}">
      <dgm:prSet/>
      <dgm:spPr/>
      <dgm:t>
        <a:bodyPr/>
        <a:lstStyle/>
        <a:p>
          <a:pPr rtl="1"/>
          <a:endParaRPr lang="fa-IR" b="1">
            <a:cs typeface="B Mitra" pitchFamily="2" charset="-78"/>
          </a:endParaRPr>
        </a:p>
      </dgm:t>
    </dgm:pt>
    <dgm:pt modelId="{BB0F2B92-E610-45D1-B686-D887E29D733F}">
      <dgm:prSet phldrT="[Text]"/>
      <dgm:spPr/>
      <dgm:t>
        <a:bodyPr/>
        <a:lstStyle/>
        <a:p>
          <a:pPr rtl="1"/>
          <a:r>
            <a:rPr lang="en-US" b="1" dirty="0">
              <a:cs typeface="B Mitra" pitchFamily="2" charset="-78"/>
            </a:rPr>
            <a:t>Human Capital </a:t>
          </a:r>
          <a:endParaRPr lang="fa-IR" b="1" dirty="0">
            <a:cs typeface="B Mitra" pitchFamily="2" charset="-78"/>
          </a:endParaRPr>
        </a:p>
      </dgm:t>
    </dgm:pt>
    <dgm:pt modelId="{438CF1B7-1CF4-4F10-BF85-2EB241EC0E86}" type="parTrans" cxnId="{4CECCCA5-83A4-482A-B422-7219C3F0B44D}">
      <dgm:prSet/>
      <dgm:spPr/>
      <dgm:t>
        <a:bodyPr/>
        <a:lstStyle/>
        <a:p>
          <a:pPr rtl="1"/>
          <a:endParaRPr lang="fa-IR" b="1">
            <a:cs typeface="B Mitra" pitchFamily="2" charset="-78"/>
          </a:endParaRPr>
        </a:p>
      </dgm:t>
    </dgm:pt>
    <dgm:pt modelId="{4DE419CA-28EF-4161-AA84-6B197D0CC554}" type="sibTrans" cxnId="{4CECCCA5-83A4-482A-B422-7219C3F0B44D}">
      <dgm:prSet/>
      <dgm:spPr/>
      <dgm:t>
        <a:bodyPr/>
        <a:lstStyle/>
        <a:p>
          <a:pPr rtl="1"/>
          <a:endParaRPr lang="fa-IR" b="1">
            <a:cs typeface="B Mitra" pitchFamily="2" charset="-78"/>
          </a:endParaRPr>
        </a:p>
      </dgm:t>
    </dgm:pt>
    <dgm:pt modelId="{45B189E4-FE6D-45C8-88DE-DC77038BF94B}" type="pres">
      <dgm:prSet presAssocID="{7E62B80A-720A-4708-AAA8-801F1CB02107}" presName="Name0" presStyleCnt="0">
        <dgm:presLayoutVars>
          <dgm:dir/>
          <dgm:resizeHandles val="exact"/>
        </dgm:presLayoutVars>
      </dgm:prSet>
      <dgm:spPr/>
    </dgm:pt>
    <dgm:pt modelId="{ABB61EF6-A6C1-4FDA-AC81-CFA344694EA9}" type="pres">
      <dgm:prSet presAssocID="{7E62B80A-720A-4708-AAA8-801F1CB02107}" presName="vNodes" presStyleCnt="0"/>
      <dgm:spPr/>
    </dgm:pt>
    <dgm:pt modelId="{B2821013-1E88-4DF3-931B-3F6357D9BAEB}" type="pres">
      <dgm:prSet presAssocID="{21EA39B2-1F68-471C-B9EC-94FB73176660}" presName="node" presStyleLbl="node1" presStyleIdx="0" presStyleCnt="3">
        <dgm:presLayoutVars>
          <dgm:bulletEnabled val="1"/>
        </dgm:presLayoutVars>
      </dgm:prSet>
      <dgm:spPr/>
    </dgm:pt>
    <dgm:pt modelId="{6DE65471-9A27-44EF-BFE2-0D49F7E73A81}" type="pres">
      <dgm:prSet presAssocID="{809D7604-B0F7-4AAC-BD69-173209C1B73B}" presName="spacerT" presStyleCnt="0"/>
      <dgm:spPr/>
    </dgm:pt>
    <dgm:pt modelId="{0703C536-AD1C-4D8F-8E1A-D7188A80CF6E}" type="pres">
      <dgm:prSet presAssocID="{809D7604-B0F7-4AAC-BD69-173209C1B73B}" presName="sibTrans" presStyleLbl="sibTrans2D1" presStyleIdx="0" presStyleCnt="2"/>
      <dgm:spPr/>
    </dgm:pt>
    <dgm:pt modelId="{E8F1776C-A3BF-4DAC-BA03-6474F5F53EA2}" type="pres">
      <dgm:prSet presAssocID="{809D7604-B0F7-4AAC-BD69-173209C1B73B}" presName="spacerB" presStyleCnt="0"/>
      <dgm:spPr/>
    </dgm:pt>
    <dgm:pt modelId="{52D148F9-8A30-43AD-BDBC-1AFCA6E8CBF5}" type="pres">
      <dgm:prSet presAssocID="{1293F82E-C9C3-4134-A119-174974A272EB}" presName="node" presStyleLbl="node1" presStyleIdx="1" presStyleCnt="3">
        <dgm:presLayoutVars>
          <dgm:bulletEnabled val="1"/>
        </dgm:presLayoutVars>
      </dgm:prSet>
      <dgm:spPr/>
    </dgm:pt>
    <dgm:pt modelId="{A56E6D48-D149-41BA-A4C3-2ECE4ADA413C}" type="pres">
      <dgm:prSet presAssocID="{7E62B80A-720A-4708-AAA8-801F1CB02107}" presName="sibTransLast" presStyleLbl="sibTrans2D1" presStyleIdx="1" presStyleCnt="2"/>
      <dgm:spPr/>
    </dgm:pt>
    <dgm:pt modelId="{CE21A37B-F473-4D03-AD44-D37A43E48721}" type="pres">
      <dgm:prSet presAssocID="{7E62B80A-720A-4708-AAA8-801F1CB02107}" presName="connectorText" presStyleLbl="sibTrans2D1" presStyleIdx="1" presStyleCnt="2"/>
      <dgm:spPr/>
    </dgm:pt>
    <dgm:pt modelId="{A8E2B43E-AA94-4CAA-B7A5-7B4F2D9E305B}" type="pres">
      <dgm:prSet presAssocID="{7E62B80A-720A-4708-AAA8-801F1CB02107}" presName="lastNode" presStyleLbl="node1" presStyleIdx="2" presStyleCnt="3">
        <dgm:presLayoutVars>
          <dgm:bulletEnabled val="1"/>
        </dgm:presLayoutVars>
      </dgm:prSet>
      <dgm:spPr/>
    </dgm:pt>
  </dgm:ptLst>
  <dgm:cxnLst>
    <dgm:cxn modelId="{37B0FB10-040E-48F4-B4F7-C430047D7B74}" type="presOf" srcId="{7E62B80A-720A-4708-AAA8-801F1CB02107}" destId="{45B189E4-FE6D-45C8-88DE-DC77038BF94B}" srcOrd="0" destOrd="0" presId="urn:microsoft.com/office/officeart/2005/8/layout/equation2"/>
    <dgm:cxn modelId="{269D4712-8793-4B4B-BCAD-4E6D8CF3E5A6}" srcId="{7E62B80A-720A-4708-AAA8-801F1CB02107}" destId="{1293F82E-C9C3-4134-A119-174974A272EB}" srcOrd="1" destOrd="0" parTransId="{4325F123-7AEF-4F67-835D-1887251E8DC6}" sibTransId="{1FFA333F-B2C8-4FB0-87DB-04B6648162B6}"/>
    <dgm:cxn modelId="{312E5362-C533-462F-8643-4D2305C35118}" type="presOf" srcId="{1293F82E-C9C3-4134-A119-174974A272EB}" destId="{52D148F9-8A30-43AD-BDBC-1AFCA6E8CBF5}" srcOrd="0" destOrd="0" presId="urn:microsoft.com/office/officeart/2005/8/layout/equation2"/>
    <dgm:cxn modelId="{3F16C54B-F417-4DA5-8ED8-42160B657B98}" type="presOf" srcId="{1FFA333F-B2C8-4FB0-87DB-04B6648162B6}" destId="{A56E6D48-D149-41BA-A4C3-2ECE4ADA413C}" srcOrd="0" destOrd="0" presId="urn:microsoft.com/office/officeart/2005/8/layout/equation2"/>
    <dgm:cxn modelId="{1AF83F74-EAC6-4C39-AC6D-96D659B57AB6}" type="presOf" srcId="{BB0F2B92-E610-45D1-B686-D887E29D733F}" destId="{A8E2B43E-AA94-4CAA-B7A5-7B4F2D9E305B}" srcOrd="0" destOrd="0" presId="urn:microsoft.com/office/officeart/2005/8/layout/equation2"/>
    <dgm:cxn modelId="{8B0C8055-CBAA-4798-9610-DE5E56E0F2BD}" type="presOf" srcId="{1FFA333F-B2C8-4FB0-87DB-04B6648162B6}" destId="{CE21A37B-F473-4D03-AD44-D37A43E48721}" srcOrd="1" destOrd="0" presId="urn:microsoft.com/office/officeart/2005/8/layout/equation2"/>
    <dgm:cxn modelId="{BBB69C76-67E8-4D7D-B884-FE9E00624AF8}" srcId="{7E62B80A-720A-4708-AAA8-801F1CB02107}" destId="{21EA39B2-1F68-471C-B9EC-94FB73176660}" srcOrd="0" destOrd="0" parTransId="{532E47FC-D805-41FD-90EA-231C8C4A0D8F}" sibTransId="{809D7604-B0F7-4AAC-BD69-173209C1B73B}"/>
    <dgm:cxn modelId="{4CECCCA5-83A4-482A-B422-7219C3F0B44D}" srcId="{7E62B80A-720A-4708-AAA8-801F1CB02107}" destId="{BB0F2B92-E610-45D1-B686-D887E29D733F}" srcOrd="2" destOrd="0" parTransId="{438CF1B7-1CF4-4F10-BF85-2EB241EC0E86}" sibTransId="{4DE419CA-28EF-4161-AA84-6B197D0CC554}"/>
    <dgm:cxn modelId="{BE778BBC-4441-4817-AADD-CECEA3409834}" type="presOf" srcId="{809D7604-B0F7-4AAC-BD69-173209C1B73B}" destId="{0703C536-AD1C-4D8F-8E1A-D7188A80CF6E}" srcOrd="0" destOrd="0" presId="urn:microsoft.com/office/officeart/2005/8/layout/equation2"/>
    <dgm:cxn modelId="{9DE4F8C7-D53B-45F0-83C1-900CEC321574}" type="presOf" srcId="{21EA39B2-1F68-471C-B9EC-94FB73176660}" destId="{B2821013-1E88-4DF3-931B-3F6357D9BAEB}" srcOrd="0" destOrd="0" presId="urn:microsoft.com/office/officeart/2005/8/layout/equation2"/>
    <dgm:cxn modelId="{2DF7C745-58BA-4FD6-A898-8409AF3E52CB}" type="presParOf" srcId="{45B189E4-FE6D-45C8-88DE-DC77038BF94B}" destId="{ABB61EF6-A6C1-4FDA-AC81-CFA344694EA9}" srcOrd="0" destOrd="0" presId="urn:microsoft.com/office/officeart/2005/8/layout/equation2"/>
    <dgm:cxn modelId="{92C27CF8-1DD4-4E86-B9E4-729BCAEA9A3D}" type="presParOf" srcId="{ABB61EF6-A6C1-4FDA-AC81-CFA344694EA9}" destId="{B2821013-1E88-4DF3-931B-3F6357D9BAEB}" srcOrd="0" destOrd="0" presId="urn:microsoft.com/office/officeart/2005/8/layout/equation2"/>
    <dgm:cxn modelId="{B8925D4F-1673-45EC-A138-CEECA06C364A}" type="presParOf" srcId="{ABB61EF6-A6C1-4FDA-AC81-CFA344694EA9}" destId="{6DE65471-9A27-44EF-BFE2-0D49F7E73A81}" srcOrd="1" destOrd="0" presId="urn:microsoft.com/office/officeart/2005/8/layout/equation2"/>
    <dgm:cxn modelId="{7B5722E1-6336-4C80-8952-0B2788F04F94}" type="presParOf" srcId="{ABB61EF6-A6C1-4FDA-AC81-CFA344694EA9}" destId="{0703C536-AD1C-4D8F-8E1A-D7188A80CF6E}" srcOrd="2" destOrd="0" presId="urn:microsoft.com/office/officeart/2005/8/layout/equation2"/>
    <dgm:cxn modelId="{C69FAB92-F8BC-4984-84EB-BC4775D41563}" type="presParOf" srcId="{ABB61EF6-A6C1-4FDA-AC81-CFA344694EA9}" destId="{E8F1776C-A3BF-4DAC-BA03-6474F5F53EA2}" srcOrd="3" destOrd="0" presId="urn:microsoft.com/office/officeart/2005/8/layout/equation2"/>
    <dgm:cxn modelId="{0277A10A-718B-41E7-BB48-BC90A52F5B8E}" type="presParOf" srcId="{ABB61EF6-A6C1-4FDA-AC81-CFA344694EA9}" destId="{52D148F9-8A30-43AD-BDBC-1AFCA6E8CBF5}" srcOrd="4" destOrd="0" presId="urn:microsoft.com/office/officeart/2005/8/layout/equation2"/>
    <dgm:cxn modelId="{3D2629B3-13C5-48AB-A440-DD596CB54068}" type="presParOf" srcId="{45B189E4-FE6D-45C8-88DE-DC77038BF94B}" destId="{A56E6D48-D149-41BA-A4C3-2ECE4ADA413C}" srcOrd="1" destOrd="0" presId="urn:microsoft.com/office/officeart/2005/8/layout/equation2"/>
    <dgm:cxn modelId="{443121FC-BB01-434C-B71E-220CC3A0BFFF}" type="presParOf" srcId="{A56E6D48-D149-41BA-A4C3-2ECE4ADA413C}" destId="{CE21A37B-F473-4D03-AD44-D37A43E48721}" srcOrd="0" destOrd="0" presId="urn:microsoft.com/office/officeart/2005/8/layout/equation2"/>
    <dgm:cxn modelId="{9E165F88-BC00-4352-9595-568F433CA52E}" type="presParOf" srcId="{45B189E4-FE6D-45C8-88DE-DC77038BF94B}" destId="{A8E2B43E-AA94-4CAA-B7A5-7B4F2D9E305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91BA2-D4DB-4706-9167-7182DD8D92A0}" type="doc">
      <dgm:prSet loTypeId="urn:microsoft.com/office/officeart/2009/layout/CircleArrowProcess" loCatId="cycle" qsTypeId="urn:microsoft.com/office/officeart/2005/8/quickstyle/simple1" qsCatId="simple" csTypeId="urn:microsoft.com/office/officeart/2005/8/colors/accent6_1" csCatId="accent6" phldr="1"/>
      <dgm:spPr/>
      <dgm:t>
        <a:bodyPr/>
        <a:lstStyle/>
        <a:p>
          <a:pPr rtl="1"/>
          <a:endParaRPr lang="fa-IR"/>
        </a:p>
      </dgm:t>
    </dgm:pt>
    <dgm:pt modelId="{F66C6113-D6B8-43A2-B2B3-586A826F6858}">
      <dgm:prSet phldrT="[Text]" custT="1"/>
      <dgm:spPr/>
      <dgm:t>
        <a:bodyPr/>
        <a:lstStyle/>
        <a:p>
          <a:pPr rtl="1"/>
          <a:r>
            <a:rPr lang="en-US" sz="1400" b="1" dirty="0">
              <a:cs typeface="B Mitra" pitchFamily="2" charset="-78"/>
            </a:rPr>
            <a:t>High Unemployment</a:t>
          </a:r>
        </a:p>
        <a:p>
          <a:pPr rtl="1"/>
          <a:r>
            <a:rPr lang="en-US" sz="1400" b="1" dirty="0">
              <a:cs typeface="B Mitra" pitchFamily="2" charset="-78"/>
            </a:rPr>
            <a:t>And Low FLFP</a:t>
          </a:r>
          <a:endParaRPr lang="fa-IR" sz="1400" b="1" dirty="0">
            <a:cs typeface="B Mitra" pitchFamily="2" charset="-78"/>
          </a:endParaRPr>
        </a:p>
      </dgm:t>
    </dgm:pt>
    <dgm:pt modelId="{9FB4CECB-020F-4C49-B893-006734C9E6BB}" type="parTrans" cxnId="{9CD8D422-F16A-4B22-B455-1BF85EB3793B}">
      <dgm:prSet/>
      <dgm:spPr/>
      <dgm:t>
        <a:bodyPr/>
        <a:lstStyle/>
        <a:p>
          <a:pPr rtl="1"/>
          <a:endParaRPr lang="fa-IR" sz="2400" b="1">
            <a:cs typeface="B Mitra" pitchFamily="2" charset="-78"/>
          </a:endParaRPr>
        </a:p>
      </dgm:t>
    </dgm:pt>
    <dgm:pt modelId="{674AAF0E-579D-469D-866A-2EEDDFF30C06}" type="sibTrans" cxnId="{9CD8D422-F16A-4B22-B455-1BF85EB3793B}">
      <dgm:prSet/>
      <dgm:spPr/>
      <dgm:t>
        <a:bodyPr/>
        <a:lstStyle/>
        <a:p>
          <a:pPr rtl="1"/>
          <a:endParaRPr lang="fa-IR" sz="2400" b="1">
            <a:cs typeface="B Mitra" pitchFamily="2" charset="-78"/>
          </a:endParaRPr>
        </a:p>
      </dgm:t>
    </dgm:pt>
    <dgm:pt modelId="{97D57591-DF57-42BE-8DAA-0659B5974060}">
      <dgm:prSet phldrT="[Text]" custT="1"/>
      <dgm:spPr/>
      <dgm:t>
        <a:bodyPr/>
        <a:lstStyle/>
        <a:p>
          <a:pPr rtl="1"/>
          <a:r>
            <a:rPr lang="en-US" sz="1400" b="1" dirty="0">
              <a:cs typeface="B Mitra" pitchFamily="2" charset="-78"/>
            </a:rPr>
            <a:t>Low GDP</a:t>
          </a:r>
          <a:endParaRPr lang="fa-IR" sz="1400" b="1" dirty="0">
            <a:cs typeface="B Mitra" pitchFamily="2" charset="-78"/>
          </a:endParaRPr>
        </a:p>
      </dgm:t>
    </dgm:pt>
    <dgm:pt modelId="{33105FD1-3834-4564-ABAC-7E72AF4B5162}" type="parTrans" cxnId="{0B3466D0-7DB0-4531-A202-3BF9FD1C0AD7}">
      <dgm:prSet/>
      <dgm:spPr/>
      <dgm:t>
        <a:bodyPr/>
        <a:lstStyle/>
        <a:p>
          <a:pPr rtl="1"/>
          <a:endParaRPr lang="fa-IR" sz="2400" b="1">
            <a:cs typeface="B Mitra" pitchFamily="2" charset="-78"/>
          </a:endParaRPr>
        </a:p>
      </dgm:t>
    </dgm:pt>
    <dgm:pt modelId="{2BB97E1C-185E-4BBA-A897-87304A5078D3}" type="sibTrans" cxnId="{0B3466D0-7DB0-4531-A202-3BF9FD1C0AD7}">
      <dgm:prSet/>
      <dgm:spPr/>
      <dgm:t>
        <a:bodyPr/>
        <a:lstStyle/>
        <a:p>
          <a:pPr rtl="1"/>
          <a:endParaRPr lang="fa-IR" sz="2400" b="1">
            <a:cs typeface="B Mitra" pitchFamily="2" charset="-78"/>
          </a:endParaRPr>
        </a:p>
      </dgm:t>
    </dgm:pt>
    <dgm:pt modelId="{BCB6AEC6-2865-45A0-9F33-1B518568C7A7}">
      <dgm:prSet phldrT="[Text]" custT="1"/>
      <dgm:spPr/>
      <dgm:t>
        <a:bodyPr/>
        <a:lstStyle/>
        <a:p>
          <a:pPr rtl="1"/>
          <a:r>
            <a:rPr lang="en-US" sz="1400" b="1" dirty="0">
              <a:cs typeface="B Mitra" pitchFamily="2" charset="-78"/>
            </a:rPr>
            <a:t>Human capital waste</a:t>
          </a:r>
          <a:endParaRPr lang="fa-IR" sz="1400" b="1" dirty="0">
            <a:cs typeface="B Mitra" pitchFamily="2" charset="-78"/>
          </a:endParaRPr>
        </a:p>
      </dgm:t>
    </dgm:pt>
    <dgm:pt modelId="{D06A1921-4E23-4170-8224-D60158264D37}" type="parTrans" cxnId="{4EAE1BAA-42D1-4139-94B8-9E8CC90F5EC6}">
      <dgm:prSet/>
      <dgm:spPr/>
      <dgm:t>
        <a:bodyPr/>
        <a:lstStyle/>
        <a:p>
          <a:pPr rtl="1"/>
          <a:endParaRPr lang="fa-IR" sz="2400" b="1">
            <a:cs typeface="B Mitra" pitchFamily="2" charset="-78"/>
          </a:endParaRPr>
        </a:p>
      </dgm:t>
    </dgm:pt>
    <dgm:pt modelId="{F228632E-4FD1-47A3-9D45-72FEB3BB8310}" type="sibTrans" cxnId="{4EAE1BAA-42D1-4139-94B8-9E8CC90F5EC6}">
      <dgm:prSet/>
      <dgm:spPr/>
      <dgm:t>
        <a:bodyPr/>
        <a:lstStyle/>
        <a:p>
          <a:pPr rtl="1"/>
          <a:endParaRPr lang="fa-IR" sz="2400" b="1">
            <a:cs typeface="B Mitra" pitchFamily="2" charset="-78"/>
          </a:endParaRPr>
        </a:p>
      </dgm:t>
    </dgm:pt>
    <dgm:pt modelId="{1D9E9E94-FEDD-442A-8512-2453E89ACE22}">
      <dgm:prSet custT="1"/>
      <dgm:spPr/>
      <dgm:t>
        <a:bodyPr/>
        <a:lstStyle/>
        <a:p>
          <a:pPr rtl="1"/>
          <a:r>
            <a:rPr lang="en-US" sz="1400" b="1" dirty="0">
              <a:cs typeface="B Mitra" pitchFamily="2" charset="-78"/>
            </a:rPr>
            <a:t>Youth migration and Brain Drain</a:t>
          </a:r>
          <a:endParaRPr lang="fa-IR" sz="1400" b="1" dirty="0">
            <a:cs typeface="B Mitra" pitchFamily="2" charset="-78"/>
          </a:endParaRPr>
        </a:p>
      </dgm:t>
    </dgm:pt>
    <dgm:pt modelId="{5E13CEF1-CB92-4F5A-8736-D5822173DD61}" type="parTrans" cxnId="{168DC2DE-899F-4EFF-B695-056D08CBC953}">
      <dgm:prSet/>
      <dgm:spPr/>
      <dgm:t>
        <a:bodyPr/>
        <a:lstStyle/>
        <a:p>
          <a:pPr rtl="1"/>
          <a:endParaRPr lang="fa-IR" sz="1800" b="1"/>
        </a:p>
      </dgm:t>
    </dgm:pt>
    <dgm:pt modelId="{7C2BCEFA-607F-4CC9-B04D-FF330330D315}" type="sibTrans" cxnId="{168DC2DE-899F-4EFF-B695-056D08CBC953}">
      <dgm:prSet/>
      <dgm:spPr/>
      <dgm:t>
        <a:bodyPr/>
        <a:lstStyle/>
        <a:p>
          <a:pPr rtl="1"/>
          <a:endParaRPr lang="fa-IR" sz="1800" b="1"/>
        </a:p>
      </dgm:t>
    </dgm:pt>
    <dgm:pt modelId="{CC8180E6-1371-4EFC-834D-D20C8ED0963D}" type="pres">
      <dgm:prSet presAssocID="{B3791BA2-D4DB-4706-9167-7182DD8D92A0}" presName="Name0" presStyleCnt="0">
        <dgm:presLayoutVars>
          <dgm:chMax val="7"/>
          <dgm:chPref val="7"/>
          <dgm:dir/>
          <dgm:animLvl val="lvl"/>
        </dgm:presLayoutVars>
      </dgm:prSet>
      <dgm:spPr/>
    </dgm:pt>
    <dgm:pt modelId="{0A091EDB-131A-4FE3-9E3F-ECDCF48D998F}" type="pres">
      <dgm:prSet presAssocID="{F66C6113-D6B8-43A2-B2B3-586A826F6858}" presName="Accent1" presStyleCnt="0"/>
      <dgm:spPr/>
    </dgm:pt>
    <dgm:pt modelId="{020640D0-936A-4A21-A3D4-31D82FEE30DA}" type="pres">
      <dgm:prSet presAssocID="{F66C6113-D6B8-43A2-B2B3-586A826F6858}" presName="Accent" presStyleLbl="node1" presStyleIdx="0" presStyleCnt="4" custScaleX="101586"/>
      <dgm:spPr/>
    </dgm:pt>
    <dgm:pt modelId="{92A13775-52DD-4478-B70C-767201425848}" type="pres">
      <dgm:prSet presAssocID="{F66C6113-D6B8-43A2-B2B3-586A826F6858}" presName="Parent1" presStyleLbl="revTx" presStyleIdx="0" presStyleCnt="4" custScaleX="178462" custScaleY="189988" custLinFactNeighborX="9963" custLinFactNeighborY="-43594">
        <dgm:presLayoutVars>
          <dgm:chMax val="1"/>
          <dgm:chPref val="1"/>
          <dgm:bulletEnabled val="1"/>
        </dgm:presLayoutVars>
      </dgm:prSet>
      <dgm:spPr/>
    </dgm:pt>
    <dgm:pt modelId="{6E2EBAEC-1383-4AAA-91FA-D4AB5CC292EA}" type="pres">
      <dgm:prSet presAssocID="{97D57591-DF57-42BE-8DAA-0659B5974060}" presName="Accent2" presStyleCnt="0"/>
      <dgm:spPr/>
    </dgm:pt>
    <dgm:pt modelId="{C3F03D94-1BF8-4543-B966-086921FCEE1D}" type="pres">
      <dgm:prSet presAssocID="{97D57591-DF57-42BE-8DAA-0659B5974060}" presName="Accent" presStyleLbl="node1" presStyleIdx="1" presStyleCnt="4"/>
      <dgm:spPr/>
    </dgm:pt>
    <dgm:pt modelId="{1620478E-33CB-4080-A4AD-FB400D3E8282}" type="pres">
      <dgm:prSet presAssocID="{97D57591-DF57-42BE-8DAA-0659B5974060}" presName="Parent2" presStyleLbl="revTx" presStyleIdx="1" presStyleCnt="4">
        <dgm:presLayoutVars>
          <dgm:chMax val="1"/>
          <dgm:chPref val="1"/>
          <dgm:bulletEnabled val="1"/>
        </dgm:presLayoutVars>
      </dgm:prSet>
      <dgm:spPr/>
    </dgm:pt>
    <dgm:pt modelId="{B27FB6E3-6E70-44D6-A2D2-B032D06D41BA}" type="pres">
      <dgm:prSet presAssocID="{1D9E9E94-FEDD-442A-8512-2453E89ACE22}" presName="Accent3" presStyleCnt="0"/>
      <dgm:spPr/>
    </dgm:pt>
    <dgm:pt modelId="{1D979460-3B2B-432A-9A5E-7D595AD3DEA6}" type="pres">
      <dgm:prSet presAssocID="{1D9E9E94-FEDD-442A-8512-2453E89ACE22}" presName="Accent" presStyleLbl="node1" presStyleIdx="2" presStyleCnt="4"/>
      <dgm:spPr/>
    </dgm:pt>
    <dgm:pt modelId="{9C139F59-1F43-41EC-BC75-2AF4AC065BC3}" type="pres">
      <dgm:prSet presAssocID="{1D9E9E94-FEDD-442A-8512-2453E89ACE22}" presName="Parent3" presStyleLbl="revTx" presStyleIdx="2" presStyleCnt="4" custScaleX="146276" custLinFactNeighborX="-25567" custLinFactNeighborY="4427">
        <dgm:presLayoutVars>
          <dgm:chMax val="1"/>
          <dgm:chPref val="1"/>
          <dgm:bulletEnabled val="1"/>
        </dgm:presLayoutVars>
      </dgm:prSet>
      <dgm:spPr/>
    </dgm:pt>
    <dgm:pt modelId="{227F6036-4CF9-468A-8F6C-63FF6D9CBEE0}" type="pres">
      <dgm:prSet presAssocID="{BCB6AEC6-2865-45A0-9F33-1B518568C7A7}" presName="Accent4" presStyleCnt="0"/>
      <dgm:spPr/>
    </dgm:pt>
    <dgm:pt modelId="{50EE2E4E-94CD-4476-B1F0-A4D7231831AF}" type="pres">
      <dgm:prSet presAssocID="{BCB6AEC6-2865-45A0-9F33-1B518568C7A7}" presName="Accent" presStyleLbl="node1" presStyleIdx="3" presStyleCnt="4"/>
      <dgm:spPr/>
    </dgm:pt>
    <dgm:pt modelId="{3ED4049C-BC57-4FBE-9AF5-157A5A38C2F4}" type="pres">
      <dgm:prSet presAssocID="{BCB6AEC6-2865-45A0-9F33-1B518568C7A7}" presName="Parent4" presStyleLbl="revTx" presStyleIdx="3" presStyleCnt="4">
        <dgm:presLayoutVars>
          <dgm:chMax val="1"/>
          <dgm:chPref val="1"/>
          <dgm:bulletEnabled val="1"/>
        </dgm:presLayoutVars>
      </dgm:prSet>
      <dgm:spPr/>
    </dgm:pt>
  </dgm:ptLst>
  <dgm:cxnLst>
    <dgm:cxn modelId="{9CD8D422-F16A-4B22-B455-1BF85EB3793B}" srcId="{B3791BA2-D4DB-4706-9167-7182DD8D92A0}" destId="{F66C6113-D6B8-43A2-B2B3-586A826F6858}" srcOrd="0" destOrd="0" parTransId="{9FB4CECB-020F-4C49-B893-006734C9E6BB}" sibTransId="{674AAF0E-579D-469D-866A-2EEDDFF30C06}"/>
    <dgm:cxn modelId="{5455413A-A0D5-40CD-88E4-6D9C007944FB}" type="presOf" srcId="{97D57591-DF57-42BE-8DAA-0659B5974060}" destId="{1620478E-33CB-4080-A4AD-FB400D3E8282}" srcOrd="0" destOrd="0" presId="urn:microsoft.com/office/officeart/2009/layout/CircleArrowProcess"/>
    <dgm:cxn modelId="{0C8BE761-61BD-4936-B5DE-FDB6E66563F1}" type="presOf" srcId="{1D9E9E94-FEDD-442A-8512-2453E89ACE22}" destId="{9C139F59-1F43-41EC-BC75-2AF4AC065BC3}" srcOrd="0" destOrd="0" presId="urn:microsoft.com/office/officeart/2009/layout/CircleArrowProcess"/>
    <dgm:cxn modelId="{E9DE4144-2221-48F4-A420-C9653F07C457}" type="presOf" srcId="{B3791BA2-D4DB-4706-9167-7182DD8D92A0}" destId="{CC8180E6-1371-4EFC-834D-D20C8ED0963D}" srcOrd="0" destOrd="0" presId="urn:microsoft.com/office/officeart/2009/layout/CircleArrowProcess"/>
    <dgm:cxn modelId="{2AA9C78F-1D12-42D3-89D6-2E7FA0A4B646}" type="presOf" srcId="{F66C6113-D6B8-43A2-B2B3-586A826F6858}" destId="{92A13775-52DD-4478-B70C-767201425848}" srcOrd="0" destOrd="0" presId="urn:microsoft.com/office/officeart/2009/layout/CircleArrowProcess"/>
    <dgm:cxn modelId="{4EAE1BAA-42D1-4139-94B8-9E8CC90F5EC6}" srcId="{B3791BA2-D4DB-4706-9167-7182DD8D92A0}" destId="{BCB6AEC6-2865-45A0-9F33-1B518568C7A7}" srcOrd="3" destOrd="0" parTransId="{D06A1921-4E23-4170-8224-D60158264D37}" sibTransId="{F228632E-4FD1-47A3-9D45-72FEB3BB8310}"/>
    <dgm:cxn modelId="{9915F6CF-7EB7-41D4-9D4A-6EEFC036CC53}" type="presOf" srcId="{BCB6AEC6-2865-45A0-9F33-1B518568C7A7}" destId="{3ED4049C-BC57-4FBE-9AF5-157A5A38C2F4}" srcOrd="0" destOrd="0" presId="urn:microsoft.com/office/officeart/2009/layout/CircleArrowProcess"/>
    <dgm:cxn modelId="{0B3466D0-7DB0-4531-A202-3BF9FD1C0AD7}" srcId="{B3791BA2-D4DB-4706-9167-7182DD8D92A0}" destId="{97D57591-DF57-42BE-8DAA-0659B5974060}" srcOrd="1" destOrd="0" parTransId="{33105FD1-3834-4564-ABAC-7E72AF4B5162}" sibTransId="{2BB97E1C-185E-4BBA-A897-87304A5078D3}"/>
    <dgm:cxn modelId="{168DC2DE-899F-4EFF-B695-056D08CBC953}" srcId="{B3791BA2-D4DB-4706-9167-7182DD8D92A0}" destId="{1D9E9E94-FEDD-442A-8512-2453E89ACE22}" srcOrd="2" destOrd="0" parTransId="{5E13CEF1-CB92-4F5A-8736-D5822173DD61}" sibTransId="{7C2BCEFA-607F-4CC9-B04D-FF330330D315}"/>
    <dgm:cxn modelId="{B2B77C53-381A-4EDA-B8C7-6062261A4F2D}" type="presParOf" srcId="{CC8180E6-1371-4EFC-834D-D20C8ED0963D}" destId="{0A091EDB-131A-4FE3-9E3F-ECDCF48D998F}" srcOrd="0" destOrd="0" presId="urn:microsoft.com/office/officeart/2009/layout/CircleArrowProcess"/>
    <dgm:cxn modelId="{0868CBB3-2900-41B5-BC90-CE60D2B5FFAA}" type="presParOf" srcId="{0A091EDB-131A-4FE3-9E3F-ECDCF48D998F}" destId="{020640D0-936A-4A21-A3D4-31D82FEE30DA}" srcOrd="0" destOrd="0" presId="urn:microsoft.com/office/officeart/2009/layout/CircleArrowProcess"/>
    <dgm:cxn modelId="{CF812268-BF64-47AE-9F34-E5BDCB6347D6}" type="presParOf" srcId="{CC8180E6-1371-4EFC-834D-D20C8ED0963D}" destId="{92A13775-52DD-4478-B70C-767201425848}" srcOrd="1" destOrd="0" presId="urn:microsoft.com/office/officeart/2009/layout/CircleArrowProcess"/>
    <dgm:cxn modelId="{5E217C73-A527-4774-A13D-807EF8CA4EBF}" type="presParOf" srcId="{CC8180E6-1371-4EFC-834D-D20C8ED0963D}" destId="{6E2EBAEC-1383-4AAA-91FA-D4AB5CC292EA}" srcOrd="2" destOrd="0" presId="urn:microsoft.com/office/officeart/2009/layout/CircleArrowProcess"/>
    <dgm:cxn modelId="{0D1E2225-BA95-481D-83F9-B49A99050445}" type="presParOf" srcId="{6E2EBAEC-1383-4AAA-91FA-D4AB5CC292EA}" destId="{C3F03D94-1BF8-4543-B966-086921FCEE1D}" srcOrd="0" destOrd="0" presId="urn:microsoft.com/office/officeart/2009/layout/CircleArrowProcess"/>
    <dgm:cxn modelId="{11707AD1-EF6F-416A-B2B0-76E348F63400}" type="presParOf" srcId="{CC8180E6-1371-4EFC-834D-D20C8ED0963D}" destId="{1620478E-33CB-4080-A4AD-FB400D3E8282}" srcOrd="3" destOrd="0" presId="urn:microsoft.com/office/officeart/2009/layout/CircleArrowProcess"/>
    <dgm:cxn modelId="{B8931FD8-9919-4E91-930B-4355A9167032}" type="presParOf" srcId="{CC8180E6-1371-4EFC-834D-D20C8ED0963D}" destId="{B27FB6E3-6E70-44D6-A2D2-B032D06D41BA}" srcOrd="4" destOrd="0" presId="urn:microsoft.com/office/officeart/2009/layout/CircleArrowProcess"/>
    <dgm:cxn modelId="{D45FBEEA-D6A0-47EA-90B4-369BF69DC6A0}" type="presParOf" srcId="{B27FB6E3-6E70-44D6-A2D2-B032D06D41BA}" destId="{1D979460-3B2B-432A-9A5E-7D595AD3DEA6}" srcOrd="0" destOrd="0" presId="urn:microsoft.com/office/officeart/2009/layout/CircleArrowProcess"/>
    <dgm:cxn modelId="{DD240635-AEEA-4ADF-9ECE-2798508DA528}" type="presParOf" srcId="{CC8180E6-1371-4EFC-834D-D20C8ED0963D}" destId="{9C139F59-1F43-41EC-BC75-2AF4AC065BC3}" srcOrd="5" destOrd="0" presId="urn:microsoft.com/office/officeart/2009/layout/CircleArrowProcess"/>
    <dgm:cxn modelId="{70298AF7-28B6-4EDA-8EBC-50DAAA583CA6}" type="presParOf" srcId="{CC8180E6-1371-4EFC-834D-D20C8ED0963D}" destId="{227F6036-4CF9-468A-8F6C-63FF6D9CBEE0}" srcOrd="6" destOrd="0" presId="urn:microsoft.com/office/officeart/2009/layout/CircleArrowProcess"/>
    <dgm:cxn modelId="{5CFD9C97-7B4A-4AF0-9E53-B7A3431E4278}" type="presParOf" srcId="{227F6036-4CF9-468A-8F6C-63FF6D9CBEE0}" destId="{50EE2E4E-94CD-4476-B1F0-A4D7231831AF}" srcOrd="0" destOrd="0" presId="urn:microsoft.com/office/officeart/2009/layout/CircleArrowProcess"/>
    <dgm:cxn modelId="{B6056A7C-887A-4BD3-817A-517F9A7C6495}" type="presParOf" srcId="{CC8180E6-1371-4EFC-834D-D20C8ED0963D}" destId="{3ED4049C-BC57-4FBE-9AF5-157A5A38C2F4}"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21013-1E88-4DF3-931B-3F6357D9BAEB}">
      <dsp:nvSpPr>
        <dsp:cNvPr id="0" name=""/>
        <dsp:cNvSpPr/>
      </dsp:nvSpPr>
      <dsp:spPr>
        <a:xfrm>
          <a:off x="489844" y="1962"/>
          <a:ext cx="1781418" cy="1781418"/>
        </a:xfrm>
        <a:prstGeom prst="ellipse">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en-US" sz="2000" b="1" kern="1200" dirty="0">
              <a:cs typeface="B Mitra" pitchFamily="2" charset="-78"/>
            </a:rPr>
            <a:t>Working age population</a:t>
          </a:r>
          <a:endParaRPr lang="fa-IR" sz="2000" b="1" kern="1200" dirty="0">
            <a:cs typeface="B Mitra" pitchFamily="2" charset="-78"/>
          </a:endParaRPr>
        </a:p>
      </dsp:txBody>
      <dsp:txXfrm>
        <a:off x="750727" y="262845"/>
        <a:ext cx="1259652" cy="1259652"/>
      </dsp:txXfrm>
    </dsp:sp>
    <dsp:sp modelId="{0703C536-AD1C-4D8F-8E1A-D7188A80CF6E}">
      <dsp:nvSpPr>
        <dsp:cNvPr id="0" name=""/>
        <dsp:cNvSpPr/>
      </dsp:nvSpPr>
      <dsp:spPr>
        <a:xfrm>
          <a:off x="863942" y="1928032"/>
          <a:ext cx="1033222" cy="1033222"/>
        </a:xfrm>
        <a:prstGeom prst="mathPlus">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fa-IR" sz="1300" b="1" kern="1200">
            <a:cs typeface="B Mitra" pitchFamily="2" charset="-78"/>
          </a:endParaRPr>
        </a:p>
      </dsp:txBody>
      <dsp:txXfrm>
        <a:off x="1000896" y="2323136"/>
        <a:ext cx="759314" cy="243014"/>
      </dsp:txXfrm>
    </dsp:sp>
    <dsp:sp modelId="{52D148F9-8A30-43AD-BDBC-1AFCA6E8CBF5}">
      <dsp:nvSpPr>
        <dsp:cNvPr id="0" name=""/>
        <dsp:cNvSpPr/>
      </dsp:nvSpPr>
      <dsp:spPr>
        <a:xfrm>
          <a:off x="489844" y="3105906"/>
          <a:ext cx="1781418" cy="1781418"/>
        </a:xfrm>
        <a:prstGeom prst="ellipse">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en-US" sz="2000" b="1" kern="1200" dirty="0">
              <a:cs typeface="B Mitra" pitchFamily="2" charset="-78"/>
            </a:rPr>
            <a:t>Mean years of schooling</a:t>
          </a:r>
          <a:endParaRPr lang="fa-IR" sz="2000" b="1" kern="1200" dirty="0">
            <a:cs typeface="B Mitra" pitchFamily="2" charset="-78"/>
          </a:endParaRPr>
        </a:p>
      </dsp:txBody>
      <dsp:txXfrm>
        <a:off x="750727" y="3366789"/>
        <a:ext cx="1259652" cy="1259652"/>
      </dsp:txXfrm>
    </dsp:sp>
    <dsp:sp modelId="{A56E6D48-D149-41BA-A4C3-2ECE4ADA413C}">
      <dsp:nvSpPr>
        <dsp:cNvPr id="0" name=""/>
        <dsp:cNvSpPr/>
      </dsp:nvSpPr>
      <dsp:spPr>
        <a:xfrm>
          <a:off x="2538476" y="2113299"/>
          <a:ext cx="566491" cy="662687"/>
        </a:xfrm>
        <a:prstGeom prst="rightArrow">
          <a:avLst>
            <a:gd name="adj1" fmla="val 60000"/>
            <a:gd name="adj2" fmla="val 50000"/>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fa-IR" sz="1600" b="1" kern="1200">
            <a:cs typeface="B Mitra" pitchFamily="2" charset="-78"/>
          </a:endParaRPr>
        </a:p>
      </dsp:txBody>
      <dsp:txXfrm>
        <a:off x="2538476" y="2245836"/>
        <a:ext cx="396544" cy="397613"/>
      </dsp:txXfrm>
    </dsp:sp>
    <dsp:sp modelId="{A8E2B43E-AA94-4CAA-B7A5-7B4F2D9E305B}">
      <dsp:nvSpPr>
        <dsp:cNvPr id="0" name=""/>
        <dsp:cNvSpPr/>
      </dsp:nvSpPr>
      <dsp:spPr>
        <a:xfrm>
          <a:off x="3340114" y="663224"/>
          <a:ext cx="3562837" cy="3562837"/>
        </a:xfrm>
        <a:prstGeom prst="ellipse">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rtl="1">
            <a:lnSpc>
              <a:spcPct val="90000"/>
            </a:lnSpc>
            <a:spcBef>
              <a:spcPct val="0"/>
            </a:spcBef>
            <a:spcAft>
              <a:spcPct val="35000"/>
            </a:spcAft>
            <a:buNone/>
          </a:pPr>
          <a:r>
            <a:rPr lang="en-US" sz="5900" b="1" kern="1200" dirty="0">
              <a:cs typeface="B Mitra" pitchFamily="2" charset="-78"/>
            </a:rPr>
            <a:t>Human Capital </a:t>
          </a:r>
          <a:endParaRPr lang="fa-IR" sz="5900" b="1" kern="1200" dirty="0">
            <a:cs typeface="B Mitra" pitchFamily="2" charset="-78"/>
          </a:endParaRPr>
        </a:p>
      </dsp:txBody>
      <dsp:txXfrm>
        <a:off x="3861879" y="1184989"/>
        <a:ext cx="2519307" cy="2519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640D0-936A-4A21-A3D4-31D82FEE30DA}">
      <dsp:nvSpPr>
        <dsp:cNvPr id="0" name=""/>
        <dsp:cNvSpPr/>
      </dsp:nvSpPr>
      <dsp:spPr>
        <a:xfrm>
          <a:off x="2811994" y="0"/>
          <a:ext cx="1965500" cy="1935011"/>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13775-52DD-4478-B70C-767201425848}">
      <dsp:nvSpPr>
        <dsp:cNvPr id="0" name=""/>
        <dsp:cNvSpPr/>
      </dsp:nvSpPr>
      <dsp:spPr>
        <a:xfrm>
          <a:off x="2938497" y="222212"/>
          <a:ext cx="1926918" cy="1025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b="1" kern="1200" dirty="0">
              <a:cs typeface="B Mitra" pitchFamily="2" charset="-78"/>
            </a:rPr>
            <a:t>High Unemployment</a:t>
          </a:r>
        </a:p>
        <a:p>
          <a:pPr marL="0" lvl="0" indent="0" algn="ctr" defTabSz="622300" rtl="1">
            <a:lnSpc>
              <a:spcPct val="90000"/>
            </a:lnSpc>
            <a:spcBef>
              <a:spcPct val="0"/>
            </a:spcBef>
            <a:spcAft>
              <a:spcPct val="35000"/>
            </a:spcAft>
            <a:buNone/>
          </a:pPr>
          <a:r>
            <a:rPr lang="en-US" sz="1400" b="1" kern="1200" dirty="0">
              <a:cs typeface="B Mitra" pitchFamily="2" charset="-78"/>
            </a:rPr>
            <a:t>And Low FLFP</a:t>
          </a:r>
          <a:endParaRPr lang="fa-IR" sz="1400" b="1" kern="1200" dirty="0">
            <a:cs typeface="B Mitra" pitchFamily="2" charset="-78"/>
          </a:endParaRPr>
        </a:p>
      </dsp:txBody>
      <dsp:txXfrm>
        <a:off x="2938497" y="222212"/>
        <a:ext cx="1926918" cy="1025578"/>
      </dsp:txXfrm>
    </dsp:sp>
    <dsp:sp modelId="{C3F03D94-1BF8-4543-B966-086921FCEE1D}">
      <dsp:nvSpPr>
        <dsp:cNvPr id="0" name=""/>
        <dsp:cNvSpPr/>
      </dsp:nvSpPr>
      <dsp:spPr>
        <a:xfrm>
          <a:off x="2289829" y="1111951"/>
          <a:ext cx="1934814" cy="1935011"/>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20478E-33CB-4080-A4AD-FB400D3E8282}">
      <dsp:nvSpPr>
        <dsp:cNvPr id="0" name=""/>
        <dsp:cNvSpPr/>
      </dsp:nvSpPr>
      <dsp:spPr>
        <a:xfrm>
          <a:off x="2714827" y="1814426"/>
          <a:ext cx="1079736" cy="53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b="1" kern="1200" dirty="0">
              <a:cs typeface="B Mitra" pitchFamily="2" charset="-78"/>
            </a:rPr>
            <a:t>Low GDP</a:t>
          </a:r>
          <a:endParaRPr lang="fa-IR" sz="1400" b="1" kern="1200" dirty="0">
            <a:cs typeface="B Mitra" pitchFamily="2" charset="-78"/>
          </a:endParaRPr>
        </a:p>
      </dsp:txBody>
      <dsp:txXfrm>
        <a:off x="2714827" y="1814426"/>
        <a:ext cx="1079736" cy="539812"/>
      </dsp:txXfrm>
    </dsp:sp>
    <dsp:sp modelId="{1D979460-3B2B-432A-9A5E-7D595AD3DEA6}">
      <dsp:nvSpPr>
        <dsp:cNvPr id="0" name=""/>
        <dsp:cNvSpPr/>
      </dsp:nvSpPr>
      <dsp:spPr>
        <a:xfrm>
          <a:off x="2827338" y="2228008"/>
          <a:ext cx="1934814" cy="1935011"/>
        </a:xfrm>
        <a:prstGeom prst="circularArrow">
          <a:avLst>
            <a:gd name="adj1" fmla="val 10980"/>
            <a:gd name="adj2" fmla="val 1142322"/>
            <a:gd name="adj3" fmla="val 4500000"/>
            <a:gd name="adj4" fmla="val 13500000"/>
            <a:gd name="adj5" fmla="val 125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39F59-1F43-41EC-BC75-2AF4AC065BC3}">
      <dsp:nvSpPr>
        <dsp:cNvPr id="0" name=""/>
        <dsp:cNvSpPr/>
      </dsp:nvSpPr>
      <dsp:spPr>
        <a:xfrm>
          <a:off x="2728628" y="2952328"/>
          <a:ext cx="1579395" cy="53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b="1" kern="1200" dirty="0">
              <a:cs typeface="B Mitra" pitchFamily="2" charset="-78"/>
            </a:rPr>
            <a:t>Youth migration and Brain Drain</a:t>
          </a:r>
          <a:endParaRPr lang="fa-IR" sz="1400" b="1" kern="1200" dirty="0">
            <a:cs typeface="B Mitra" pitchFamily="2" charset="-78"/>
          </a:endParaRPr>
        </a:p>
      </dsp:txBody>
      <dsp:txXfrm>
        <a:off x="2728628" y="2952328"/>
        <a:ext cx="1579395" cy="539812"/>
      </dsp:txXfrm>
    </dsp:sp>
    <dsp:sp modelId="{50EE2E4E-94CD-4476-B1F0-A4D7231831AF}">
      <dsp:nvSpPr>
        <dsp:cNvPr id="0" name=""/>
        <dsp:cNvSpPr/>
      </dsp:nvSpPr>
      <dsp:spPr>
        <a:xfrm>
          <a:off x="2427744" y="3468242"/>
          <a:ext cx="1662249" cy="1663053"/>
        </a:xfrm>
        <a:prstGeom prst="blockArc">
          <a:avLst>
            <a:gd name="adj1" fmla="val 0"/>
            <a:gd name="adj2" fmla="val 18900000"/>
            <a:gd name="adj3" fmla="val 1274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4049C-BC57-4FBE-9AF5-157A5A38C2F4}">
      <dsp:nvSpPr>
        <dsp:cNvPr id="0" name=""/>
        <dsp:cNvSpPr/>
      </dsp:nvSpPr>
      <dsp:spPr>
        <a:xfrm>
          <a:off x="2714827" y="4042434"/>
          <a:ext cx="1079736" cy="53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b="1" kern="1200" dirty="0">
              <a:cs typeface="B Mitra" pitchFamily="2" charset="-78"/>
            </a:rPr>
            <a:t>Human capital waste</a:t>
          </a:r>
          <a:endParaRPr lang="fa-IR" sz="1400" b="1" kern="1200" dirty="0">
            <a:cs typeface="B Mitra" pitchFamily="2" charset="-78"/>
          </a:endParaRPr>
        </a:p>
      </dsp:txBody>
      <dsp:txXfrm>
        <a:off x="2714827" y="4042434"/>
        <a:ext cx="1079736" cy="53981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0.19099</cdr:x>
      <cdr:y>0.09476</cdr:y>
    </cdr:from>
    <cdr:to>
      <cdr:x>0.24736</cdr:x>
      <cdr:y>0.13784</cdr:y>
    </cdr:to>
    <cdr:sp macro="" textlink="">
      <cdr:nvSpPr>
        <cdr:cNvPr id="6145" name="Text Box 1"/>
        <cdr:cNvSpPr txBox="1">
          <a:spLocks xmlns:a="http://schemas.openxmlformats.org/drawingml/2006/main" noChangeArrowheads="1"/>
        </cdr:cNvSpPr>
      </cdr:nvSpPr>
      <cdr:spPr bwMode="auto">
        <a:xfrm xmlns:a="http://schemas.openxmlformats.org/drawingml/2006/main">
          <a:off x="1284325" y="491005"/>
          <a:ext cx="379079" cy="22320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1">
            <a:defRPr sz="1000"/>
          </a:pPr>
          <a:r>
            <a:rPr lang="en-US" sz="1200" b="1" i="0" u="none" strike="noStrike" baseline="0">
              <a:solidFill>
                <a:srgbClr val="000000"/>
              </a:solidFill>
              <a:latin typeface="Arial"/>
              <a:cs typeface="Arial"/>
            </a:rPr>
            <a:t>Male</a:t>
          </a:r>
          <a:endParaRPr lang="fa-IR" sz="1200" b="1" i="0" u="none" strike="noStrike" baseline="0">
            <a:solidFill>
              <a:srgbClr val="000000"/>
            </a:solidFill>
            <a:latin typeface="Arial"/>
            <a:cs typeface="Arial"/>
          </a:endParaRPr>
        </a:p>
      </cdr:txBody>
    </cdr:sp>
  </cdr:relSizeAnchor>
  <cdr:relSizeAnchor xmlns:cdr="http://schemas.openxmlformats.org/drawingml/2006/chartDrawing">
    <cdr:from>
      <cdr:x>0.83444</cdr:x>
      <cdr:y>0.09476</cdr:y>
    </cdr:from>
    <cdr:to>
      <cdr:x>0.9188</cdr:x>
      <cdr:y>0.13784</cdr:y>
    </cdr:to>
    <cdr:sp macro="" textlink="">
      <cdr:nvSpPr>
        <cdr:cNvPr id="6146" name="Text Box 2"/>
        <cdr:cNvSpPr txBox="1">
          <a:spLocks xmlns:a="http://schemas.openxmlformats.org/drawingml/2006/main" noChangeArrowheads="1"/>
        </cdr:cNvSpPr>
      </cdr:nvSpPr>
      <cdr:spPr bwMode="auto">
        <a:xfrm xmlns:a="http://schemas.openxmlformats.org/drawingml/2006/main">
          <a:off x="5611297" y="491005"/>
          <a:ext cx="567336" cy="22320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1">
            <a:defRPr sz="1000"/>
          </a:pPr>
          <a:r>
            <a:rPr lang="en-US" sz="1200" b="1" i="0" u="none" strike="noStrike" baseline="0">
              <a:solidFill>
                <a:srgbClr val="000000"/>
              </a:solidFill>
              <a:latin typeface="Arial"/>
              <a:cs typeface="Arial"/>
            </a:rPr>
            <a:t>Female</a:t>
          </a:r>
          <a:endParaRPr lang="fa-IR" sz="1200" b="1" i="0" u="none" strike="noStrike" baseline="0">
            <a:solidFill>
              <a:srgbClr val="000000"/>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0.20035</cdr:x>
      <cdr:y>0.08964</cdr:y>
    </cdr:from>
    <cdr:to>
      <cdr:x>0.27419</cdr:x>
      <cdr:y>0.13977</cdr:y>
    </cdr:to>
    <cdr:sp macro="" textlink="">
      <cdr:nvSpPr>
        <cdr:cNvPr id="6145" name="Text Box 1"/>
        <cdr:cNvSpPr txBox="1">
          <a:spLocks xmlns:a="http://schemas.openxmlformats.org/drawingml/2006/main" noChangeArrowheads="1"/>
        </cdr:cNvSpPr>
      </cdr:nvSpPr>
      <cdr:spPr bwMode="auto">
        <a:xfrm xmlns:a="http://schemas.openxmlformats.org/drawingml/2006/main">
          <a:off x="1648836" y="522840"/>
          <a:ext cx="607602" cy="29238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US" sz="1600" b="1" i="0" u="none" strike="noStrike" baseline="0" dirty="0">
              <a:solidFill>
                <a:srgbClr val="000000"/>
              </a:solidFill>
              <a:latin typeface="Arial"/>
              <a:cs typeface="B Mitra" panose="00000400000000000000" pitchFamily="2" charset="-78"/>
            </a:rPr>
            <a:t>Males</a:t>
          </a:r>
          <a:endParaRPr lang="en-US" sz="1100" b="1" i="0" u="none" strike="noStrike" baseline="0" dirty="0">
            <a:solidFill>
              <a:srgbClr val="000000"/>
            </a:solidFill>
            <a:latin typeface="Arial"/>
            <a:cs typeface="B Mitra" panose="00000400000000000000" pitchFamily="2" charset="-78"/>
          </a:endParaRPr>
        </a:p>
      </cdr:txBody>
    </cdr:sp>
  </cdr:relSizeAnchor>
  <cdr:relSizeAnchor xmlns:cdr="http://schemas.openxmlformats.org/drawingml/2006/chartDrawing">
    <cdr:from>
      <cdr:x>0.83571</cdr:x>
      <cdr:y>0.08964</cdr:y>
    </cdr:from>
    <cdr:to>
      <cdr:x>0.93992</cdr:x>
      <cdr:y>0.13977</cdr:y>
    </cdr:to>
    <cdr:sp macro="" textlink="">
      <cdr:nvSpPr>
        <cdr:cNvPr id="6146" name="Text Box 2"/>
        <cdr:cNvSpPr txBox="1">
          <a:spLocks xmlns:a="http://schemas.openxmlformats.org/drawingml/2006/main" noChangeArrowheads="1"/>
        </cdr:cNvSpPr>
      </cdr:nvSpPr>
      <cdr:spPr bwMode="auto">
        <a:xfrm xmlns:a="http://schemas.openxmlformats.org/drawingml/2006/main">
          <a:off x="6877527" y="522840"/>
          <a:ext cx="857672" cy="29238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US" sz="1600" b="1" i="0" u="none" strike="noStrike" baseline="0" dirty="0">
              <a:solidFill>
                <a:srgbClr val="000000"/>
              </a:solidFill>
              <a:latin typeface="Arial"/>
              <a:cs typeface="B Mitra" panose="00000400000000000000" pitchFamily="2" charset="-78"/>
            </a:rPr>
            <a:t>Females</a:t>
          </a:r>
          <a:endParaRPr lang="en-US" sz="1100" b="1" i="0" u="none" strike="noStrike" baseline="0" dirty="0">
            <a:solidFill>
              <a:srgbClr val="000000"/>
            </a:solidFill>
            <a:latin typeface="Arial"/>
            <a:cs typeface="B Mitra" panose="00000400000000000000" pitchFamily="2" charset="-78"/>
          </a:endParaRPr>
        </a:p>
      </cdr:txBody>
    </cdr:sp>
  </cdr:relSizeAnchor>
  <cdr:relSizeAnchor xmlns:cdr="http://schemas.openxmlformats.org/drawingml/2006/chartDrawing">
    <cdr:from>
      <cdr:x>0.87963</cdr:x>
      <cdr:y>0.24691</cdr:y>
    </cdr:from>
    <cdr:to>
      <cdr:x>0.99162</cdr:x>
      <cdr:y>0.30269</cdr:y>
    </cdr:to>
    <cdr:sp macro="" textlink="">
      <cdr:nvSpPr>
        <cdr:cNvPr id="2" name="Rounded Rectangle 1"/>
        <cdr:cNvSpPr/>
      </cdr:nvSpPr>
      <cdr:spPr bwMode="auto">
        <a:xfrm xmlns:a="http://schemas.openxmlformats.org/drawingml/2006/main">
          <a:off x="5648077" y="1201125"/>
          <a:ext cx="719103" cy="271327"/>
        </a:xfrm>
        <a:prstGeom xmlns:a="http://schemas.openxmlformats.org/drawingml/2006/main" prst="roundRect">
          <a:avLst/>
        </a:prstGeom>
        <a:ln xmlns:a="http://schemas.openxmlformats.org/drawingml/2006/main">
          <a:headEnd type="none" w="med" len="med"/>
          <a:tailEnd type="none" w="med" len="med"/>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pPr algn="ctr"/>
          <a:r>
            <a:rPr lang="en-US" sz="1400" b="1" dirty="0">
              <a:cs typeface="B Mitra" pitchFamily="2" charset="-78"/>
            </a:rPr>
            <a:t>2051</a:t>
          </a:r>
          <a:endParaRPr lang="fa-IR" sz="1400" b="1" dirty="0">
            <a:cs typeface="B Mitra" pitchFamily="2" charset="-78"/>
          </a:endParaRPr>
        </a:p>
      </cdr:txBody>
    </cdr:sp>
  </cdr:relSizeAnchor>
  <cdr:relSizeAnchor xmlns:cdr="http://schemas.openxmlformats.org/drawingml/2006/chartDrawing">
    <cdr:from>
      <cdr:x>0.90119</cdr:x>
      <cdr:y>0.30407</cdr:y>
    </cdr:from>
    <cdr:to>
      <cdr:x>0.90615</cdr:x>
      <cdr:y>0.6196</cdr:y>
    </cdr:to>
    <cdr:cxnSp macro="">
      <cdr:nvCxnSpPr>
        <cdr:cNvPr id="5" name="AutoShape 4">
          <a:extLst xmlns:a="http://schemas.openxmlformats.org/drawingml/2006/main">
            <a:ext uri="{FF2B5EF4-FFF2-40B4-BE49-F238E27FC236}">
              <a16:creationId xmlns:a16="http://schemas.microsoft.com/office/drawing/2014/main" id="{95FC1159-AB6D-4036-BCEC-D6DE164A6DE7}"/>
            </a:ext>
          </a:extLst>
        </cdr:cNvPr>
        <cdr:cNvCxnSpPr>
          <a:cxnSpLocks xmlns:a="http://schemas.openxmlformats.org/drawingml/2006/main" noChangeShapeType="1"/>
        </cdr:cNvCxnSpPr>
      </cdr:nvCxnSpPr>
      <cdr:spPr bwMode="auto">
        <a:xfrm xmlns:a="http://schemas.openxmlformats.org/drawingml/2006/main" flipH="1" flipV="1">
          <a:off x="5786530" y="1479188"/>
          <a:ext cx="31848" cy="1534936"/>
        </a:xfrm>
        <a:prstGeom xmlns:a="http://schemas.openxmlformats.org/drawingml/2006/main" prst="straightConnector1">
          <a:avLst/>
        </a:prstGeom>
        <a:noFill xmlns:a="http://schemas.openxmlformats.org/drawingml/2006/main"/>
        <a:ln xmlns:a="http://schemas.openxmlformats.org/drawingml/2006/main" w="57150">
          <a:solidFill>
            <a:srgbClr val="F79646"/>
          </a:solidFill>
          <a:round/>
          <a:headEnd/>
          <a:tailEnd type="triangle" w="med" len="med"/>
        </a:ln>
        <a:extLst xmlns:a="http://schemas.openxmlformats.org/drawingml/2006/main">
          <a:ext uri="{909E8E84-426E-40DD-AFC4-6F175D3DCCD1}">
            <a14:hiddenFill xmlns:a14="http://schemas.microsoft.com/office/drawing/2010/main">
              <a:noFill/>
            </a14:hiddenFill>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0.17445</cdr:x>
      <cdr:y>0.08305</cdr:y>
    </cdr:from>
    <cdr:to>
      <cdr:x>0.2639</cdr:x>
      <cdr:y>0.14955</cdr:y>
    </cdr:to>
    <cdr:sp macro="" textlink="">
      <cdr:nvSpPr>
        <cdr:cNvPr id="6145" name="Text Box 1"/>
        <cdr:cNvSpPr txBox="1">
          <a:spLocks xmlns:a="http://schemas.openxmlformats.org/drawingml/2006/main" noChangeArrowheads="1"/>
        </cdr:cNvSpPr>
      </cdr:nvSpPr>
      <cdr:spPr bwMode="auto">
        <a:xfrm xmlns:a="http://schemas.openxmlformats.org/drawingml/2006/main">
          <a:off x="1072510" y="403621"/>
          <a:ext cx="549894" cy="32316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1">
            <a:defRPr sz="1000"/>
          </a:pPr>
          <a:r>
            <a:rPr lang="en-US" sz="1800" b="1" i="0" u="none" strike="noStrike" baseline="0" dirty="0">
              <a:solidFill>
                <a:srgbClr val="000000"/>
              </a:solidFill>
              <a:latin typeface="Arial"/>
              <a:cs typeface="Arial"/>
            </a:rPr>
            <a:t>Male</a:t>
          </a:r>
          <a:endParaRPr lang="fa-IR" sz="1800" b="1" i="0" u="none" strike="noStrike" baseline="0" dirty="0">
            <a:solidFill>
              <a:srgbClr val="000000"/>
            </a:solidFill>
            <a:latin typeface="Arial"/>
            <a:cs typeface="Arial"/>
          </a:endParaRPr>
        </a:p>
      </cdr:txBody>
    </cdr:sp>
  </cdr:relSizeAnchor>
  <cdr:relSizeAnchor xmlns:cdr="http://schemas.openxmlformats.org/drawingml/2006/chartDrawing">
    <cdr:from>
      <cdr:x>0.81612</cdr:x>
      <cdr:y>0.08622</cdr:y>
    </cdr:from>
    <cdr:to>
      <cdr:x>0.93712</cdr:x>
      <cdr:y>0.14638</cdr:y>
    </cdr:to>
    <cdr:sp macro="" textlink="">
      <cdr:nvSpPr>
        <cdr:cNvPr id="6146" name="Text Box 2"/>
        <cdr:cNvSpPr txBox="1">
          <a:spLocks xmlns:a="http://schemas.openxmlformats.org/drawingml/2006/main" noChangeArrowheads="1"/>
        </cdr:cNvSpPr>
      </cdr:nvSpPr>
      <cdr:spPr bwMode="auto">
        <a:xfrm xmlns:a="http://schemas.openxmlformats.org/drawingml/2006/main">
          <a:off x="5017407" y="419009"/>
          <a:ext cx="743858" cy="29238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1">
            <a:defRPr sz="1000"/>
          </a:pPr>
          <a:r>
            <a:rPr lang="en-US" sz="1600" b="1" i="0" u="none" strike="noStrike" baseline="0" dirty="0">
              <a:solidFill>
                <a:srgbClr val="000000"/>
              </a:solidFill>
              <a:latin typeface="Arial"/>
              <a:cs typeface="Arial"/>
            </a:rPr>
            <a:t>Female</a:t>
          </a:r>
          <a:endParaRPr lang="fa-IR" sz="1600" b="1" i="0" u="none" strike="noStrike" baseline="0" dirty="0">
            <a:solidFill>
              <a:srgbClr val="000000"/>
            </a:solidFill>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66434"/>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66434"/>
          </a:xfrm>
          <a:prstGeom prst="rect">
            <a:avLst/>
          </a:prstGeom>
        </p:spPr>
        <p:txBody>
          <a:bodyPr vert="horz" lIns="91440" tIns="45720" rIns="91440" bIns="45720" rtlCol="1"/>
          <a:lstStyle>
            <a:lvl1pPr algn="l">
              <a:defRPr sz="1200"/>
            </a:lvl1pPr>
          </a:lstStyle>
          <a:p>
            <a:fld id="{017942E8-FA4B-4E7D-960A-6CCBB8332737}" type="datetime1">
              <a:rPr lang="en-US" smtClean="0"/>
              <a:t>02-Sep-17</a:t>
            </a:fld>
            <a:endParaRPr lang="fa-IR"/>
          </a:p>
        </p:txBody>
      </p:sp>
      <p:sp>
        <p:nvSpPr>
          <p:cNvPr id="4" name="Footer Placeholder 3"/>
          <p:cNvSpPr>
            <a:spLocks noGrp="1"/>
          </p:cNvSpPr>
          <p:nvPr>
            <p:ph type="ftr" sz="quarter" idx="2"/>
          </p:nvPr>
        </p:nvSpPr>
        <p:spPr>
          <a:xfrm>
            <a:off x="3886200" y="8829967"/>
            <a:ext cx="2971800" cy="466433"/>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829967"/>
            <a:ext cx="2971800" cy="466433"/>
          </a:xfrm>
          <a:prstGeom prst="rect">
            <a:avLst/>
          </a:prstGeom>
        </p:spPr>
        <p:txBody>
          <a:bodyPr vert="horz" lIns="91440" tIns="45720" rIns="91440" bIns="45720" rtlCol="1" anchor="b"/>
          <a:lstStyle>
            <a:lvl1pPr algn="l">
              <a:defRPr sz="1200"/>
            </a:lvl1pPr>
          </a:lstStyle>
          <a:p>
            <a:fld id="{AF03DA1D-7DD1-4D23-8DAE-788484F5E664}" type="slidenum">
              <a:rPr lang="fa-IR" smtClean="0"/>
              <a:t>‹#›</a:t>
            </a:fld>
            <a:endParaRPr lang="fa-IR"/>
          </a:p>
        </p:txBody>
      </p:sp>
    </p:spTree>
    <p:extLst>
      <p:ext uri="{BB962C8B-B14F-4D97-AF65-F5344CB8AC3E}">
        <p14:creationId xmlns:p14="http://schemas.microsoft.com/office/powerpoint/2010/main" val="76966178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66434"/>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66434"/>
          </a:xfrm>
          <a:prstGeom prst="rect">
            <a:avLst/>
          </a:prstGeom>
        </p:spPr>
        <p:txBody>
          <a:bodyPr vert="horz" lIns="91440" tIns="45720" rIns="91440" bIns="45720" rtlCol="1"/>
          <a:lstStyle>
            <a:lvl1pPr algn="l">
              <a:defRPr sz="1200"/>
            </a:lvl1pPr>
          </a:lstStyle>
          <a:p>
            <a:fld id="{AF903BFC-7DBA-4F52-B4E7-4FCF65AC7121}" type="datetime1">
              <a:rPr lang="en-US" smtClean="0"/>
              <a:t>02-Sep-17</a:t>
            </a:fld>
            <a:endParaRPr lang="fa-IR"/>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829967"/>
            <a:ext cx="2971800" cy="466433"/>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829967"/>
            <a:ext cx="2971800" cy="466433"/>
          </a:xfrm>
          <a:prstGeom prst="rect">
            <a:avLst/>
          </a:prstGeom>
        </p:spPr>
        <p:txBody>
          <a:bodyPr vert="horz" lIns="91440" tIns="45720" rIns="91440" bIns="45720" rtlCol="1" anchor="b"/>
          <a:lstStyle>
            <a:lvl1pPr algn="l">
              <a:defRPr sz="1200"/>
            </a:lvl1pPr>
          </a:lstStyle>
          <a:p>
            <a:fld id="{CF52E603-9E5D-4911-B9E6-B4A488EA7D03}" type="slidenum">
              <a:rPr lang="fa-IR" smtClean="0"/>
              <a:t>‹#›</a:t>
            </a:fld>
            <a:endParaRPr lang="fa-IR"/>
          </a:p>
        </p:txBody>
      </p:sp>
    </p:spTree>
    <p:extLst>
      <p:ext uri="{BB962C8B-B14F-4D97-AF65-F5344CB8AC3E}">
        <p14:creationId xmlns:p14="http://schemas.microsoft.com/office/powerpoint/2010/main" val="3827855063"/>
      </p:ext>
    </p:extLst>
  </p:cSld>
  <p:clrMap bg1="lt1" tx1="dk1" bg2="lt2" tx2="dk2" accent1="accent1" accent2="accent2" accent3="accent3" accent4="accent4" accent5="accent5" accent6="accent6" hlink="hlink" folHlink="folHlink"/>
  <p:hf sldNum="0"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1584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22232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982715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285145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26531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723317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1657152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60435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170406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4161254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27191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619935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453333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4114696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910326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4015854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376770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1368956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493758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439881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917447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56506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457442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692431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44516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04972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105354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418818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91815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11523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63245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09128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949"/>
          </a:xfrm>
          <a:prstGeom prst="rect">
            <a:avLst/>
          </a:prstGeom>
        </p:spPr>
      </p:pic>
      <p:sp>
        <p:nvSpPr>
          <p:cNvPr id="7" name="Text Placeholder 6"/>
          <p:cNvSpPr>
            <a:spLocks noGrp="1"/>
          </p:cNvSpPr>
          <p:nvPr>
            <p:ph type="body" sz="quarter" idx="13"/>
          </p:nvPr>
        </p:nvSpPr>
        <p:spPr>
          <a:xfrm>
            <a:off x="817581" y="1484556"/>
            <a:ext cx="10693101" cy="4658060"/>
          </a:xfrm>
        </p:spPr>
        <p:txBody>
          <a:bodyPr>
            <a:normAutofit/>
          </a:bodyPr>
          <a:lstStyle>
            <a:lvl1pPr marL="0" indent="0" algn="l" rtl="0">
              <a:buNone/>
              <a:defRPr sz="2800" baseline="0"/>
            </a:lvl1pPr>
          </a:lstStyle>
          <a:p>
            <a:pPr lvl="0"/>
            <a:endParaRPr lang="fa-IR" dirty="0"/>
          </a:p>
        </p:txBody>
      </p:sp>
      <p:sp>
        <p:nvSpPr>
          <p:cNvPr id="8"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
        <p:nvSpPr>
          <p:cNvPr id="11" name="Text Placeholder 4"/>
          <p:cNvSpPr>
            <a:spLocks noGrp="1"/>
          </p:cNvSpPr>
          <p:nvPr>
            <p:ph type="body" sz="quarter" idx="21" hasCustomPrompt="1"/>
          </p:nvPr>
        </p:nvSpPr>
        <p:spPr>
          <a:xfrm>
            <a:off x="3432175" y="6227408"/>
            <a:ext cx="6002338" cy="641350"/>
          </a:xfrm>
          <a:ln>
            <a:noFill/>
          </a:ln>
        </p:spPr>
        <p:style>
          <a:lnRef idx="1">
            <a:schemeClr val="accent3"/>
          </a:lnRef>
          <a:fillRef idx="2">
            <a:schemeClr val="accent3"/>
          </a:fillRef>
          <a:effectRef idx="1">
            <a:schemeClr val="accent3"/>
          </a:effectRef>
          <a:fontRef idx="none"/>
        </p:style>
        <p:txBody>
          <a:bodyPr anchor="ctr">
            <a:normAutofit/>
          </a:bodyPr>
          <a:lstStyle>
            <a:lvl1pPr marL="0" indent="0" algn="ctr" rtl="0">
              <a:buNone/>
              <a:defRPr sz="1050" baseline="0"/>
            </a:lvl1pPr>
          </a:lstStyle>
          <a:p>
            <a:pPr lvl="0"/>
            <a:r>
              <a:rPr lang="en-US" sz="1050" dirty="0"/>
              <a:t>Summary Name Of Authors</a:t>
            </a:r>
            <a:endParaRPr lang="fa-IR"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780" y="6169514"/>
            <a:ext cx="682393" cy="688486"/>
          </a:xfrm>
          <a:prstGeom prst="rect">
            <a:avLst/>
          </a:prstGeom>
        </p:spPr>
      </p:pic>
      <p:sp>
        <p:nvSpPr>
          <p:cNvPr id="13" name="TextBox 12"/>
          <p:cNvSpPr txBox="1"/>
          <p:nvPr userDrawn="1"/>
        </p:nvSpPr>
        <p:spPr>
          <a:xfrm>
            <a:off x="1075762" y="6306008"/>
            <a:ext cx="2326341" cy="415498"/>
          </a:xfrm>
          <a:prstGeom prst="rect">
            <a:avLst/>
          </a:prstGeom>
          <a:noFill/>
        </p:spPr>
        <p:txBody>
          <a:bodyPr wrap="square" rtlCol="1">
            <a:spAutoFit/>
          </a:bodyPr>
          <a:lstStyle/>
          <a:p>
            <a:pPr algn="l" rtl="0"/>
            <a:r>
              <a:rPr lang="en-US" sz="1050" dirty="0"/>
              <a:t>National Population Studies And Comprehensive Management Institute</a:t>
            </a:r>
            <a:endParaRPr lang="fa-IR" sz="1050" dirty="0"/>
          </a:p>
        </p:txBody>
      </p:sp>
    </p:spTree>
    <p:extLst>
      <p:ext uri="{BB962C8B-B14F-4D97-AF65-F5344CB8AC3E}">
        <p14:creationId xmlns:p14="http://schemas.microsoft.com/office/powerpoint/2010/main" val="228503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73" y="-225911"/>
            <a:ext cx="12272330" cy="7220365"/>
          </a:xfrm>
          <a:prstGeom prst="rect">
            <a:avLst/>
          </a:prstGeom>
        </p:spPr>
      </p:pic>
    </p:spTree>
    <p:extLst>
      <p:ext uri="{BB962C8B-B14F-4D97-AF65-F5344CB8AC3E}">
        <p14:creationId xmlns:p14="http://schemas.microsoft.com/office/powerpoint/2010/main" val="1380948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086067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489979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407107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86589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lvl1pPr marL="0" indent="0">
              <a:buNone/>
              <a:defRPr/>
            </a:lvl1pPr>
          </a:lstStyle>
          <a:p>
            <a:pPr lvl="0"/>
            <a:endParaRPr lang="fa-IR"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92179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67960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31315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dirty="0"/>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004038C-790E-4E1F-AFA3-7A2D322ABF52}" type="slidenum">
              <a:rPr lang="fa-IR" smtClean="0"/>
              <a:t>‹#›</a:t>
            </a:fld>
            <a:endParaRPr lang="fa-IR" dirty="0"/>
          </a:p>
        </p:txBody>
      </p:sp>
    </p:spTree>
    <p:extLst>
      <p:ext uri="{BB962C8B-B14F-4D97-AF65-F5344CB8AC3E}">
        <p14:creationId xmlns:p14="http://schemas.microsoft.com/office/powerpoint/2010/main" val="74688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389193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2513" y="1663665"/>
            <a:ext cx="3586087" cy="631731"/>
          </a:xfrm>
        </p:spPr>
        <p:txBody>
          <a:bodyPr anchor="ctr"/>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And Last Name</a:t>
            </a:r>
          </a:p>
        </p:txBody>
      </p:sp>
      <p:sp>
        <p:nvSpPr>
          <p:cNvPr id="9" name="Text Placeholder 2"/>
          <p:cNvSpPr>
            <a:spLocks noGrp="1"/>
          </p:cNvSpPr>
          <p:nvPr>
            <p:ph type="body" idx="13" hasCustomPrompt="1"/>
          </p:nvPr>
        </p:nvSpPr>
        <p:spPr>
          <a:xfrm>
            <a:off x="4389119" y="1663665"/>
            <a:ext cx="7465807" cy="631731"/>
          </a:xfrm>
        </p:spPr>
        <p:txBody>
          <a:bodyPr anchor="ctr"/>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Affiliate</a:t>
            </a:r>
          </a:p>
        </p:txBody>
      </p:sp>
      <p:graphicFrame>
        <p:nvGraphicFramePr>
          <p:cNvPr id="10" name="Table 9"/>
          <p:cNvGraphicFramePr>
            <a:graphicFrameLocks noGrp="1"/>
          </p:cNvGraphicFramePr>
          <p:nvPr userDrawn="1">
            <p:extLst>
              <p:ext uri="{D42A27DB-BD31-4B8C-83A1-F6EECF244321}">
                <p14:modId xmlns:p14="http://schemas.microsoft.com/office/powerpoint/2010/main" val="525619144"/>
              </p:ext>
            </p:extLst>
          </p:nvPr>
        </p:nvGraphicFramePr>
        <p:xfrm>
          <a:off x="4038600" y="2423640"/>
          <a:ext cx="7923904" cy="3751249"/>
        </p:xfrm>
        <a:graphic>
          <a:graphicData uri="http://schemas.openxmlformats.org/drawingml/2006/table">
            <a:tbl>
              <a:tblPr rtl="1" bandRow="1">
                <a:tableStyleId>{5C22544A-7EE6-4342-B048-85BDC9FD1C3A}</a:tableStyleId>
              </a:tblPr>
              <a:tblGrid>
                <a:gridCol w="5904379">
                  <a:extLst>
                    <a:ext uri="{9D8B030D-6E8A-4147-A177-3AD203B41FA5}">
                      <a16:colId xmlns:a16="http://schemas.microsoft.com/office/drawing/2014/main" val="20000"/>
                    </a:ext>
                  </a:extLst>
                </a:gridCol>
                <a:gridCol w="2019525">
                  <a:extLst>
                    <a:ext uri="{9D8B030D-6E8A-4147-A177-3AD203B41FA5}">
                      <a16:colId xmlns:a16="http://schemas.microsoft.com/office/drawing/2014/main" val="20001"/>
                    </a:ext>
                  </a:extLst>
                </a:gridCol>
              </a:tblGrid>
              <a:tr h="838078">
                <a:tc>
                  <a:txBody>
                    <a:bodyPr/>
                    <a:lstStyle/>
                    <a:p>
                      <a:pPr algn="ctr" rtl="1"/>
                      <a:endParaRPr lang="fa-IR" dirty="0"/>
                    </a:p>
                  </a:txBody>
                  <a:tcPr anchor="ctr"/>
                </a:tc>
                <a:tc>
                  <a:txBody>
                    <a:bodyPr/>
                    <a:lstStyle/>
                    <a:p>
                      <a:pPr algn="ctr" rtl="0"/>
                      <a:r>
                        <a:rPr lang="en-US" dirty="0"/>
                        <a:t>Education</a:t>
                      </a:r>
                      <a:endParaRPr lang="fa-IR" dirty="0"/>
                    </a:p>
                  </a:txBody>
                  <a:tcPr anchor="ctr"/>
                </a:tc>
                <a:extLst>
                  <a:ext uri="{0D108BD9-81ED-4DB2-BD59-A6C34878D82A}">
                    <a16:rowId xmlns:a16="http://schemas.microsoft.com/office/drawing/2014/main" val="10000"/>
                  </a:ext>
                </a:extLst>
              </a:tr>
              <a:tr h="1073614">
                <a:tc>
                  <a:txBody>
                    <a:bodyPr/>
                    <a:lstStyle/>
                    <a:p>
                      <a:pPr algn="ctr" rtl="1"/>
                      <a:endParaRPr lang="fa-IR" dirty="0"/>
                    </a:p>
                  </a:txBody>
                  <a:tcPr anchor="ctr"/>
                </a:tc>
                <a:tc>
                  <a:txBody>
                    <a:bodyPr/>
                    <a:lstStyle/>
                    <a:p>
                      <a:pPr algn="ctr" rtl="0"/>
                      <a:r>
                        <a:rPr lang="en-US" dirty="0"/>
                        <a:t>Research Interests</a:t>
                      </a:r>
                      <a:endParaRPr lang="fa-IR" dirty="0"/>
                    </a:p>
                  </a:txBody>
                  <a:tcPr anchor="ctr"/>
                </a:tc>
                <a:extLst>
                  <a:ext uri="{0D108BD9-81ED-4DB2-BD59-A6C34878D82A}">
                    <a16:rowId xmlns:a16="http://schemas.microsoft.com/office/drawing/2014/main" val="10001"/>
                  </a:ext>
                </a:extLst>
              </a:tr>
              <a:tr h="1839557">
                <a:tc>
                  <a:txBody>
                    <a:bodyPr/>
                    <a:lstStyle/>
                    <a:p>
                      <a:pPr algn="ctr" rtl="1"/>
                      <a:endParaRPr lang="fa-I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Key Professional Activities</a:t>
                      </a:r>
                      <a:endParaRPr lang="fa-IR" dirty="0"/>
                    </a:p>
                  </a:txBody>
                  <a:tcPr anchor="ctr"/>
                </a:tc>
                <a:extLst>
                  <a:ext uri="{0D108BD9-81ED-4DB2-BD59-A6C34878D82A}">
                    <a16:rowId xmlns:a16="http://schemas.microsoft.com/office/drawing/2014/main" val="10002"/>
                  </a:ext>
                </a:extLst>
              </a:tr>
            </a:tbl>
          </a:graphicData>
        </a:graphic>
      </p:graphicFrame>
      <p:sp>
        <p:nvSpPr>
          <p:cNvPr id="17" name="Text Placeholder 16"/>
          <p:cNvSpPr>
            <a:spLocks noGrp="1"/>
          </p:cNvSpPr>
          <p:nvPr>
            <p:ph type="body" sz="quarter" idx="14" hasCustomPrompt="1"/>
          </p:nvPr>
        </p:nvSpPr>
        <p:spPr>
          <a:xfrm>
            <a:off x="6099175" y="2444586"/>
            <a:ext cx="5755751" cy="771690"/>
          </a:xfrm>
        </p:spPr>
        <p:txBody>
          <a:bodyPr anchor="ctr">
            <a:normAutofit/>
          </a:bodyPr>
          <a:lstStyle>
            <a:lvl1pPr marL="0" indent="0" algn="ctr" rtl="0">
              <a:buNone/>
              <a:defRPr sz="1800" baseline="0"/>
            </a:lvl1pPr>
          </a:lstStyle>
          <a:p>
            <a:pPr lvl="0"/>
            <a:r>
              <a:rPr lang="en-US" dirty="0"/>
              <a:t>Add text</a:t>
            </a:r>
            <a:endParaRPr lang="fa-IR" dirty="0"/>
          </a:p>
        </p:txBody>
      </p:sp>
      <p:sp>
        <p:nvSpPr>
          <p:cNvPr id="18" name="Text Placeholder 16"/>
          <p:cNvSpPr>
            <a:spLocks noGrp="1"/>
          </p:cNvSpPr>
          <p:nvPr>
            <p:ph type="body" sz="quarter" idx="15" hasCustomPrompt="1"/>
          </p:nvPr>
        </p:nvSpPr>
        <p:spPr>
          <a:xfrm>
            <a:off x="6099175" y="3365466"/>
            <a:ext cx="5755751" cy="937593"/>
          </a:xfrm>
        </p:spPr>
        <p:txBody>
          <a:bodyPr anchor="ctr">
            <a:normAutofit/>
          </a:bodyPr>
          <a:lstStyle>
            <a:lvl1pPr marL="0" indent="0" algn="ctr" rtl="0">
              <a:buNone/>
              <a:defRPr sz="1800" baseline="0"/>
            </a:lvl1pPr>
          </a:lstStyle>
          <a:p>
            <a:pPr lvl="0"/>
            <a:r>
              <a:rPr lang="en-US" dirty="0"/>
              <a:t>Add text</a:t>
            </a:r>
            <a:endParaRPr lang="fa-IR" dirty="0"/>
          </a:p>
        </p:txBody>
      </p:sp>
      <p:sp>
        <p:nvSpPr>
          <p:cNvPr id="20" name="Text Placeholder 16"/>
          <p:cNvSpPr>
            <a:spLocks noGrp="1"/>
          </p:cNvSpPr>
          <p:nvPr>
            <p:ph type="body" sz="quarter" idx="16" hasCustomPrompt="1"/>
          </p:nvPr>
        </p:nvSpPr>
        <p:spPr>
          <a:xfrm>
            <a:off x="6099175" y="4452249"/>
            <a:ext cx="5755751" cy="1640575"/>
          </a:xfrm>
        </p:spPr>
        <p:txBody>
          <a:bodyPr anchor="ctr">
            <a:normAutofit/>
          </a:bodyPr>
          <a:lstStyle>
            <a:lvl1pPr marL="0" indent="0" algn="ctr" rtl="0">
              <a:buNone/>
              <a:defRPr sz="1800" baseline="0"/>
            </a:lvl1pPr>
          </a:lstStyle>
          <a:p>
            <a:pPr lvl="0"/>
            <a:r>
              <a:rPr lang="en-US" dirty="0"/>
              <a:t>Add text</a:t>
            </a:r>
            <a:endParaRPr lang="fa-IR" dirty="0"/>
          </a:p>
        </p:txBody>
      </p:sp>
      <p:sp>
        <p:nvSpPr>
          <p:cNvPr id="22" name="Picture Placeholder 21"/>
          <p:cNvSpPr>
            <a:spLocks noGrp="1"/>
          </p:cNvSpPr>
          <p:nvPr>
            <p:ph type="pic" sz="quarter" idx="17" hasCustomPrompt="1"/>
          </p:nvPr>
        </p:nvSpPr>
        <p:spPr>
          <a:xfrm>
            <a:off x="592138" y="2444750"/>
            <a:ext cx="3183796" cy="3740897"/>
          </a:xfrm>
        </p:spPr>
        <p:txBody>
          <a:bodyPr anchor="ctr"/>
          <a:lstStyle>
            <a:lvl1pPr marL="0" indent="0" algn="ctr" rtl="0">
              <a:buFontTx/>
              <a:buNone/>
              <a:defRPr baseline="0"/>
            </a:lvl1pPr>
          </a:lstStyle>
          <a:p>
            <a:r>
              <a:rPr lang="en-US" dirty="0"/>
              <a:t>Insert your picture here</a:t>
            </a:r>
            <a:endParaRPr lang="fa-IR"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156" cy="1514476"/>
          </a:xfrm>
          <a:prstGeom prst="rect">
            <a:avLst/>
          </a:prstGeom>
        </p:spPr>
      </p:pic>
      <p:sp>
        <p:nvSpPr>
          <p:cNvPr id="21"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Tree>
    <p:extLst>
      <p:ext uri="{BB962C8B-B14F-4D97-AF65-F5344CB8AC3E}">
        <p14:creationId xmlns:p14="http://schemas.microsoft.com/office/powerpoint/2010/main" val="271683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1447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1156" cy="1514476"/>
          </a:xfrm>
          <a:prstGeom prst="rect">
            <a:avLst/>
          </a:prstGeom>
        </p:spPr>
      </p:pic>
      <p:sp>
        <p:nvSpPr>
          <p:cNvPr id="11" name="Text Placeholder 10"/>
          <p:cNvSpPr>
            <a:spLocks noGrp="1"/>
          </p:cNvSpPr>
          <p:nvPr>
            <p:ph type="body" sz="quarter" idx="13" hasCustomPrompt="1"/>
          </p:nvPr>
        </p:nvSpPr>
        <p:spPr>
          <a:xfrm>
            <a:off x="838201" y="1764254"/>
            <a:ext cx="10515599" cy="1158334"/>
          </a:xfrm>
        </p:spPr>
        <p:txBody>
          <a:bodyPr anchor="ctr">
            <a:noAutofit/>
          </a:bodyPr>
          <a:lstStyle>
            <a:lvl1pPr marL="0" indent="0" algn="ctr" rtl="0">
              <a:buNone/>
              <a:defRPr sz="3200" b="1" baseline="0">
                <a:latin typeface="+mj-lt"/>
                <a:cs typeface="+mj-cs"/>
              </a:defRPr>
            </a:lvl1pPr>
          </a:lstStyle>
          <a:p>
            <a:pPr lvl="0"/>
            <a:r>
              <a:rPr lang="en-US" dirty="0"/>
              <a:t>Insert Article’s Title Here</a:t>
            </a:r>
            <a:endParaRPr lang="fa-IR" dirty="0"/>
          </a:p>
        </p:txBody>
      </p:sp>
      <p:sp>
        <p:nvSpPr>
          <p:cNvPr id="13" name="Text Placeholder 12"/>
          <p:cNvSpPr>
            <a:spLocks noGrp="1"/>
          </p:cNvSpPr>
          <p:nvPr>
            <p:ph type="body" sz="quarter" idx="14" hasCustomPrompt="1"/>
          </p:nvPr>
        </p:nvSpPr>
        <p:spPr>
          <a:xfrm>
            <a:off x="3095997" y="3408363"/>
            <a:ext cx="5999162" cy="1054100"/>
          </a:xfrm>
        </p:spPr>
        <p:txBody>
          <a:bodyPr anchor="ctr">
            <a:normAutofit/>
          </a:bodyPr>
          <a:lstStyle>
            <a:lvl1pPr marL="0" indent="0" algn="ctr" rtl="0">
              <a:buNone/>
              <a:defRPr sz="2000" b="0"/>
            </a:lvl1pPr>
          </a:lstStyle>
          <a:p>
            <a:pPr lvl="0"/>
            <a:r>
              <a:rPr lang="en-US" b="0" dirty="0"/>
              <a:t>Add Full Name Of Authors Here</a:t>
            </a:r>
            <a:endParaRPr lang="fa-IR" dirty="0"/>
          </a:p>
        </p:txBody>
      </p:sp>
      <p:sp>
        <p:nvSpPr>
          <p:cNvPr id="16" name="Text Placeholder 15"/>
          <p:cNvSpPr>
            <a:spLocks noGrp="1"/>
          </p:cNvSpPr>
          <p:nvPr>
            <p:ph type="body" sz="quarter" idx="15" hasCustomPrompt="1"/>
          </p:nvPr>
        </p:nvSpPr>
        <p:spPr>
          <a:xfrm>
            <a:off x="1103684" y="4876653"/>
            <a:ext cx="9983788" cy="1290637"/>
          </a:xfrm>
        </p:spPr>
        <p:txBody>
          <a:bodyPr anchor="ctr">
            <a:normAutofit/>
          </a:bodyPr>
          <a:lstStyle>
            <a:lvl1pPr marL="0" indent="0" algn="ctr" rtl="0">
              <a:buNone/>
              <a:defRPr sz="1800" baseline="0"/>
            </a:lvl1pPr>
          </a:lstStyle>
          <a:p>
            <a:pPr lvl="0"/>
            <a:r>
              <a:rPr lang="en-US" dirty="0"/>
              <a:t>Add Article’s Base Lines </a:t>
            </a:r>
            <a:endParaRPr lang="fa-IR" dirty="0"/>
          </a:p>
        </p:txBody>
      </p:sp>
      <p:sp>
        <p:nvSpPr>
          <p:cNvPr id="9"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Tree>
    <p:extLst>
      <p:ext uri="{BB962C8B-B14F-4D97-AF65-F5344CB8AC3E}">
        <p14:creationId xmlns:p14="http://schemas.microsoft.com/office/powerpoint/2010/main" val="327092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949"/>
          </a:xfrm>
          <a:prstGeom prst="rect">
            <a:avLst/>
          </a:prstGeom>
        </p:spPr>
      </p:pic>
      <p:sp>
        <p:nvSpPr>
          <p:cNvPr id="8" name="Text Placeholder 7"/>
          <p:cNvSpPr>
            <a:spLocks noGrp="1"/>
          </p:cNvSpPr>
          <p:nvPr>
            <p:ph type="body" sz="quarter" idx="13" hasCustomPrompt="1"/>
          </p:nvPr>
        </p:nvSpPr>
        <p:spPr>
          <a:xfrm>
            <a:off x="1689100" y="269559"/>
            <a:ext cx="7745356" cy="817562"/>
          </a:xfrm>
        </p:spPr>
        <p:txBody>
          <a:bodyPr anchor="ctr"/>
          <a:lstStyle>
            <a:lvl1pPr marL="0" indent="0" algn="l" rtl="0">
              <a:buNone/>
              <a:defRPr b="1" baseline="0">
                <a:solidFill>
                  <a:schemeClr val="accent4">
                    <a:lumMod val="60000"/>
                    <a:lumOff val="40000"/>
                  </a:schemeClr>
                </a:solidFill>
                <a:latin typeface="+mj-lt"/>
                <a:ea typeface="A Hayat" panose="020B0800040000020004" pitchFamily="34" charset="-78"/>
                <a:cs typeface="+mn-cs"/>
              </a:defRPr>
            </a:lvl1pPr>
          </a:lstStyle>
          <a:p>
            <a:pPr lvl="0"/>
            <a:r>
              <a:rPr lang="en-US" dirty="0"/>
              <a:t>Add Title Here</a:t>
            </a:r>
            <a:endParaRPr lang="fa-IR" dirty="0"/>
          </a:p>
        </p:txBody>
      </p:sp>
      <p:sp>
        <p:nvSpPr>
          <p:cNvPr id="9" name="Text Placeholder 6"/>
          <p:cNvSpPr>
            <a:spLocks noGrp="1"/>
          </p:cNvSpPr>
          <p:nvPr>
            <p:ph type="body" sz="quarter" idx="14"/>
          </p:nvPr>
        </p:nvSpPr>
        <p:spPr>
          <a:xfrm>
            <a:off x="817581" y="1484556"/>
            <a:ext cx="10693101" cy="4636059"/>
          </a:xfrm>
        </p:spPr>
        <p:txBody>
          <a:bodyPr>
            <a:normAutofit/>
          </a:bodyPr>
          <a:lstStyle>
            <a:lvl1pPr marL="0" indent="0" algn="l" rtl="0">
              <a:buNone/>
              <a:defRPr sz="2800" baseline="0"/>
            </a:lvl1pPr>
          </a:lstStyle>
          <a:p>
            <a:pPr lvl="0"/>
            <a:endParaRPr lang="fa-IR" dirty="0"/>
          </a:p>
        </p:txBody>
      </p:sp>
      <p:sp>
        <p:nvSpPr>
          <p:cNvPr id="7"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
        <p:nvSpPr>
          <p:cNvPr id="13" name="Text Placeholder 4"/>
          <p:cNvSpPr>
            <a:spLocks noGrp="1"/>
          </p:cNvSpPr>
          <p:nvPr>
            <p:ph type="body" sz="quarter" idx="21" hasCustomPrompt="1"/>
          </p:nvPr>
        </p:nvSpPr>
        <p:spPr>
          <a:xfrm>
            <a:off x="3432175" y="6227408"/>
            <a:ext cx="6002338" cy="641350"/>
          </a:xfrm>
          <a:ln>
            <a:noFill/>
          </a:ln>
        </p:spPr>
        <p:style>
          <a:lnRef idx="1">
            <a:schemeClr val="accent3"/>
          </a:lnRef>
          <a:fillRef idx="2">
            <a:schemeClr val="accent3"/>
          </a:fillRef>
          <a:effectRef idx="1">
            <a:schemeClr val="accent3"/>
          </a:effectRef>
          <a:fontRef idx="none"/>
        </p:style>
        <p:txBody>
          <a:bodyPr anchor="ctr">
            <a:normAutofit/>
          </a:bodyPr>
          <a:lstStyle>
            <a:lvl1pPr marL="0" indent="0" algn="ctr" rtl="0">
              <a:buNone/>
              <a:defRPr sz="1050" baseline="0"/>
            </a:lvl1pPr>
          </a:lstStyle>
          <a:p>
            <a:pPr lvl="0"/>
            <a:r>
              <a:rPr lang="en-US" sz="1050" dirty="0"/>
              <a:t>Summary Name Of Authors</a:t>
            </a:r>
            <a:endParaRPr lang="fa-IR"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780" y="6169514"/>
            <a:ext cx="682393" cy="688486"/>
          </a:xfrm>
          <a:prstGeom prst="rect">
            <a:avLst/>
          </a:prstGeom>
        </p:spPr>
      </p:pic>
      <p:sp>
        <p:nvSpPr>
          <p:cNvPr id="12" name="TextBox 11"/>
          <p:cNvSpPr txBox="1"/>
          <p:nvPr userDrawn="1"/>
        </p:nvSpPr>
        <p:spPr>
          <a:xfrm>
            <a:off x="1075762" y="6306008"/>
            <a:ext cx="2326341" cy="415498"/>
          </a:xfrm>
          <a:prstGeom prst="rect">
            <a:avLst/>
          </a:prstGeom>
          <a:noFill/>
        </p:spPr>
        <p:txBody>
          <a:bodyPr wrap="square" rtlCol="1">
            <a:spAutoFit/>
          </a:bodyPr>
          <a:lstStyle/>
          <a:p>
            <a:pPr algn="l" rtl="0"/>
            <a:r>
              <a:rPr lang="en-US" sz="1050" dirty="0"/>
              <a:t>National Population Studies And Comprehensive Management Institute</a:t>
            </a:r>
            <a:endParaRPr lang="fa-IR" sz="1050" dirty="0"/>
          </a:p>
        </p:txBody>
      </p:sp>
    </p:spTree>
    <p:extLst>
      <p:ext uri="{BB962C8B-B14F-4D97-AF65-F5344CB8AC3E}">
        <p14:creationId xmlns:p14="http://schemas.microsoft.com/office/powerpoint/2010/main" val="158605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04038C-790E-4E1F-AFA3-7A2D322ABF52}" type="slidenum">
              <a:rPr lang="fa-IR" smtClean="0"/>
              <a:t>‹#›</a:t>
            </a:fld>
            <a:endParaRPr lang="fa-IR"/>
          </a:p>
        </p:txBody>
      </p:sp>
    </p:spTree>
    <p:extLst>
      <p:ext uri="{BB962C8B-B14F-4D97-AF65-F5344CB8AC3E}">
        <p14:creationId xmlns:p14="http://schemas.microsoft.com/office/powerpoint/2010/main" val="1232449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3" r:id="rId5"/>
    <p:sldLayoutId id="2147483654" r:id="rId6"/>
    <p:sldLayoutId id="2147483689" r:id="rId7"/>
    <p:sldLayoutId id="2147483688" r:id="rId8"/>
    <p:sldLayoutId id="2147483686" r:id="rId9"/>
    <p:sldLayoutId id="2147483690" r:id="rId10"/>
    <p:sldLayoutId id="2147483687" r:id="rId11"/>
    <p:sldLayoutId id="2147483656" r:id="rId12"/>
    <p:sldLayoutId id="2147483657" r:id="rId13"/>
    <p:sldLayoutId id="2147483658" r:id="rId14"/>
    <p:sldLayoutId id="2147483659" r:id="rId15"/>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idx="1"/>
          </p:nvPr>
        </p:nvSpPr>
        <p:spPr>
          <a:xfrm>
            <a:off x="152401" y="1663665"/>
            <a:ext cx="4206240" cy="631731"/>
          </a:xfrm>
        </p:spPr>
        <p:txBody>
          <a:bodyPr>
            <a:normAutofit fontScale="92500"/>
          </a:bodyPr>
          <a:lstStyle/>
          <a:p>
            <a:r>
              <a:rPr lang="en-US" dirty="0"/>
              <a:t>Mohammad Jalal Abbasi-Shavazi</a:t>
            </a:r>
          </a:p>
        </p:txBody>
      </p:sp>
      <p:sp>
        <p:nvSpPr>
          <p:cNvPr id="47" name="Text Placeholder 46"/>
          <p:cNvSpPr>
            <a:spLocks noGrp="1"/>
          </p:cNvSpPr>
          <p:nvPr>
            <p:ph type="body" idx="13"/>
          </p:nvPr>
        </p:nvSpPr>
        <p:spPr/>
        <p:txBody>
          <a:bodyPr>
            <a:normAutofit fontScale="92500" lnSpcReduction="10000"/>
          </a:bodyPr>
          <a:lstStyle/>
          <a:p>
            <a:r>
              <a:rPr lang="en-US" dirty="0"/>
              <a:t>Director of National Population Studies And Comprehensive </a:t>
            </a:r>
            <a:r>
              <a:rPr lang="en-US"/>
              <a:t>Management Institute</a:t>
            </a:r>
            <a:endParaRPr lang="fa-IR"/>
          </a:p>
        </p:txBody>
      </p:sp>
      <p:sp>
        <p:nvSpPr>
          <p:cNvPr id="48" name="Text Placeholder 47"/>
          <p:cNvSpPr>
            <a:spLocks noGrp="1"/>
          </p:cNvSpPr>
          <p:nvPr>
            <p:ph type="body" sz="quarter" idx="14"/>
          </p:nvPr>
        </p:nvSpPr>
        <p:spPr/>
        <p:txBody>
          <a:bodyPr/>
          <a:lstStyle/>
          <a:p>
            <a:r>
              <a:rPr lang="en-US" dirty="0" err="1"/>
              <a:t>Ph.D</a:t>
            </a:r>
            <a:r>
              <a:rPr lang="en-US" dirty="0"/>
              <a:t> in Demography, Australian National University</a:t>
            </a:r>
            <a:endParaRPr lang="fa-IR" dirty="0"/>
          </a:p>
        </p:txBody>
      </p:sp>
      <p:sp>
        <p:nvSpPr>
          <p:cNvPr id="49" name="Text Placeholder 48"/>
          <p:cNvSpPr>
            <a:spLocks noGrp="1"/>
          </p:cNvSpPr>
          <p:nvPr>
            <p:ph type="body" sz="quarter" idx="15"/>
          </p:nvPr>
        </p:nvSpPr>
        <p:spPr/>
        <p:txBody>
          <a:bodyPr/>
          <a:lstStyle/>
          <a:p>
            <a:r>
              <a:rPr lang="en-US" dirty="0"/>
              <a:t>Families and Households, Fertility, International Migration</a:t>
            </a:r>
            <a:endParaRPr lang="fa-IR" dirty="0"/>
          </a:p>
        </p:txBody>
      </p:sp>
      <p:sp>
        <p:nvSpPr>
          <p:cNvPr id="50" name="Text Placeholder 49"/>
          <p:cNvSpPr>
            <a:spLocks noGrp="1"/>
          </p:cNvSpPr>
          <p:nvPr>
            <p:ph type="body" sz="quarter" idx="16"/>
          </p:nvPr>
        </p:nvSpPr>
        <p:spPr/>
        <p:txBody>
          <a:bodyPr>
            <a:normAutofit/>
          </a:bodyPr>
          <a:lstStyle/>
          <a:p>
            <a:pPr marL="285750" indent="-285750" algn="l">
              <a:buFont typeface="Arial" panose="020B0604020202020204" pitchFamily="34" charset="0"/>
              <a:buChar char="•"/>
            </a:pPr>
            <a:r>
              <a:rPr lang="en-US" b="1" dirty="0"/>
              <a:t>Professor of Demography, University of Tehran</a:t>
            </a:r>
          </a:p>
          <a:p>
            <a:pPr marL="285750" indent="-285750" algn="l">
              <a:buFont typeface="Arial" panose="020B0604020202020204" pitchFamily="34" charset="0"/>
              <a:buChar char="•"/>
            </a:pPr>
            <a:r>
              <a:rPr lang="en-US" b="1" dirty="0"/>
              <a:t>Visiting Fellow, Australian National University</a:t>
            </a:r>
          </a:p>
          <a:p>
            <a:pPr marL="285750" indent="-285750" algn="l">
              <a:buFont typeface="Arial" panose="020B0604020202020204" pitchFamily="34" charset="0"/>
              <a:buChar char="•"/>
            </a:pPr>
            <a:r>
              <a:rPr lang="en-US" b="1" dirty="0"/>
              <a:t>President of Population Association of Iran</a:t>
            </a:r>
          </a:p>
          <a:p>
            <a:pPr marL="285750" indent="-285750" algn="l">
              <a:buFont typeface="Arial" panose="020B0604020202020204" pitchFamily="34" charset="0"/>
              <a:buChar char="•"/>
            </a:pPr>
            <a:r>
              <a:rPr lang="en-US" b="1" dirty="0"/>
              <a:t>Laureate of the 2011 UN Population Award</a:t>
            </a:r>
            <a:endParaRPr lang="fa-IR" b="1" dirty="0"/>
          </a:p>
        </p:txBody>
      </p:sp>
      <p:sp>
        <p:nvSpPr>
          <p:cNvPr id="53" name="Slide Number Placeholder 52"/>
          <p:cNvSpPr>
            <a:spLocks noGrp="1"/>
          </p:cNvSpPr>
          <p:nvPr>
            <p:ph type="sldNum" sz="quarter" idx="20"/>
          </p:nvPr>
        </p:nvSpPr>
        <p:spPr/>
        <p:txBody>
          <a:bodyPr/>
          <a:lstStyle/>
          <a:p>
            <a:fld id="{6004038C-790E-4E1F-AFA3-7A2D322ABF52}" type="slidenum">
              <a:rPr lang="fa-IR" smtClean="0"/>
              <a:pPr/>
              <a:t>1</a:t>
            </a:fld>
            <a:endParaRPr lang="fa-IR" dirty="0"/>
          </a:p>
        </p:txBody>
      </p:sp>
      <p:pic>
        <p:nvPicPr>
          <p:cNvPr id="4" name="Picture Placeholder 3"/>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4785" b="4785"/>
          <a:stretch>
            <a:fillRect/>
          </a:stretch>
        </p:blipFill>
        <p:spPr/>
      </p:pic>
    </p:spTree>
    <p:extLst>
      <p:ext uri="{BB962C8B-B14F-4D97-AF65-F5344CB8AC3E}">
        <p14:creationId xmlns:p14="http://schemas.microsoft.com/office/powerpoint/2010/main" val="1306794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en-US" dirty="0">
                <a:cs typeface="B Nazanin" pitchFamily="2" charset="-78"/>
              </a:rPr>
              <a:t>Total Fertility Trends by rural and urban areas in Iran, 1972-2011</a:t>
            </a:r>
            <a:endParaRPr lang="en-US" sz="3600" dirty="0">
              <a:cs typeface="B Nazanin" pitchFamily="2" charset="-78"/>
            </a:endParaRPr>
          </a:p>
        </p:txBody>
      </p:sp>
      <p:sp>
        <p:nvSpPr>
          <p:cNvPr id="2" name="Slide Number Placeholder 1"/>
          <p:cNvSpPr>
            <a:spLocks noGrp="1"/>
          </p:cNvSpPr>
          <p:nvPr>
            <p:ph type="sldNum" sz="quarter" idx="20"/>
          </p:nvPr>
        </p:nvSpPr>
        <p:spPr/>
        <p:txBody>
          <a:bodyPr/>
          <a:lstStyle/>
          <a:p>
            <a:fld id="{6004038C-790E-4E1F-AFA3-7A2D322ABF52}" type="slidenum">
              <a:rPr lang="fa-IR" smtClean="0"/>
              <a:pPr/>
              <a:t>10</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pic>
        <p:nvPicPr>
          <p:cNvPr id="9" name="Picture 6">
            <a:extLst>
              <a:ext uri="{FF2B5EF4-FFF2-40B4-BE49-F238E27FC236}">
                <a16:creationId xmlns:a16="http://schemas.microsoft.com/office/drawing/2014/main" id="{A1679CC7-55FD-421C-A070-C2AB2DC54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171" y="1348747"/>
            <a:ext cx="8382000" cy="50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479EA61-6337-45A2-A7AC-56627F4AB8D4}"/>
              </a:ext>
            </a:extLst>
          </p:cNvPr>
          <p:cNvSpPr/>
          <p:nvPr/>
        </p:nvSpPr>
        <p:spPr>
          <a:xfrm>
            <a:off x="8280400" y="6581001"/>
            <a:ext cx="3451138" cy="276999"/>
          </a:xfrm>
          <a:prstGeom prst="rect">
            <a:avLst/>
          </a:prstGeom>
        </p:spPr>
        <p:txBody>
          <a:bodyPr wrap="none">
            <a:spAutoFit/>
          </a:bodyPr>
          <a:lstStyle/>
          <a:p>
            <a:r>
              <a:rPr lang="en-US" sz="1200" b="1" dirty="0">
                <a:latin typeface="Times New Roman" panose="02020603050405020304" pitchFamily="18" charset="0"/>
                <a:ea typeface="Calibri" panose="020F0502020204030204" pitchFamily="34" charset="0"/>
                <a:cs typeface="B Nazanin" panose="00000400000000000000" pitchFamily="2" charset="-78"/>
              </a:rPr>
              <a:t>Ref: Abbasi-Shavazi and Hosseini-Chavoshi, 2014</a:t>
            </a:r>
            <a:endParaRPr lang="en-US" sz="1200" dirty="0"/>
          </a:p>
        </p:txBody>
      </p:sp>
    </p:spTree>
    <p:extLst>
      <p:ext uri="{BB962C8B-B14F-4D97-AF65-F5344CB8AC3E}">
        <p14:creationId xmlns:p14="http://schemas.microsoft.com/office/powerpoint/2010/main" val="414538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cs typeface="B Nazanin" pitchFamily="2" charset="-78"/>
              </a:rPr>
              <a:t>Age-Specific Fertility Trends in Iran, 1972-2011</a:t>
            </a:r>
          </a:p>
        </p:txBody>
      </p:sp>
      <p:sp>
        <p:nvSpPr>
          <p:cNvPr id="2" name="Slide Number Placeholder 1"/>
          <p:cNvSpPr>
            <a:spLocks noGrp="1"/>
          </p:cNvSpPr>
          <p:nvPr>
            <p:ph type="sldNum" sz="quarter" idx="20"/>
          </p:nvPr>
        </p:nvSpPr>
        <p:spPr/>
        <p:txBody>
          <a:bodyPr/>
          <a:lstStyle/>
          <a:p>
            <a:fld id="{6004038C-790E-4E1F-AFA3-7A2D322ABF52}" type="slidenum">
              <a:rPr lang="fa-IR" smtClean="0"/>
              <a:pPr/>
              <a:t>11</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pic>
        <p:nvPicPr>
          <p:cNvPr id="9" name="Picture 8">
            <a:extLst>
              <a:ext uri="{FF2B5EF4-FFF2-40B4-BE49-F238E27FC236}">
                <a16:creationId xmlns:a16="http://schemas.microsoft.com/office/drawing/2014/main" id="{4C90AA95-DC72-4077-9049-F39FBF688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848" y="1449134"/>
            <a:ext cx="8312553" cy="540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a:extLst>
              <a:ext uri="{FF2B5EF4-FFF2-40B4-BE49-F238E27FC236}">
                <a16:creationId xmlns:a16="http://schemas.microsoft.com/office/drawing/2014/main" id="{4A1D90BC-8C73-4B5B-B62D-6099D47E43FF}"/>
              </a:ext>
            </a:extLst>
          </p:cNvPr>
          <p:cNvSpPr txBox="1">
            <a:spLocks noChangeArrowheads="1"/>
          </p:cNvSpPr>
          <p:nvPr/>
        </p:nvSpPr>
        <p:spPr bwMode="auto">
          <a:xfrm>
            <a:off x="519113" y="6381750"/>
            <a:ext cx="68405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sz="1400" dirty="0">
                <a:latin typeface="Times New Roman" pitchFamily="18" charset="0"/>
                <a:cs typeface="Times New Roman" pitchFamily="18" charset="0"/>
              </a:rPr>
              <a:t>Source: </a:t>
            </a:r>
            <a:r>
              <a:rPr lang="en-AU" altLang="en-US" sz="1400" dirty="0">
                <a:latin typeface="Calibri" pitchFamily="34" charset="0"/>
              </a:rPr>
              <a:t>Abbasi-Shavazi, Hosseini-Chavoshi, </a:t>
            </a:r>
            <a:r>
              <a:rPr lang="en-AU" altLang="en-US" sz="1400" dirty="0" err="1">
                <a:latin typeface="Calibri" pitchFamily="34" charset="0"/>
              </a:rPr>
              <a:t>Banihashemi</a:t>
            </a:r>
            <a:r>
              <a:rPr lang="en-AU" altLang="en-US" sz="1400" dirty="0">
                <a:latin typeface="Calibri" pitchFamily="34" charset="0"/>
              </a:rPr>
              <a:t>, and </a:t>
            </a:r>
            <a:r>
              <a:rPr lang="en-AU" altLang="en-US" sz="1400" dirty="0" err="1">
                <a:latin typeface="Calibri" pitchFamily="34" charset="0"/>
              </a:rPr>
              <a:t>Khosravi</a:t>
            </a:r>
            <a:r>
              <a:rPr lang="en-AU" altLang="en-US" sz="1400" dirty="0">
                <a:latin typeface="Calibri" pitchFamily="34" charset="0"/>
              </a:rPr>
              <a:t> (2013). </a:t>
            </a:r>
            <a:endParaRPr lang="en-AU" alt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529466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704850" y="269559"/>
            <a:ext cx="8729606" cy="817562"/>
          </a:xfrm>
        </p:spPr>
        <p:txBody>
          <a:bodyPr>
            <a:normAutofit lnSpcReduction="10000"/>
          </a:bodyPr>
          <a:lstStyle/>
          <a:p>
            <a:r>
              <a:rPr lang="en-AU" dirty="0">
                <a:effectLst>
                  <a:outerShdw blurRad="38100" dist="38100" dir="2700000" algn="tl">
                    <a:srgbClr val="000000">
                      <a:alpha val="43137"/>
                    </a:srgbClr>
                  </a:outerShdw>
                </a:effectLst>
              </a:rPr>
              <a:t>Female </a:t>
            </a:r>
            <a:r>
              <a:rPr lang="en-AU" dirty="0" err="1">
                <a:effectLst>
                  <a:outerShdw blurRad="38100" dist="38100" dir="2700000" algn="tl">
                    <a:srgbClr val="000000">
                      <a:alpha val="43137"/>
                    </a:srgbClr>
                  </a:outerShdw>
                </a:effectLst>
              </a:rPr>
              <a:t>Singulate</a:t>
            </a:r>
            <a:r>
              <a:rPr lang="en-AU" dirty="0">
                <a:effectLst>
                  <a:outerShdw blurRad="38100" dist="38100" dir="2700000" algn="tl">
                    <a:srgbClr val="000000">
                      <a:alpha val="43137"/>
                    </a:srgbClr>
                  </a:outerShdw>
                </a:effectLst>
              </a:rPr>
              <a:t> mean age at marriage (SMAM) and age specific percentages married, 1976-2006, Iran</a:t>
            </a:r>
            <a:endParaRPr lang="en-US" sz="3200" dirty="0">
              <a:cs typeface="B Nazanin" pitchFamily="2" charset="-78"/>
            </a:endParaRPr>
          </a:p>
        </p:txBody>
      </p:sp>
      <p:sp>
        <p:nvSpPr>
          <p:cNvPr id="2" name="Slide Number Placeholder 1"/>
          <p:cNvSpPr>
            <a:spLocks noGrp="1"/>
          </p:cNvSpPr>
          <p:nvPr>
            <p:ph type="sldNum" sz="quarter" idx="20"/>
          </p:nvPr>
        </p:nvSpPr>
        <p:spPr/>
        <p:txBody>
          <a:bodyPr/>
          <a:lstStyle/>
          <a:p>
            <a:fld id="{6004038C-790E-4E1F-AFA3-7A2D322ABF52}" type="slidenum">
              <a:rPr lang="fa-IR" smtClean="0"/>
              <a:pPr/>
              <a:t>12</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Table 8">
            <a:extLst>
              <a:ext uri="{FF2B5EF4-FFF2-40B4-BE49-F238E27FC236}">
                <a16:creationId xmlns:a16="http://schemas.microsoft.com/office/drawing/2014/main" id="{536E3B2F-E378-4521-8E23-8F2CBC6F31BF}"/>
              </a:ext>
            </a:extLst>
          </p:cNvPr>
          <p:cNvGraphicFramePr>
            <a:graphicFrameLocks noGrp="1"/>
          </p:cNvGraphicFramePr>
          <p:nvPr>
            <p:extLst/>
          </p:nvPr>
        </p:nvGraphicFramePr>
        <p:xfrm>
          <a:off x="838200" y="1524000"/>
          <a:ext cx="7162800" cy="4766750"/>
        </p:xfrm>
        <a:graphic>
          <a:graphicData uri="http://schemas.openxmlformats.org/drawingml/2006/table">
            <a:tbl>
              <a:tblPr/>
              <a:tblGrid>
                <a:gridCol w="1435092">
                  <a:extLst>
                    <a:ext uri="{9D8B030D-6E8A-4147-A177-3AD203B41FA5}">
                      <a16:colId xmlns:a16="http://schemas.microsoft.com/office/drawing/2014/main" val="20000"/>
                    </a:ext>
                  </a:extLst>
                </a:gridCol>
                <a:gridCol w="1435092">
                  <a:extLst>
                    <a:ext uri="{9D8B030D-6E8A-4147-A177-3AD203B41FA5}">
                      <a16:colId xmlns:a16="http://schemas.microsoft.com/office/drawing/2014/main" val="20001"/>
                    </a:ext>
                  </a:extLst>
                </a:gridCol>
                <a:gridCol w="1430872">
                  <a:extLst>
                    <a:ext uri="{9D8B030D-6E8A-4147-A177-3AD203B41FA5}">
                      <a16:colId xmlns:a16="http://schemas.microsoft.com/office/drawing/2014/main" val="20002"/>
                    </a:ext>
                  </a:extLst>
                </a:gridCol>
                <a:gridCol w="1430872">
                  <a:extLst>
                    <a:ext uri="{9D8B030D-6E8A-4147-A177-3AD203B41FA5}">
                      <a16:colId xmlns:a16="http://schemas.microsoft.com/office/drawing/2014/main" val="20003"/>
                    </a:ext>
                  </a:extLst>
                </a:gridCol>
                <a:gridCol w="1430872">
                  <a:extLst>
                    <a:ext uri="{9D8B030D-6E8A-4147-A177-3AD203B41FA5}">
                      <a16:colId xmlns:a16="http://schemas.microsoft.com/office/drawing/2014/main" val="20004"/>
                    </a:ext>
                  </a:extLst>
                </a:gridCol>
              </a:tblGrid>
              <a:tr h="533400">
                <a:tc rowSpan="2">
                  <a:txBody>
                    <a:bodyPr/>
                    <a:lstStyle/>
                    <a:p>
                      <a:pPr algn="ctr" rtl="0" fontAlgn="ctr"/>
                      <a:r>
                        <a:rPr lang="en-US" sz="2800" b="1" i="0" u="none" strike="noStrike" dirty="0">
                          <a:solidFill>
                            <a:schemeClr val="accent1">
                              <a:lumMod val="50000"/>
                            </a:schemeClr>
                          </a:solidFill>
                          <a:latin typeface="Cambria"/>
                        </a:rPr>
                        <a:t>Year</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tcPr>
                </a:tc>
                <a:tc rowSpan="2">
                  <a:txBody>
                    <a:bodyPr/>
                    <a:lstStyle/>
                    <a:p>
                      <a:pPr algn="ctr" rtl="0" fontAlgn="ctr"/>
                      <a:r>
                        <a:rPr lang="en-US" sz="2800" b="1" i="0" u="none" strike="noStrike" dirty="0">
                          <a:solidFill>
                            <a:srgbClr val="000099"/>
                          </a:solidFill>
                          <a:effectLst>
                            <a:outerShdw blurRad="38100" dist="38100" dir="2700000" algn="tl">
                              <a:srgbClr val="000000">
                                <a:alpha val="43137"/>
                              </a:srgbClr>
                            </a:outerShdw>
                          </a:effectLst>
                          <a:latin typeface="Cambria"/>
                        </a:rPr>
                        <a:t>SMAM</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tcPr>
                </a:tc>
                <a:tc gridSpan="3">
                  <a:txBody>
                    <a:bodyPr/>
                    <a:lstStyle/>
                    <a:p>
                      <a:pPr algn="ctr" fontAlgn="ctr"/>
                      <a:r>
                        <a:rPr lang="en-US" sz="2800" b="1" i="0" u="none" strike="noStrike" dirty="0">
                          <a:solidFill>
                            <a:schemeClr val="accent1">
                              <a:lumMod val="50000"/>
                            </a:schemeClr>
                          </a:solidFill>
                          <a:latin typeface="Cambria"/>
                        </a:rPr>
                        <a:t>Married%</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25400" cap="flat" cmpd="dbl"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400">
                <a:tc vMerge="1">
                  <a:txBody>
                    <a:bodyPr/>
                    <a:lstStyle/>
                    <a:p>
                      <a:endParaRPr lang="en-US"/>
                    </a:p>
                  </a:txBody>
                  <a:tcPr/>
                </a:tc>
                <a:tc vMerge="1">
                  <a:txBody>
                    <a:bodyPr/>
                    <a:lstStyle/>
                    <a:p>
                      <a:endParaRPr lang="en-US"/>
                    </a:p>
                  </a:txBody>
                  <a:tcPr/>
                </a:tc>
                <a:tc>
                  <a:txBody>
                    <a:bodyPr/>
                    <a:lstStyle/>
                    <a:p>
                      <a:pPr algn="ctr" rtl="0" fontAlgn="ctr"/>
                      <a:r>
                        <a:rPr lang="en-US" sz="2800" b="1" i="0" u="none" strike="noStrike" dirty="0">
                          <a:solidFill>
                            <a:schemeClr val="accent1">
                              <a:lumMod val="50000"/>
                            </a:schemeClr>
                          </a:solidFill>
                          <a:latin typeface="Cambria"/>
                        </a:rPr>
                        <a:t>15-19</a:t>
                      </a:r>
                    </a:p>
                  </a:txBody>
                  <a:tcPr marL="9525" marR="9525" marT="9525" marB="0" anchor="ctr">
                    <a:lnL w="25400" cap="flat" cmpd="dbl"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tcPr>
                </a:tc>
                <a:tc>
                  <a:txBody>
                    <a:bodyPr/>
                    <a:lstStyle/>
                    <a:p>
                      <a:pPr algn="ctr" rtl="0" fontAlgn="ctr"/>
                      <a:r>
                        <a:rPr lang="en-US" sz="2800" b="1" i="0" u="none" strike="noStrike" dirty="0">
                          <a:solidFill>
                            <a:schemeClr val="accent1">
                              <a:lumMod val="50000"/>
                            </a:schemeClr>
                          </a:solidFill>
                          <a:latin typeface="Cambria"/>
                        </a:rPr>
                        <a:t>20-24</a:t>
                      </a:r>
                    </a:p>
                  </a:txBody>
                  <a:tcPr marL="9525" marR="9525" marT="952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tcPr>
                </a:tc>
                <a:tc>
                  <a:txBody>
                    <a:bodyPr/>
                    <a:lstStyle/>
                    <a:p>
                      <a:pPr algn="ctr" rtl="0" fontAlgn="ctr"/>
                      <a:r>
                        <a:rPr lang="en-US" sz="2800" b="1" i="0" u="none" strike="noStrike" dirty="0">
                          <a:solidFill>
                            <a:schemeClr val="accent1">
                              <a:lumMod val="50000"/>
                            </a:schemeClr>
                          </a:solidFill>
                          <a:latin typeface="Cambria"/>
                        </a:rPr>
                        <a:t>25-29</a:t>
                      </a:r>
                    </a:p>
                  </a:txBody>
                  <a:tcPr marL="9525" marR="9525" marT="9525" marB="0" anchor="ctr">
                    <a:lnL w="19050" cap="flat" cmpd="sng"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tcPr>
                </a:tc>
                <a:extLst>
                  <a:ext uri="{0D108BD9-81ED-4DB2-BD59-A6C34878D82A}">
                    <a16:rowId xmlns:a16="http://schemas.microsoft.com/office/drawing/2014/main" val="10001"/>
                  </a:ext>
                </a:extLst>
              </a:tr>
              <a:tr h="739990">
                <a:tc>
                  <a:txBody>
                    <a:bodyPr/>
                    <a:lstStyle/>
                    <a:p>
                      <a:pPr algn="ctr" rtl="0" fontAlgn="ctr"/>
                      <a:r>
                        <a:rPr lang="en-US" sz="2800" b="1" i="0" u="none" strike="noStrike" dirty="0">
                          <a:solidFill>
                            <a:schemeClr val="accent1">
                              <a:lumMod val="50000"/>
                            </a:schemeClr>
                          </a:solidFill>
                          <a:latin typeface="Cambria"/>
                        </a:rPr>
                        <a:t>1976</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25400" cap="flat" cmpd="dbl"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1" i="0" u="none" strike="noStrike" dirty="0">
                          <a:solidFill>
                            <a:srgbClr val="000099"/>
                          </a:solidFill>
                          <a:effectLst>
                            <a:outerShdw blurRad="38100" dist="38100" dir="2700000" algn="tl">
                              <a:srgbClr val="000000">
                                <a:alpha val="43137"/>
                              </a:srgbClr>
                            </a:outerShdw>
                          </a:effectLst>
                          <a:latin typeface="Cambria"/>
                        </a:rPr>
                        <a:t>19.7</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25400" cap="flat" cmpd="dbl"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0" i="0" u="none" strike="noStrike" dirty="0">
                          <a:solidFill>
                            <a:schemeClr val="accent1">
                              <a:lumMod val="50000"/>
                            </a:schemeClr>
                          </a:solidFill>
                          <a:latin typeface="Cambria"/>
                        </a:rPr>
                        <a:t>34.3</a:t>
                      </a:r>
                    </a:p>
                  </a:txBody>
                  <a:tcPr marL="9525" marR="9525" marT="9525" marB="0" anchor="ctr">
                    <a:lnL w="25400" cap="flat" cmpd="dbl"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25400" cap="flat" cmpd="dbl"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0" i="0" u="none" strike="noStrike" dirty="0">
                          <a:solidFill>
                            <a:schemeClr val="accent1">
                              <a:lumMod val="50000"/>
                            </a:schemeClr>
                          </a:solidFill>
                          <a:latin typeface="Cambria"/>
                        </a:rPr>
                        <a:t>78.6</a:t>
                      </a:r>
                    </a:p>
                  </a:txBody>
                  <a:tcPr marL="9525" marR="9525" marT="952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25400" cap="flat" cmpd="dbl"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0" i="0" u="none" strike="noStrike" dirty="0">
                          <a:solidFill>
                            <a:schemeClr val="accent1">
                              <a:lumMod val="50000"/>
                            </a:schemeClr>
                          </a:solidFill>
                          <a:latin typeface="Cambria"/>
                        </a:rPr>
                        <a:t>93.2</a:t>
                      </a:r>
                    </a:p>
                  </a:txBody>
                  <a:tcPr marL="9525" marR="9525" marT="9525" marB="0" anchor="ctr">
                    <a:lnL w="19050" cap="flat" cmpd="sng"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25400" cap="flat" cmpd="dbl"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2"/>
                  </a:ext>
                </a:extLst>
              </a:tr>
              <a:tr h="739990">
                <a:tc>
                  <a:txBody>
                    <a:bodyPr/>
                    <a:lstStyle/>
                    <a:p>
                      <a:pPr algn="ctr" rtl="0" fontAlgn="ctr"/>
                      <a:r>
                        <a:rPr lang="en-US" sz="2800" b="1" i="0" u="none" strike="noStrike" dirty="0">
                          <a:solidFill>
                            <a:schemeClr val="accent1">
                              <a:lumMod val="50000"/>
                            </a:schemeClr>
                          </a:solidFill>
                          <a:latin typeface="Cambria"/>
                        </a:rPr>
                        <a:t>1986</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1" i="0" u="none" strike="noStrike" dirty="0">
                          <a:solidFill>
                            <a:srgbClr val="000099"/>
                          </a:solidFill>
                          <a:effectLst>
                            <a:outerShdw blurRad="38100" dist="38100" dir="2700000" algn="tl">
                              <a:srgbClr val="000000">
                                <a:alpha val="43137"/>
                              </a:srgbClr>
                            </a:outerShdw>
                          </a:effectLst>
                          <a:latin typeface="Cambria"/>
                        </a:rPr>
                        <a:t>19.8</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0" i="0" u="none" strike="noStrike">
                          <a:solidFill>
                            <a:schemeClr val="accent1">
                              <a:lumMod val="50000"/>
                            </a:schemeClr>
                          </a:solidFill>
                          <a:latin typeface="Cambria"/>
                        </a:rPr>
                        <a:t>33.5</a:t>
                      </a:r>
                    </a:p>
                  </a:txBody>
                  <a:tcPr marL="9525" marR="9525" marT="9525" marB="0" anchor="ctr">
                    <a:lnL w="25400" cap="flat" cmpd="dbl"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0" i="0" u="none" strike="noStrike">
                          <a:solidFill>
                            <a:schemeClr val="accent1">
                              <a:lumMod val="50000"/>
                            </a:schemeClr>
                          </a:solidFill>
                          <a:latin typeface="Cambria"/>
                        </a:rPr>
                        <a:t>79.6</a:t>
                      </a:r>
                    </a:p>
                  </a:txBody>
                  <a:tcPr marL="9525" marR="9525" marT="952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0" i="0" u="none" strike="noStrike" dirty="0">
                          <a:solidFill>
                            <a:schemeClr val="accent1">
                              <a:lumMod val="50000"/>
                            </a:schemeClr>
                          </a:solidFill>
                          <a:latin typeface="Cambria"/>
                        </a:rPr>
                        <a:t>90.6</a:t>
                      </a:r>
                    </a:p>
                  </a:txBody>
                  <a:tcPr marL="9525" marR="9525" marT="9525" marB="0" anchor="ctr">
                    <a:lnL w="19050" cap="flat" cmpd="sng"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3"/>
                  </a:ext>
                </a:extLst>
              </a:tr>
              <a:tr h="739990">
                <a:tc>
                  <a:txBody>
                    <a:bodyPr/>
                    <a:lstStyle/>
                    <a:p>
                      <a:pPr algn="ctr" rtl="0" fontAlgn="ctr"/>
                      <a:r>
                        <a:rPr lang="en-US" sz="2800" b="1" i="0" u="none" strike="noStrike" dirty="0">
                          <a:solidFill>
                            <a:schemeClr val="accent1">
                              <a:lumMod val="50000"/>
                            </a:schemeClr>
                          </a:solidFill>
                          <a:latin typeface="Cambria"/>
                        </a:rPr>
                        <a:t>1996</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1" i="0" u="none" strike="noStrike" dirty="0">
                          <a:solidFill>
                            <a:srgbClr val="000099"/>
                          </a:solidFill>
                          <a:effectLst>
                            <a:outerShdw blurRad="38100" dist="38100" dir="2700000" algn="tl">
                              <a:srgbClr val="000000">
                                <a:alpha val="43137"/>
                              </a:srgbClr>
                            </a:outerShdw>
                          </a:effectLst>
                          <a:latin typeface="Cambria"/>
                        </a:rPr>
                        <a:t>22.4</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0" i="0" u="none" strike="noStrike">
                          <a:solidFill>
                            <a:schemeClr val="accent1">
                              <a:lumMod val="50000"/>
                            </a:schemeClr>
                          </a:solidFill>
                          <a:latin typeface="Cambria"/>
                        </a:rPr>
                        <a:t>18.6</a:t>
                      </a:r>
                    </a:p>
                  </a:txBody>
                  <a:tcPr marL="9525" marR="9525" marT="9525" marB="0" anchor="ctr">
                    <a:lnL w="25400" cap="flat" cmpd="dbl"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0" i="0" u="none" strike="noStrike">
                          <a:solidFill>
                            <a:schemeClr val="accent1">
                              <a:lumMod val="50000"/>
                            </a:schemeClr>
                          </a:solidFill>
                          <a:latin typeface="Cambria"/>
                        </a:rPr>
                        <a:t>60.7</a:t>
                      </a:r>
                    </a:p>
                  </a:txBody>
                  <a:tcPr marL="9525" marR="9525" marT="952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rtl="0" fontAlgn="ctr"/>
                      <a:r>
                        <a:rPr lang="en-US" sz="2800" b="0" i="0" u="none" strike="noStrike" dirty="0">
                          <a:solidFill>
                            <a:schemeClr val="accent1">
                              <a:lumMod val="50000"/>
                            </a:schemeClr>
                          </a:solidFill>
                          <a:latin typeface="Cambria"/>
                        </a:rPr>
                        <a:t>85.2</a:t>
                      </a:r>
                    </a:p>
                  </a:txBody>
                  <a:tcPr marL="9525" marR="9525" marT="9525" marB="0" anchor="ctr">
                    <a:lnL w="19050" cap="flat" cmpd="sng"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4"/>
                  </a:ext>
                </a:extLst>
              </a:tr>
              <a:tr h="739990">
                <a:tc>
                  <a:txBody>
                    <a:bodyPr/>
                    <a:lstStyle/>
                    <a:p>
                      <a:pPr algn="ctr" fontAlgn="ctr"/>
                      <a:r>
                        <a:rPr lang="en-US" sz="2800" b="1" i="0" u="none" strike="noStrike" dirty="0">
                          <a:solidFill>
                            <a:schemeClr val="accent1">
                              <a:lumMod val="50000"/>
                            </a:schemeClr>
                          </a:solidFill>
                          <a:latin typeface="Cambria"/>
                        </a:rPr>
                        <a:t>2006</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fontAlgn="ctr"/>
                      <a:r>
                        <a:rPr lang="en-US" sz="2800" b="1" i="0" u="none" strike="noStrike" dirty="0">
                          <a:solidFill>
                            <a:srgbClr val="000099"/>
                          </a:solidFill>
                          <a:effectLst>
                            <a:outerShdw blurRad="38100" dist="38100" dir="2700000" algn="tl">
                              <a:srgbClr val="000000">
                                <a:alpha val="43137"/>
                              </a:srgbClr>
                            </a:outerShdw>
                          </a:effectLst>
                          <a:latin typeface="Cambria"/>
                        </a:rPr>
                        <a:t>23.3</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fontAlgn="ctr"/>
                      <a:r>
                        <a:rPr lang="en-US" sz="2800" b="0" i="0" u="none" strike="noStrike" dirty="0">
                          <a:solidFill>
                            <a:schemeClr val="accent1">
                              <a:lumMod val="50000"/>
                            </a:schemeClr>
                          </a:solidFill>
                          <a:latin typeface="Cambria"/>
                        </a:rPr>
                        <a:t>16.9</a:t>
                      </a:r>
                    </a:p>
                  </a:txBody>
                  <a:tcPr marL="9525" marR="9525" marT="9525" marB="0" anchor="ctr">
                    <a:lnL w="25400" cap="flat" cmpd="dbl"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fontAlgn="ctr"/>
                      <a:r>
                        <a:rPr lang="en-US" sz="2800" b="0" i="0" u="none" strike="noStrike" dirty="0">
                          <a:solidFill>
                            <a:schemeClr val="accent1">
                              <a:lumMod val="50000"/>
                            </a:schemeClr>
                          </a:solidFill>
                          <a:latin typeface="Cambria"/>
                        </a:rPr>
                        <a:t>50.3</a:t>
                      </a:r>
                    </a:p>
                  </a:txBody>
                  <a:tcPr marL="9525" marR="9525" marT="952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fontAlgn="ctr"/>
                      <a:r>
                        <a:rPr lang="en-US" sz="2800" b="0" i="0" u="none" strike="noStrike" dirty="0">
                          <a:solidFill>
                            <a:schemeClr val="accent1">
                              <a:lumMod val="50000"/>
                            </a:schemeClr>
                          </a:solidFill>
                          <a:latin typeface="Cambria"/>
                        </a:rPr>
                        <a:t>75.9</a:t>
                      </a:r>
                    </a:p>
                  </a:txBody>
                  <a:tcPr marL="9525" marR="9525" marT="9525" marB="0" anchor="ctr">
                    <a:lnL w="19050" cap="flat" cmpd="sng"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5"/>
                  </a:ext>
                </a:extLst>
              </a:tr>
              <a:tr h="739990">
                <a:tc>
                  <a:txBody>
                    <a:bodyPr/>
                    <a:lstStyle/>
                    <a:p>
                      <a:pPr algn="ctr" fontAlgn="ctr"/>
                      <a:r>
                        <a:rPr lang="en-US" sz="2800" b="1" i="0" u="none" strike="noStrike" dirty="0">
                          <a:solidFill>
                            <a:schemeClr val="accent1">
                              <a:lumMod val="50000"/>
                            </a:schemeClr>
                          </a:solidFill>
                          <a:latin typeface="Cambria"/>
                        </a:rPr>
                        <a:t>2011</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fontAlgn="ctr"/>
                      <a:r>
                        <a:rPr lang="en-US" sz="2800" b="1" i="0" u="none" strike="noStrike" dirty="0">
                          <a:solidFill>
                            <a:srgbClr val="000099"/>
                          </a:solidFill>
                          <a:effectLst>
                            <a:outerShdw blurRad="38100" dist="38100" dir="2700000" algn="tl">
                              <a:srgbClr val="000000">
                                <a:alpha val="43137"/>
                              </a:srgbClr>
                            </a:outerShdw>
                          </a:effectLst>
                          <a:latin typeface="Cambria"/>
                        </a:rPr>
                        <a:t>23.4</a:t>
                      </a:r>
                    </a:p>
                  </a:txBody>
                  <a:tcPr marL="9525" marR="9525" marT="9525" marB="0" anchor="ctr">
                    <a:lnL w="25400" cap="flat" cmpd="dbl"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fontAlgn="ctr"/>
                      <a:r>
                        <a:rPr lang="en-US" sz="2800" b="0" i="0" u="none" strike="noStrike" dirty="0">
                          <a:solidFill>
                            <a:schemeClr val="accent1">
                              <a:lumMod val="50000"/>
                            </a:schemeClr>
                          </a:solidFill>
                          <a:latin typeface="Cambria"/>
                        </a:rPr>
                        <a:t>21.4</a:t>
                      </a:r>
                    </a:p>
                  </a:txBody>
                  <a:tcPr marL="9525" marR="9525" marT="9525" marB="0" anchor="ctr">
                    <a:lnL w="25400" cap="flat" cmpd="dbl"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fontAlgn="ctr"/>
                      <a:r>
                        <a:rPr lang="en-US" sz="2800" b="0" i="0" u="none" strike="noStrike" dirty="0">
                          <a:solidFill>
                            <a:schemeClr val="accent1">
                              <a:lumMod val="50000"/>
                            </a:schemeClr>
                          </a:solidFill>
                          <a:latin typeface="Cambria"/>
                        </a:rPr>
                        <a:t>52.9</a:t>
                      </a:r>
                    </a:p>
                  </a:txBody>
                  <a:tcPr marL="9525" marR="9525" marT="9525"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fontAlgn="ctr"/>
                      <a:r>
                        <a:rPr lang="en-US" sz="2800" b="0" i="0" u="none" strike="noStrike" dirty="0">
                          <a:solidFill>
                            <a:schemeClr val="accent1">
                              <a:lumMod val="50000"/>
                            </a:schemeClr>
                          </a:solidFill>
                          <a:latin typeface="Cambria"/>
                        </a:rPr>
                        <a:t>73.8</a:t>
                      </a:r>
                    </a:p>
                  </a:txBody>
                  <a:tcPr marL="9525" marR="9525" marT="9525" marB="0" anchor="ctr">
                    <a:lnL w="19050" cap="flat" cmpd="sng" algn="ctr">
                      <a:solidFill>
                        <a:srgbClr val="C00000"/>
                      </a:solidFill>
                      <a:prstDash val="solid"/>
                      <a:round/>
                      <a:headEnd type="none" w="med" len="med"/>
                      <a:tailEnd type="none" w="med" len="med"/>
                    </a:lnL>
                    <a:lnR w="25400" cap="flat" cmpd="dbl"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2058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latin typeface="Times New Roman" panose="02020603050405020304" pitchFamily="18" charset="0"/>
                <a:ea typeface="Calibri"/>
                <a:cs typeface="Times New Roman" panose="02020603050405020304" pitchFamily="18" charset="0"/>
              </a:rPr>
              <a:t>Fertility and Mortality Trends</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13</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10" name="Chart 9">
            <a:extLst>
              <a:ext uri="{FF2B5EF4-FFF2-40B4-BE49-F238E27FC236}">
                <a16:creationId xmlns:a16="http://schemas.microsoft.com/office/drawing/2014/main" id="{2535B1AA-A092-4A6E-B2BD-DA4B5558D8E7}"/>
              </a:ext>
            </a:extLst>
          </p:cNvPr>
          <p:cNvGraphicFramePr>
            <a:graphicFrameLocks/>
          </p:cNvGraphicFramePr>
          <p:nvPr>
            <p:extLst>
              <p:ext uri="{D42A27DB-BD31-4B8C-83A1-F6EECF244321}">
                <p14:modId xmlns:p14="http://schemas.microsoft.com/office/powerpoint/2010/main" val="837087798"/>
              </p:ext>
            </p:extLst>
          </p:nvPr>
        </p:nvGraphicFramePr>
        <p:xfrm>
          <a:off x="595086" y="1463168"/>
          <a:ext cx="8976261" cy="5200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105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barn(inVertical)">
                                      <p:cBhvr>
                                        <p:cTn id="7" dur="500"/>
                                        <p:tgtEl>
                                          <p:spTgt spid="1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barn(inVertical)">
                                      <p:cBhvr>
                                        <p:cTn id="12" dur="500"/>
                                        <p:tgtEl>
                                          <p:spTgt spid="10">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barn(inVertical)">
                                      <p:cBhvr>
                                        <p:cTn id="17" dur="500"/>
                                        <p:tgtEl>
                                          <p:spTgt spid="10">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barn(inVertical)">
                                      <p:cBhvr>
                                        <p:cTn id="22" dur="500"/>
                                        <p:tgtEl>
                                          <p:spTgt spid="10">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barn(inVertical)">
                                      <p:cBhvr>
                                        <p:cTn id="27" dur="500"/>
                                        <p:tgtEl>
                                          <p:spTgt spid="10">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952500" y="269559"/>
            <a:ext cx="8481956" cy="817562"/>
          </a:xfrm>
        </p:spPr>
        <p:txBody>
          <a:bodyPr>
            <a:normAutofit/>
          </a:bodyPr>
          <a:lstStyle/>
          <a:p>
            <a:r>
              <a:rPr lang="en-US" dirty="0">
                <a:effectLst>
                  <a:outerShdw blurRad="38100" dist="38100" dir="2700000" algn="tl">
                    <a:srgbClr val="000000">
                      <a:alpha val="43137"/>
                    </a:srgbClr>
                  </a:outerShdw>
                </a:effectLst>
                <a:latin typeface="Nazanin" panose="00000400000000000000" pitchFamily="2" charset="-78"/>
                <a:cs typeface="Nazanin" panose="00000400000000000000" pitchFamily="2" charset="-78"/>
              </a:rPr>
              <a:t>Population and Age Structural Transition in Iran</a:t>
            </a:r>
            <a:endParaRPr lang="en-AU" dirty="0">
              <a:effectLst>
                <a:outerShdw blurRad="38100" dist="38100" dir="2700000" algn="tl">
                  <a:srgbClr val="000000">
                    <a:alpha val="43137"/>
                  </a:srgbClr>
                </a:outerShdw>
              </a:effectLst>
              <a:latin typeface="Nazanin" panose="00000400000000000000" pitchFamily="2" charset="-78"/>
              <a:cs typeface="Nazanin" panose="00000400000000000000" pitchFamily="2" charset="-78"/>
            </a:endParaRPr>
          </a:p>
        </p:txBody>
      </p:sp>
      <p:sp>
        <p:nvSpPr>
          <p:cNvPr id="2" name="Slide Number Placeholder 1"/>
          <p:cNvSpPr>
            <a:spLocks noGrp="1"/>
          </p:cNvSpPr>
          <p:nvPr>
            <p:ph type="sldNum" sz="quarter" idx="20"/>
          </p:nvPr>
        </p:nvSpPr>
        <p:spPr/>
        <p:txBody>
          <a:bodyPr/>
          <a:lstStyle/>
          <a:p>
            <a:fld id="{6004038C-790E-4E1F-AFA3-7A2D322ABF52}" type="slidenum">
              <a:rPr lang="fa-IR" smtClean="0"/>
              <a:pPr/>
              <a:t>14</a:t>
            </a:fld>
            <a:endParaRPr lang="fa-IR" dirty="0"/>
          </a:p>
        </p:txBody>
      </p:sp>
      <p:sp>
        <p:nvSpPr>
          <p:cNvPr id="8" name="Text Placeholder 7"/>
          <p:cNvSpPr>
            <a:spLocks noGrp="1"/>
          </p:cNvSpPr>
          <p:nvPr>
            <p:ph type="body" sz="quarter" idx="21"/>
          </p:nvPr>
        </p:nvSpPr>
        <p:spPr>
          <a:xfrm>
            <a:off x="3432175" y="6234132"/>
            <a:ext cx="6002338" cy="641350"/>
          </a:xfrm>
        </p:spPr>
        <p:txBody>
          <a:bodyPr>
            <a:normAutofit/>
          </a:bodyPr>
          <a:lstStyle/>
          <a:p>
            <a:r>
              <a:rPr lang="en-US" dirty="0"/>
              <a:t>M. J. Abbasi-Shavazi, R. Sadeghi, M. Hosseini Chavoshi</a:t>
            </a:r>
            <a:endParaRPr lang="fa-IR" dirty="0"/>
          </a:p>
        </p:txBody>
      </p:sp>
    </p:spTree>
    <p:extLst>
      <p:ext uri="{BB962C8B-B14F-4D97-AF65-F5344CB8AC3E}">
        <p14:creationId xmlns:p14="http://schemas.microsoft.com/office/powerpoint/2010/main" val="201420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cs typeface="B Nazanin" panose="00000400000000000000" pitchFamily="2" charset="-78"/>
              </a:rPr>
              <a:t>Iran’s age structure, 1986</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15</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hart 8">
            <a:extLst>
              <a:ext uri="{FF2B5EF4-FFF2-40B4-BE49-F238E27FC236}">
                <a16:creationId xmlns:a16="http://schemas.microsoft.com/office/drawing/2014/main" id="{A0E53540-3938-4C58-BB16-D806008CA02F}"/>
              </a:ext>
            </a:extLst>
          </p:cNvPr>
          <p:cNvGraphicFramePr>
            <a:graphicFrameLocks/>
          </p:cNvGraphicFramePr>
          <p:nvPr>
            <p:extLst>
              <p:ext uri="{D42A27DB-BD31-4B8C-83A1-F6EECF244321}">
                <p14:modId xmlns:p14="http://schemas.microsoft.com/office/powerpoint/2010/main" val="1023923869"/>
              </p:ext>
            </p:extLst>
          </p:nvPr>
        </p:nvGraphicFramePr>
        <p:xfrm>
          <a:off x="2573939" y="1533180"/>
          <a:ext cx="6898901" cy="53248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7">
            <a:extLst>
              <a:ext uri="{FF2B5EF4-FFF2-40B4-BE49-F238E27FC236}">
                <a16:creationId xmlns:a16="http://schemas.microsoft.com/office/drawing/2014/main" id="{BC86F892-F9A6-4FBF-BB50-5301A5581B89}"/>
              </a:ext>
            </a:extLst>
          </p:cNvPr>
          <p:cNvSpPr txBox="1">
            <a:spLocks/>
          </p:cNvSpPr>
          <p:nvPr/>
        </p:nvSpPr>
        <p:spPr>
          <a:xfrm>
            <a:off x="3584575" y="6319292"/>
            <a:ext cx="6002338" cy="641350"/>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noFill/>
            <a:prstDash val="solid"/>
            <a:miter lim="800000"/>
          </a:ln>
          <a:effectLst/>
        </p:spPr>
        <p:txBody>
          <a:bodyPr vert="horz" lIns="91440" tIns="45720" rIns="91440" bIns="45720" rtlCol="1"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50" kern="1200" baseline="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 J. Abbasi-Shavazi, R. Sadeghi, M. Hosseini Chavoshi</a:t>
            </a:r>
            <a:endParaRPr lang="fa-IR" dirty="0"/>
          </a:p>
        </p:txBody>
      </p:sp>
    </p:spTree>
    <p:extLst>
      <p:ext uri="{BB962C8B-B14F-4D97-AF65-F5344CB8AC3E}">
        <p14:creationId xmlns:p14="http://schemas.microsoft.com/office/powerpoint/2010/main" val="94369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ln w="1905"/>
                <a:effectLst>
                  <a:outerShdw blurRad="38100" dist="38100" dir="2700000" algn="tl">
                    <a:srgbClr val="000000">
                      <a:alpha val="43137"/>
                    </a:srgbClr>
                  </a:outerShdw>
                </a:effectLst>
                <a:cs typeface="B Mitra" pitchFamily="2" charset="-78"/>
              </a:rPr>
              <a:t>IRAN’S AGE TRANSITIONS, 2011-2051</a:t>
            </a:r>
            <a:endParaRPr lang="fa-IR"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20"/>
          </p:nvPr>
        </p:nvSpPr>
        <p:spPr/>
        <p:txBody>
          <a:bodyPr/>
          <a:lstStyle/>
          <a:p>
            <a:fld id="{6004038C-790E-4E1F-AFA3-7A2D322ABF52}" type="slidenum">
              <a:rPr lang="fa-IR" smtClean="0"/>
              <a:pPr/>
              <a:t>16</a:t>
            </a:fld>
            <a:endParaRPr lang="fa-IR" dirty="0"/>
          </a:p>
        </p:txBody>
      </p:sp>
      <p:pic>
        <p:nvPicPr>
          <p:cNvPr id="9" name="Picture 8">
            <a:extLst>
              <a:ext uri="{FF2B5EF4-FFF2-40B4-BE49-F238E27FC236}">
                <a16:creationId xmlns:a16="http://schemas.microsoft.com/office/drawing/2014/main" id="{E6C42EF7-0ECF-4890-89F5-4B20C4672CC7}"/>
              </a:ext>
            </a:extLst>
          </p:cNvPr>
          <p:cNvPicPr/>
          <p:nvPr/>
        </p:nvPicPr>
        <p:blipFill>
          <a:blip r:embed="rId3" cstate="print"/>
          <a:srcRect l="59169" t="17829" r="7875" b="27687"/>
          <a:stretch>
            <a:fillRect/>
          </a:stretch>
        </p:blipFill>
        <p:spPr bwMode="auto">
          <a:xfrm>
            <a:off x="2083412" y="1124744"/>
            <a:ext cx="2808000" cy="2520000"/>
          </a:xfrm>
          <a:prstGeom prst="rect">
            <a:avLst/>
          </a:prstGeom>
          <a:noFill/>
          <a:ln w="9525">
            <a:noFill/>
            <a:miter lim="800000"/>
            <a:headEnd/>
            <a:tailEnd/>
          </a:ln>
        </p:spPr>
      </p:pic>
      <p:pic>
        <p:nvPicPr>
          <p:cNvPr id="10" name="Content Placeholder 5">
            <a:extLst>
              <a:ext uri="{FF2B5EF4-FFF2-40B4-BE49-F238E27FC236}">
                <a16:creationId xmlns:a16="http://schemas.microsoft.com/office/drawing/2014/main" id="{FB435FBE-C02B-4CC9-B67A-0DB54487C253}"/>
              </a:ext>
            </a:extLst>
          </p:cNvPr>
          <p:cNvPicPr>
            <a:picLocks/>
          </p:cNvPicPr>
          <p:nvPr/>
        </p:nvPicPr>
        <p:blipFill>
          <a:blip r:embed="rId4" cstate="print"/>
          <a:srcRect l="57741" t="17829" r="6206" b="27520"/>
          <a:stretch>
            <a:fillRect/>
          </a:stretch>
        </p:blipFill>
        <p:spPr bwMode="auto">
          <a:xfrm>
            <a:off x="5064315" y="1196752"/>
            <a:ext cx="2808000" cy="25200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A3AF153F-6933-470D-AB22-1AF45A28AB19}"/>
              </a:ext>
            </a:extLst>
          </p:cNvPr>
          <p:cNvPicPr/>
          <p:nvPr/>
        </p:nvPicPr>
        <p:blipFill>
          <a:blip r:embed="rId5" cstate="print"/>
          <a:srcRect l="56368" t="17790" r="4865" b="27701"/>
          <a:stretch>
            <a:fillRect/>
          </a:stretch>
        </p:blipFill>
        <p:spPr bwMode="auto">
          <a:xfrm>
            <a:off x="8088651" y="1196752"/>
            <a:ext cx="2808000" cy="2520000"/>
          </a:xfrm>
          <a:prstGeom prst="rect">
            <a:avLst/>
          </a:prstGeom>
          <a:noFill/>
          <a:ln w="9525">
            <a:noFill/>
            <a:miter lim="800000"/>
            <a:headEnd/>
            <a:tailEnd/>
          </a:ln>
        </p:spPr>
      </p:pic>
      <p:pic>
        <p:nvPicPr>
          <p:cNvPr id="12" name="Picture 11">
            <a:extLst>
              <a:ext uri="{FF2B5EF4-FFF2-40B4-BE49-F238E27FC236}">
                <a16:creationId xmlns:a16="http://schemas.microsoft.com/office/drawing/2014/main" id="{E8E8DCCA-B9E2-44D2-AC6A-CC62F867FC31}"/>
              </a:ext>
            </a:extLst>
          </p:cNvPr>
          <p:cNvPicPr/>
          <p:nvPr/>
        </p:nvPicPr>
        <p:blipFill>
          <a:blip r:embed="rId6" cstate="print"/>
          <a:srcRect l="62228" t="17636" r="9329" b="27683"/>
          <a:stretch>
            <a:fillRect/>
          </a:stretch>
        </p:blipFill>
        <p:spPr bwMode="auto">
          <a:xfrm>
            <a:off x="3591812" y="4182488"/>
            <a:ext cx="2808000" cy="2520000"/>
          </a:xfrm>
          <a:prstGeom prst="rect">
            <a:avLst/>
          </a:prstGeom>
          <a:noFill/>
          <a:ln w="9525">
            <a:noFill/>
            <a:miter lim="800000"/>
            <a:headEnd/>
            <a:tailEnd/>
          </a:ln>
        </p:spPr>
      </p:pic>
      <p:pic>
        <p:nvPicPr>
          <p:cNvPr id="13" name="Picture 12">
            <a:extLst>
              <a:ext uri="{FF2B5EF4-FFF2-40B4-BE49-F238E27FC236}">
                <a16:creationId xmlns:a16="http://schemas.microsoft.com/office/drawing/2014/main" id="{7B26DC88-B9F4-48A8-9C4C-325137DD785A}"/>
              </a:ext>
            </a:extLst>
          </p:cNvPr>
          <p:cNvPicPr/>
          <p:nvPr/>
        </p:nvPicPr>
        <p:blipFill>
          <a:blip r:embed="rId7" cstate="print"/>
          <a:srcRect l="60620" t="17829" r="8562" b="27684"/>
          <a:stretch>
            <a:fillRect/>
          </a:stretch>
        </p:blipFill>
        <p:spPr bwMode="auto">
          <a:xfrm>
            <a:off x="6792507" y="4209784"/>
            <a:ext cx="2808000" cy="2520000"/>
          </a:xfrm>
          <a:prstGeom prst="rect">
            <a:avLst/>
          </a:prstGeom>
          <a:noFill/>
          <a:ln w="9525">
            <a:noFill/>
            <a:miter lim="800000"/>
            <a:headEnd/>
            <a:tailEnd/>
          </a:ln>
        </p:spPr>
      </p:pic>
    </p:spTree>
    <p:extLst>
      <p:ext uri="{BB962C8B-B14F-4D97-AF65-F5344CB8AC3E}">
        <p14:creationId xmlns:p14="http://schemas.microsoft.com/office/powerpoint/2010/main" val="395213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ln w="1905"/>
                <a:effectLst>
                  <a:innerShdw blurRad="69850" dist="43180" dir="5400000">
                    <a:srgbClr val="000000">
                      <a:alpha val="65000"/>
                    </a:srgbClr>
                  </a:innerShdw>
                </a:effectLst>
                <a:cs typeface="B Mitra" pitchFamily="2" charset="-78"/>
              </a:rPr>
              <a:t>Iran’s age pyramid, 2016</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17</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pic>
        <p:nvPicPr>
          <p:cNvPr id="9" name="Picture 2">
            <a:extLst>
              <a:ext uri="{FF2B5EF4-FFF2-40B4-BE49-F238E27FC236}">
                <a16:creationId xmlns:a16="http://schemas.microsoft.com/office/drawing/2014/main" id="{03EFF079-B0CD-4DB5-8261-6CE4563C15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484" y="1255440"/>
            <a:ext cx="8671302" cy="560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559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ln w="1905"/>
                <a:effectLst>
                  <a:innerShdw blurRad="69850" dist="43180" dir="5400000">
                    <a:srgbClr val="000000">
                      <a:alpha val="65000"/>
                    </a:srgbClr>
                  </a:innerShdw>
                </a:effectLst>
                <a:cs typeface="B Mitra" pitchFamily="2" charset="-78"/>
              </a:rPr>
              <a:t>Iran’s age transitions, 2011-2051</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18</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ontent Placeholder 3">
            <a:extLst>
              <a:ext uri="{FF2B5EF4-FFF2-40B4-BE49-F238E27FC236}">
                <a16:creationId xmlns:a16="http://schemas.microsoft.com/office/drawing/2014/main" id="{3BB420F8-E1F4-491D-BAFE-642B92657E02}"/>
              </a:ext>
            </a:extLst>
          </p:cNvPr>
          <p:cNvGraphicFramePr>
            <a:graphicFrameLocks/>
          </p:cNvGraphicFramePr>
          <p:nvPr>
            <p:extLst>
              <p:ext uri="{D42A27DB-BD31-4B8C-83A1-F6EECF244321}">
                <p14:modId xmlns:p14="http://schemas.microsoft.com/office/powerpoint/2010/main" val="2013689071"/>
              </p:ext>
            </p:extLst>
          </p:nvPr>
        </p:nvGraphicFramePr>
        <p:xfrm>
          <a:off x="2951631" y="1331259"/>
          <a:ext cx="6420970" cy="4864629"/>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AutoShape 4">
            <a:extLst>
              <a:ext uri="{FF2B5EF4-FFF2-40B4-BE49-F238E27FC236}">
                <a16:creationId xmlns:a16="http://schemas.microsoft.com/office/drawing/2014/main" id="{DFA98555-5C28-49C0-AD40-87E34F96B083}"/>
              </a:ext>
            </a:extLst>
          </p:cNvPr>
          <p:cNvCxnSpPr>
            <a:cxnSpLocks noChangeShapeType="1"/>
          </p:cNvCxnSpPr>
          <p:nvPr/>
        </p:nvCxnSpPr>
        <p:spPr bwMode="auto">
          <a:xfrm flipH="1" flipV="1">
            <a:off x="4009465" y="2616200"/>
            <a:ext cx="34925" cy="1660525"/>
          </a:xfrm>
          <a:prstGeom prst="straightConnector1">
            <a:avLst/>
          </a:prstGeom>
          <a:noFill/>
          <a:ln w="57150">
            <a:solidFill>
              <a:srgbClr val="F79646"/>
            </a:solidFill>
            <a:round/>
            <a:headEnd/>
            <a:tailEnd type="triangle" w="med" len="med"/>
          </a:ln>
          <a:extLst>
            <a:ext uri="{909E8E84-426E-40DD-AFC4-6F175D3DCCD1}">
              <a14:hiddenFill xmlns:a14="http://schemas.microsoft.com/office/drawing/2010/main">
                <a:noFill/>
              </a14:hiddenFill>
            </a:ext>
          </a:extLst>
        </p:spPr>
      </p:cxnSp>
      <p:sp>
        <p:nvSpPr>
          <p:cNvPr id="11" name="Rectangle 10">
            <a:extLst>
              <a:ext uri="{FF2B5EF4-FFF2-40B4-BE49-F238E27FC236}">
                <a16:creationId xmlns:a16="http://schemas.microsoft.com/office/drawing/2014/main" id="{91C57BC8-D7C7-4B69-A3DF-6C98A616C43C}"/>
              </a:ext>
            </a:extLst>
          </p:cNvPr>
          <p:cNvSpPr/>
          <p:nvPr/>
        </p:nvSpPr>
        <p:spPr>
          <a:xfrm rot="16200000">
            <a:off x="2470438" y="3047420"/>
            <a:ext cx="2423164" cy="369332"/>
          </a:xfrm>
          <a:prstGeom prst="rect">
            <a:avLst/>
          </a:prstGeom>
        </p:spPr>
        <p:txBody>
          <a:bodyPr wrap="none">
            <a:spAutoFit/>
          </a:bodyPr>
          <a:lstStyle/>
          <a:p>
            <a:r>
              <a:rPr lang="en-US" altLang="en-US" dirty="0">
                <a:solidFill>
                  <a:srgbClr val="C00000"/>
                </a:solidFill>
                <a:effectLst>
                  <a:outerShdw blurRad="38100" dist="38100" dir="2700000" algn="tl">
                    <a:srgbClr val="000000">
                      <a:alpha val="43137"/>
                    </a:srgbClr>
                  </a:outerShdw>
                </a:effectLst>
                <a:cs typeface="B Mitra" panose="00000400000000000000" pitchFamily="2" charset="-78"/>
              </a:rPr>
              <a:t>Window of Opportunity</a:t>
            </a:r>
            <a:endParaRPr lang="fa-IR" dirty="0"/>
          </a:p>
        </p:txBody>
      </p:sp>
    </p:spTree>
    <p:extLst>
      <p:ext uri="{BB962C8B-B14F-4D97-AF65-F5344CB8AC3E}">
        <p14:creationId xmlns:p14="http://schemas.microsoft.com/office/powerpoint/2010/main" val="10766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885371" y="269559"/>
            <a:ext cx="8549085" cy="817562"/>
          </a:xfrm>
        </p:spPr>
        <p:txBody>
          <a:bodyPr/>
          <a:lstStyle/>
          <a:p>
            <a:r>
              <a:rPr lang="en-US" dirty="0">
                <a:latin typeface="Times New Roman" panose="02020603050405020304" pitchFamily="18" charset="0"/>
                <a:ea typeface="Calibri"/>
                <a:cs typeface="Times New Roman" panose="02020603050405020304" pitchFamily="18" charset="0"/>
              </a:rPr>
              <a:t>Child and Old Dependency Ratios, 1950-2100</a:t>
            </a:r>
          </a:p>
          <a:p>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19</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hart 8">
            <a:extLst>
              <a:ext uri="{FF2B5EF4-FFF2-40B4-BE49-F238E27FC236}">
                <a16:creationId xmlns:a16="http://schemas.microsoft.com/office/drawing/2014/main" id="{61592D90-CD1E-467E-BF1D-F3C9E6FDEDD1}"/>
              </a:ext>
            </a:extLst>
          </p:cNvPr>
          <p:cNvGraphicFramePr>
            <a:graphicFrameLocks/>
          </p:cNvGraphicFramePr>
          <p:nvPr>
            <p:extLst>
              <p:ext uri="{D42A27DB-BD31-4B8C-83A1-F6EECF244321}">
                <p14:modId xmlns:p14="http://schemas.microsoft.com/office/powerpoint/2010/main" val="1219595891"/>
              </p:ext>
            </p:extLst>
          </p:nvPr>
        </p:nvGraphicFramePr>
        <p:xfrm>
          <a:off x="1248129" y="1582057"/>
          <a:ext cx="7956058" cy="4985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818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838201" y="1931894"/>
            <a:ext cx="10515599" cy="1158334"/>
          </a:xfrm>
        </p:spPr>
        <p:txBody>
          <a:bodyPr/>
          <a:lstStyle/>
          <a:p>
            <a:r>
              <a:rPr lang="en-US" sz="2800" dirty="0"/>
              <a:t>Age-Structural Changes and Demographic Window in Iran:</a:t>
            </a:r>
          </a:p>
          <a:p>
            <a:r>
              <a:rPr lang="en-US" sz="2800" dirty="0"/>
              <a:t>Opportunities and Challenges</a:t>
            </a:r>
            <a:endParaRPr lang="fa-IR" sz="2800" dirty="0"/>
          </a:p>
        </p:txBody>
      </p:sp>
      <p:sp>
        <p:nvSpPr>
          <p:cNvPr id="8" name="Text Placeholder 7"/>
          <p:cNvSpPr>
            <a:spLocks noGrp="1"/>
          </p:cNvSpPr>
          <p:nvPr>
            <p:ph type="body" sz="quarter" idx="14"/>
          </p:nvPr>
        </p:nvSpPr>
        <p:spPr>
          <a:xfrm>
            <a:off x="3095997" y="3728403"/>
            <a:ext cx="5999162" cy="1054100"/>
          </a:xfrm>
        </p:spPr>
        <p:txBody>
          <a:bodyPr>
            <a:normAutofit fontScale="92500" lnSpcReduction="10000"/>
          </a:bodyPr>
          <a:lstStyle/>
          <a:p>
            <a:r>
              <a:rPr lang="en-US" dirty="0"/>
              <a:t>Mohammad Jalal </a:t>
            </a:r>
            <a:r>
              <a:rPr lang="en-US" dirty="0" err="1"/>
              <a:t>Abbasi-Shavazi</a:t>
            </a:r>
            <a:endParaRPr lang="en-US" dirty="0"/>
          </a:p>
          <a:p>
            <a:r>
              <a:rPr lang="en-US" dirty="0" err="1"/>
              <a:t>Rasoul</a:t>
            </a:r>
            <a:r>
              <a:rPr lang="en-US" dirty="0"/>
              <a:t> </a:t>
            </a:r>
            <a:r>
              <a:rPr lang="en-US" dirty="0" err="1"/>
              <a:t>Sadeghi</a:t>
            </a:r>
            <a:endParaRPr lang="en-US" dirty="0"/>
          </a:p>
          <a:p>
            <a:r>
              <a:rPr lang="en-US" dirty="0" err="1"/>
              <a:t>Meimanat</a:t>
            </a:r>
            <a:r>
              <a:rPr lang="en-US" dirty="0"/>
              <a:t> Hosseini </a:t>
            </a:r>
            <a:r>
              <a:rPr lang="en-US" dirty="0" err="1"/>
              <a:t>Chavoshi</a:t>
            </a:r>
            <a:endParaRPr lang="fa-IR" dirty="0"/>
          </a:p>
        </p:txBody>
      </p:sp>
      <p:sp>
        <p:nvSpPr>
          <p:cNvPr id="9" name="Text Placeholder 8"/>
          <p:cNvSpPr>
            <a:spLocks noGrp="1"/>
          </p:cNvSpPr>
          <p:nvPr>
            <p:ph type="body" sz="quarter" idx="15"/>
          </p:nvPr>
        </p:nvSpPr>
        <p:spPr/>
        <p:txBody>
          <a:bodyPr/>
          <a:lstStyle/>
          <a:p>
            <a:r>
              <a:rPr lang="en-US" dirty="0"/>
              <a:t>2-3 September 2017</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a:t>
            </a:fld>
            <a:endParaRPr lang="fa-IR" dirty="0"/>
          </a:p>
        </p:txBody>
      </p:sp>
    </p:spTree>
    <p:extLst>
      <p:ext uri="{BB962C8B-B14F-4D97-AF65-F5344CB8AC3E}">
        <p14:creationId xmlns:p14="http://schemas.microsoft.com/office/powerpoint/2010/main" val="1428049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en-US" dirty="0">
                <a:latin typeface="Times New Roman" panose="02020603050405020304" pitchFamily="18" charset="0"/>
                <a:ea typeface="Calibri"/>
                <a:cs typeface="Times New Roman" panose="02020603050405020304" pitchFamily="18" charset="0"/>
              </a:rPr>
              <a:t>Demographic Window of Opportunity, Opening and Closing Time </a:t>
            </a:r>
          </a:p>
        </p:txBody>
      </p:sp>
      <p:sp>
        <p:nvSpPr>
          <p:cNvPr id="2" name="Slide Number Placeholder 1"/>
          <p:cNvSpPr>
            <a:spLocks noGrp="1"/>
          </p:cNvSpPr>
          <p:nvPr>
            <p:ph type="sldNum" sz="quarter" idx="20"/>
          </p:nvPr>
        </p:nvSpPr>
        <p:spPr/>
        <p:txBody>
          <a:bodyPr/>
          <a:lstStyle/>
          <a:p>
            <a:fld id="{6004038C-790E-4E1F-AFA3-7A2D322ABF52}" type="slidenum">
              <a:rPr lang="fa-IR" smtClean="0"/>
              <a:pPr/>
              <a:t>20</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hart 8">
            <a:extLst>
              <a:ext uri="{FF2B5EF4-FFF2-40B4-BE49-F238E27FC236}">
                <a16:creationId xmlns:a16="http://schemas.microsoft.com/office/drawing/2014/main" id="{C76063C8-D438-4EFA-99F4-E63A7EBD6E37}"/>
              </a:ext>
            </a:extLst>
          </p:cNvPr>
          <p:cNvGraphicFramePr>
            <a:graphicFrameLocks/>
          </p:cNvGraphicFramePr>
          <p:nvPr>
            <p:extLst>
              <p:ext uri="{D42A27DB-BD31-4B8C-83A1-F6EECF244321}">
                <p14:modId xmlns:p14="http://schemas.microsoft.com/office/powerpoint/2010/main" val="3830890365"/>
              </p:ext>
            </p:extLst>
          </p:nvPr>
        </p:nvGraphicFramePr>
        <p:xfrm>
          <a:off x="871552" y="1379925"/>
          <a:ext cx="7631619" cy="5152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07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barn(inVertical)">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barn(inVertical)">
                                      <p:cBhvr>
                                        <p:cTn id="12" dur="500"/>
                                        <p:tgtEl>
                                          <p:spTgt spid="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barn(inVertical)">
                                      <p:cBhvr>
                                        <p:cTn id="17" dur="500"/>
                                        <p:tgtEl>
                                          <p:spTgt spid="9">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94CCB-E604-47CC-84F1-67F17A614D22}"/>
              </a:ext>
            </a:extLst>
          </p:cNvPr>
          <p:cNvSpPr>
            <a:spLocks noGrp="1"/>
          </p:cNvSpPr>
          <p:nvPr>
            <p:ph type="body" sz="quarter" idx="13"/>
          </p:nvPr>
        </p:nvSpPr>
        <p:spPr/>
        <p:txBody>
          <a:bodyPr>
            <a:normAutofit lnSpcReduction="10000"/>
          </a:bodyPr>
          <a:lstStyle/>
          <a:p>
            <a:r>
              <a:rPr lang="en-US" dirty="0">
                <a:latin typeface="Times New Roman" pitchFamily="18" charset="0"/>
              </a:rPr>
              <a:t>Per capita Labor Income and total Consumption, Age Profile, Iran, 2012</a:t>
            </a:r>
            <a:endParaRPr lang="fa-IR" dirty="0">
              <a:latin typeface="Times New Roman" pitchFamily="18" charset="0"/>
            </a:endParaRPr>
          </a:p>
        </p:txBody>
      </p:sp>
      <p:sp>
        <p:nvSpPr>
          <p:cNvPr id="4" name="Slide Number Placeholder 3">
            <a:extLst>
              <a:ext uri="{FF2B5EF4-FFF2-40B4-BE49-F238E27FC236}">
                <a16:creationId xmlns:a16="http://schemas.microsoft.com/office/drawing/2014/main" id="{E72B3A6F-D6EA-41D1-A6CF-68D02A1DAB81}"/>
              </a:ext>
            </a:extLst>
          </p:cNvPr>
          <p:cNvSpPr>
            <a:spLocks noGrp="1"/>
          </p:cNvSpPr>
          <p:nvPr>
            <p:ph type="sldNum" sz="quarter" idx="20"/>
          </p:nvPr>
        </p:nvSpPr>
        <p:spPr/>
        <p:txBody>
          <a:bodyPr/>
          <a:lstStyle/>
          <a:p>
            <a:fld id="{6004038C-790E-4E1F-AFA3-7A2D322ABF52}" type="slidenum">
              <a:rPr lang="fa-IR" smtClean="0"/>
              <a:pPr/>
              <a:t>21</a:t>
            </a:fld>
            <a:endParaRPr lang="fa-IR" dirty="0"/>
          </a:p>
        </p:txBody>
      </p:sp>
      <p:sp>
        <p:nvSpPr>
          <p:cNvPr id="5" name="Text Placeholder 4">
            <a:extLst>
              <a:ext uri="{FF2B5EF4-FFF2-40B4-BE49-F238E27FC236}">
                <a16:creationId xmlns:a16="http://schemas.microsoft.com/office/drawing/2014/main" id="{A9769C09-0B06-49C8-B446-73EFE334D256}"/>
              </a:ext>
            </a:extLst>
          </p:cNvPr>
          <p:cNvSpPr>
            <a:spLocks noGrp="1"/>
          </p:cNvSpPr>
          <p:nvPr>
            <p:ph type="body" sz="quarter" idx="21"/>
          </p:nvPr>
        </p:nvSpPr>
        <p:spPr/>
        <p:txBody>
          <a:bodyPr/>
          <a:lstStyle/>
          <a:p>
            <a:r>
              <a:rPr lang="en-US" dirty="0"/>
              <a:t>M. J. Abbasi-Shavazi, R. Sadeghi, M. Hosseini Chavoshi</a:t>
            </a:r>
            <a:endParaRPr lang="fa-IR" dirty="0"/>
          </a:p>
        </p:txBody>
      </p:sp>
      <p:graphicFrame>
        <p:nvGraphicFramePr>
          <p:cNvPr id="9" name="Chart 8">
            <a:extLst>
              <a:ext uri="{FF2B5EF4-FFF2-40B4-BE49-F238E27FC236}">
                <a16:creationId xmlns:a16="http://schemas.microsoft.com/office/drawing/2014/main" id="{19E63B18-4956-4377-9131-2142B89FE493}"/>
              </a:ext>
            </a:extLst>
          </p:cNvPr>
          <p:cNvGraphicFramePr>
            <a:graphicFrameLocks/>
          </p:cNvGraphicFramePr>
          <p:nvPr>
            <p:extLst/>
          </p:nvPr>
        </p:nvGraphicFramePr>
        <p:xfrm>
          <a:off x="1788829" y="1775985"/>
          <a:ext cx="7295322" cy="4591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3736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0"/>
          </p:nvPr>
        </p:nvSpPr>
        <p:spPr/>
        <p:txBody>
          <a:bodyPr/>
          <a:lstStyle/>
          <a:p>
            <a:fld id="{6004038C-790E-4E1F-AFA3-7A2D322ABF52}" type="slidenum">
              <a:rPr lang="fa-IR" smtClean="0"/>
              <a:pPr/>
              <a:t>22</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ontent Placeholder 4">
            <a:extLst>
              <a:ext uri="{FF2B5EF4-FFF2-40B4-BE49-F238E27FC236}">
                <a16:creationId xmlns:a16="http://schemas.microsoft.com/office/drawing/2014/main" id="{45094A93-A43B-4364-8112-570A72B3FBFB}"/>
              </a:ext>
            </a:extLst>
          </p:cNvPr>
          <p:cNvGraphicFramePr>
            <a:graphicFrameLocks/>
          </p:cNvGraphicFramePr>
          <p:nvPr>
            <p:extLst>
              <p:ext uri="{D42A27DB-BD31-4B8C-83A1-F6EECF244321}">
                <p14:modId xmlns:p14="http://schemas.microsoft.com/office/powerpoint/2010/main" val="2707321261"/>
              </p:ext>
            </p:extLst>
          </p:nvPr>
        </p:nvGraphicFramePr>
        <p:xfrm>
          <a:off x="2490374" y="1365409"/>
          <a:ext cx="7392797" cy="4889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28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073150" y="269559"/>
            <a:ext cx="8361306" cy="817562"/>
          </a:xfrm>
        </p:spPr>
        <p:txBody>
          <a:bodyPr>
            <a:normAutofit/>
          </a:bodyPr>
          <a:lstStyle/>
          <a:p>
            <a:r>
              <a:rPr lang="en-US" dirty="0">
                <a:effectLst>
                  <a:outerShdw blurRad="38100" dist="38100" dir="2700000" algn="tl">
                    <a:srgbClr val="000000">
                      <a:alpha val="43137"/>
                    </a:srgbClr>
                  </a:outerShdw>
                </a:effectLst>
                <a:cs typeface="B Mitra" panose="00000400000000000000" pitchFamily="2" charset="-78"/>
              </a:rPr>
              <a:t>Increased education and human capital dynamics in Iran</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23</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pic>
        <p:nvPicPr>
          <p:cNvPr id="9" name="Picture 8">
            <a:extLst>
              <a:ext uri="{FF2B5EF4-FFF2-40B4-BE49-F238E27FC236}">
                <a16:creationId xmlns:a16="http://schemas.microsoft.com/office/drawing/2014/main" id="{58F2A24A-08C2-45AF-961F-42BF459276A1}"/>
              </a:ext>
            </a:extLst>
          </p:cNvPr>
          <p:cNvPicPr>
            <a:picLocks noChangeAspect="1"/>
          </p:cNvPicPr>
          <p:nvPr/>
        </p:nvPicPr>
        <p:blipFill>
          <a:blip r:embed="rId3"/>
          <a:stretch>
            <a:fillRect/>
          </a:stretch>
        </p:blipFill>
        <p:spPr>
          <a:xfrm>
            <a:off x="912911" y="2035156"/>
            <a:ext cx="4983624" cy="3636430"/>
          </a:xfrm>
          <a:prstGeom prst="rect">
            <a:avLst/>
          </a:prstGeom>
        </p:spPr>
      </p:pic>
      <p:pic>
        <p:nvPicPr>
          <p:cNvPr id="10" name="Picture 9">
            <a:extLst>
              <a:ext uri="{FF2B5EF4-FFF2-40B4-BE49-F238E27FC236}">
                <a16:creationId xmlns:a16="http://schemas.microsoft.com/office/drawing/2014/main" id="{623A21C5-F94B-4AE3-B2DD-800A1EA0B38E}"/>
              </a:ext>
            </a:extLst>
          </p:cNvPr>
          <p:cNvPicPr>
            <a:picLocks noChangeAspect="1"/>
          </p:cNvPicPr>
          <p:nvPr/>
        </p:nvPicPr>
        <p:blipFill>
          <a:blip r:embed="rId4"/>
          <a:stretch>
            <a:fillRect/>
          </a:stretch>
        </p:blipFill>
        <p:spPr>
          <a:xfrm>
            <a:off x="6435278" y="2010335"/>
            <a:ext cx="5106588" cy="3820440"/>
          </a:xfrm>
          <a:prstGeom prst="rect">
            <a:avLst/>
          </a:prstGeom>
        </p:spPr>
      </p:pic>
    </p:spTree>
    <p:extLst>
      <p:ext uri="{BB962C8B-B14F-4D97-AF65-F5344CB8AC3E}">
        <p14:creationId xmlns:p14="http://schemas.microsoft.com/office/powerpoint/2010/main" val="605259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24114" y="269559"/>
            <a:ext cx="8810342" cy="817562"/>
          </a:xfrm>
        </p:spPr>
        <p:txBody>
          <a:bodyPr/>
          <a:lstStyle/>
          <a:p>
            <a:r>
              <a:rPr lang="en-US" dirty="0">
                <a:effectLst>
                  <a:outerShdw blurRad="38100" dist="38100" dir="2700000" algn="tl">
                    <a:srgbClr val="000000">
                      <a:alpha val="43137"/>
                    </a:srgbClr>
                  </a:outerShdw>
                </a:effectLst>
                <a:cs typeface="B Mitra" panose="00000400000000000000" pitchFamily="2" charset="-78"/>
              </a:rPr>
              <a:t>Increased mean years of schooling in Iran, 1970-2030</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24</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hart 8">
            <a:extLst>
              <a:ext uri="{FF2B5EF4-FFF2-40B4-BE49-F238E27FC236}">
                <a16:creationId xmlns:a16="http://schemas.microsoft.com/office/drawing/2014/main" id="{2648506A-2C52-4B8F-8F2E-59F86A8FDA20}"/>
              </a:ext>
            </a:extLst>
          </p:cNvPr>
          <p:cNvGraphicFramePr>
            <a:graphicFrameLocks/>
          </p:cNvGraphicFramePr>
          <p:nvPr>
            <p:extLst/>
          </p:nvPr>
        </p:nvGraphicFramePr>
        <p:xfrm>
          <a:off x="1187624" y="1006223"/>
          <a:ext cx="6696744"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3062413-518F-489E-82D7-0BEB4802B081}"/>
              </a:ext>
            </a:extLst>
          </p:cNvPr>
          <p:cNvGraphicFramePr>
            <a:graphicFrameLocks/>
          </p:cNvGraphicFramePr>
          <p:nvPr>
            <p:extLst/>
          </p:nvPr>
        </p:nvGraphicFramePr>
        <p:xfrm>
          <a:off x="1187624" y="4005064"/>
          <a:ext cx="6624736" cy="2852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6641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en-AU" altLang="en-US" dirty="0"/>
              <a:t>Internet users (per 100 people) </a:t>
            </a:r>
            <a:r>
              <a:rPr lang="en-US" altLang="en-US" dirty="0"/>
              <a:t>Muslim-majority countries 1990-2015</a:t>
            </a:r>
            <a:endParaRPr lang="en-US"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25</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ontent Placeholder 3">
            <a:extLst>
              <a:ext uri="{FF2B5EF4-FFF2-40B4-BE49-F238E27FC236}">
                <a16:creationId xmlns:a16="http://schemas.microsoft.com/office/drawing/2014/main" id="{9E74A359-DBD9-4488-BC3A-10C84C4C0C05}"/>
              </a:ext>
            </a:extLst>
          </p:cNvPr>
          <p:cNvGraphicFramePr>
            <a:graphicFrameLocks/>
          </p:cNvGraphicFramePr>
          <p:nvPr>
            <p:extLst>
              <p:ext uri="{D42A27DB-BD31-4B8C-83A1-F6EECF244321}">
                <p14:modId xmlns:p14="http://schemas.microsoft.com/office/powerpoint/2010/main" val="3949783223"/>
              </p:ext>
            </p:extLst>
          </p:nvPr>
        </p:nvGraphicFramePr>
        <p:xfrm>
          <a:off x="1887378" y="972978"/>
          <a:ext cx="8592854" cy="5313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8355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en-US" dirty="0">
                <a:cs typeface="B Mitra" pitchFamily="2" charset="-78"/>
              </a:rPr>
              <a:t>Low Female </a:t>
            </a:r>
            <a:r>
              <a:rPr lang="en-US" dirty="0" err="1">
                <a:cs typeface="B Mitra" pitchFamily="2" charset="-78"/>
              </a:rPr>
              <a:t>Labour</a:t>
            </a:r>
            <a:r>
              <a:rPr lang="en-US" dirty="0">
                <a:cs typeface="B Mitra" pitchFamily="2" charset="-78"/>
              </a:rPr>
              <a:t> Force Participation in Iran, 2006-2016</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26</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ontent Placeholder 4">
            <a:extLst>
              <a:ext uri="{FF2B5EF4-FFF2-40B4-BE49-F238E27FC236}">
                <a16:creationId xmlns:a16="http://schemas.microsoft.com/office/drawing/2014/main" id="{08A3AB98-785D-4965-9230-E5F3A2ADE5C8}"/>
              </a:ext>
            </a:extLst>
          </p:cNvPr>
          <p:cNvGraphicFramePr>
            <a:graphicFrameLocks noGrp="1"/>
          </p:cNvGraphicFramePr>
          <p:nvPr>
            <p:ph idx="1"/>
            <p:extLst>
              <p:ext uri="{D42A27DB-BD31-4B8C-83A1-F6EECF244321}">
                <p14:modId xmlns:p14="http://schemas.microsoft.com/office/powerpoint/2010/main" val="513184796"/>
              </p:ext>
            </p:extLst>
          </p:nvPr>
        </p:nvGraphicFramePr>
        <p:xfrm>
          <a:off x="2516269" y="1253362"/>
          <a:ext cx="800100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629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cs typeface="B Mitra" pitchFamily="2" charset="-78"/>
              </a:rPr>
              <a:t>Unemployment among youth in Iran, 2006-2016</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27</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hart 8">
            <a:extLst>
              <a:ext uri="{FF2B5EF4-FFF2-40B4-BE49-F238E27FC236}">
                <a16:creationId xmlns:a16="http://schemas.microsoft.com/office/drawing/2014/main" id="{CDEDBA93-D906-494C-9C33-F64DC3C268D0}"/>
              </a:ext>
            </a:extLst>
          </p:cNvPr>
          <p:cNvGraphicFramePr>
            <a:graphicFrameLocks/>
          </p:cNvGraphicFramePr>
          <p:nvPr>
            <p:extLst>
              <p:ext uri="{D42A27DB-BD31-4B8C-83A1-F6EECF244321}">
                <p14:modId xmlns:p14="http://schemas.microsoft.com/office/powerpoint/2010/main" val="3226146840"/>
              </p:ext>
            </p:extLst>
          </p:nvPr>
        </p:nvGraphicFramePr>
        <p:xfrm>
          <a:off x="2067744" y="1210199"/>
          <a:ext cx="8320109" cy="5049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239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fontScale="77500" lnSpcReduction="20000"/>
          </a:bodyPr>
          <a:lstStyle/>
          <a:p>
            <a:br>
              <a:rPr lang="en-US" dirty="0">
                <a:cs typeface="B Mitra" panose="00000400000000000000" pitchFamily="2" charset="-78"/>
              </a:rPr>
            </a:br>
            <a:r>
              <a:rPr lang="en-US" dirty="0">
                <a:cs typeface="B Mitra" panose="00000400000000000000" pitchFamily="2" charset="-78"/>
              </a:rPr>
              <a:t>Unemployment by Education, 2011</a:t>
            </a:r>
            <a:br>
              <a:rPr lang="en-US" dirty="0">
                <a:cs typeface="B Mitra" panose="00000400000000000000" pitchFamily="2" charset="-78"/>
              </a:rPr>
            </a:b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28</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ontent Placeholder 5">
            <a:extLst>
              <a:ext uri="{FF2B5EF4-FFF2-40B4-BE49-F238E27FC236}">
                <a16:creationId xmlns:a16="http://schemas.microsoft.com/office/drawing/2014/main" id="{A12FFD76-86B2-4AA2-BEF8-F30A37670640}"/>
              </a:ext>
            </a:extLst>
          </p:cNvPr>
          <p:cNvGraphicFramePr>
            <a:graphicFrameLocks/>
          </p:cNvGraphicFramePr>
          <p:nvPr>
            <p:extLst>
              <p:ext uri="{D42A27DB-BD31-4B8C-83A1-F6EECF244321}">
                <p14:modId xmlns:p14="http://schemas.microsoft.com/office/powerpoint/2010/main" val="1217590520"/>
              </p:ext>
            </p:extLst>
          </p:nvPr>
        </p:nvGraphicFramePr>
        <p:xfrm>
          <a:off x="2570350" y="1226467"/>
          <a:ext cx="800100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3489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en-US" dirty="0">
                <a:latin typeface="Times New Roman" panose="02020603050405020304" pitchFamily="18" charset="0"/>
                <a:ea typeface="Calibri"/>
                <a:cs typeface="Times New Roman" panose="02020603050405020304" pitchFamily="18" charset="0"/>
              </a:rPr>
              <a:t>Population and Employment (Shaded) Age Pyramid, Iran, 2011</a:t>
            </a:r>
          </a:p>
        </p:txBody>
      </p:sp>
      <p:sp>
        <p:nvSpPr>
          <p:cNvPr id="2" name="Slide Number Placeholder 1"/>
          <p:cNvSpPr>
            <a:spLocks noGrp="1"/>
          </p:cNvSpPr>
          <p:nvPr>
            <p:ph type="sldNum" sz="quarter" idx="20"/>
          </p:nvPr>
        </p:nvSpPr>
        <p:spPr/>
        <p:txBody>
          <a:bodyPr/>
          <a:lstStyle/>
          <a:p>
            <a:fld id="{6004038C-790E-4E1F-AFA3-7A2D322ABF52}" type="slidenum">
              <a:rPr lang="fa-IR" smtClean="0"/>
              <a:pPr/>
              <a:t>29</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hart 8">
            <a:extLst>
              <a:ext uri="{FF2B5EF4-FFF2-40B4-BE49-F238E27FC236}">
                <a16:creationId xmlns:a16="http://schemas.microsoft.com/office/drawing/2014/main" id="{E0797413-522E-474E-94C7-4A72E941CF67}"/>
              </a:ext>
            </a:extLst>
          </p:cNvPr>
          <p:cNvGraphicFramePr>
            <a:graphicFrameLocks/>
          </p:cNvGraphicFramePr>
          <p:nvPr>
            <p:extLst>
              <p:ext uri="{D42A27DB-BD31-4B8C-83A1-F6EECF244321}">
                <p14:modId xmlns:p14="http://schemas.microsoft.com/office/powerpoint/2010/main" val="2912177696"/>
              </p:ext>
            </p:extLst>
          </p:nvPr>
        </p:nvGraphicFramePr>
        <p:xfrm>
          <a:off x="3226738" y="1381815"/>
          <a:ext cx="6147858" cy="4859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96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689100" y="282259"/>
            <a:ext cx="7745356" cy="817562"/>
          </a:xfrm>
        </p:spPr>
        <p:txBody>
          <a:bodyPr/>
          <a:lstStyle/>
          <a:p>
            <a:r>
              <a:rPr lang="en-US" dirty="0"/>
              <a:t>OUTLINE</a:t>
            </a:r>
            <a:endParaRPr lang="en-US" dirty="0">
              <a:latin typeface="Times New Roman" panose="02020603050405020304" pitchFamily="18" charset="0"/>
              <a:ea typeface="Calibri"/>
              <a:cs typeface="Times New Roman" panose="02020603050405020304" pitchFamily="18" charset="0"/>
            </a:endParaRPr>
          </a:p>
        </p:txBody>
      </p:sp>
      <p:sp>
        <p:nvSpPr>
          <p:cNvPr id="7" name="Text Placeholder 6"/>
          <p:cNvSpPr>
            <a:spLocks noGrp="1"/>
          </p:cNvSpPr>
          <p:nvPr>
            <p:ph type="body" sz="quarter" idx="14"/>
          </p:nvPr>
        </p:nvSpPr>
        <p:spPr/>
        <p:txBody>
          <a:bodyPr>
            <a:normAutofit fontScale="92500" lnSpcReduction="10000"/>
          </a:bodyPr>
          <a:lstStyle/>
          <a:p>
            <a:pPr marL="457200" indent="-457200" algn="just">
              <a:buFont typeface="Arial" panose="020B0604020202020204" pitchFamily="34" charset="0"/>
              <a:buChar char="•"/>
            </a:pPr>
            <a:r>
              <a:rPr lang="en-US" sz="3200" dirty="0"/>
              <a:t> Introduction: Demographic Dividend </a:t>
            </a:r>
          </a:p>
          <a:p>
            <a:pPr marL="457200" indent="-457200" algn="just">
              <a:buFont typeface="Arial" panose="020B0604020202020204" pitchFamily="34" charset="0"/>
              <a:buChar char="•"/>
            </a:pPr>
            <a:r>
              <a:rPr lang="en-US" sz="3200" dirty="0"/>
              <a:t>Demographic Transition in Iran</a:t>
            </a:r>
          </a:p>
          <a:p>
            <a:pPr marL="1143000" lvl="1" indent="-457200" algn="just" rtl="0"/>
            <a:r>
              <a:rPr lang="en-US" sz="2800" dirty="0"/>
              <a:t>Age structural change</a:t>
            </a:r>
          </a:p>
          <a:p>
            <a:pPr marL="1143000" lvl="1" indent="-457200" algn="just" rtl="0"/>
            <a:r>
              <a:rPr lang="en-US" sz="2800" dirty="0"/>
              <a:t>Demographic window in Iran</a:t>
            </a:r>
          </a:p>
          <a:p>
            <a:pPr marL="1143000" lvl="1" indent="-457200" algn="just" rtl="0"/>
            <a:r>
              <a:rPr lang="en-US" sz="2800" dirty="0"/>
              <a:t>Age-structural and educational composition </a:t>
            </a:r>
          </a:p>
          <a:p>
            <a:pPr marL="457200" indent="-457200" algn="just">
              <a:buFont typeface="Arial" panose="020B0604020202020204" pitchFamily="34" charset="0"/>
              <a:buChar char="•"/>
            </a:pPr>
            <a:r>
              <a:rPr lang="en-US" sz="3200" dirty="0"/>
              <a:t>Is the demographic window seized? </a:t>
            </a:r>
          </a:p>
          <a:p>
            <a:pPr marL="457200" indent="-457200" algn="just">
              <a:buFont typeface="Arial" panose="020B0604020202020204" pitchFamily="34" charset="0"/>
              <a:buChar char="•"/>
            </a:pPr>
            <a:r>
              <a:rPr lang="en-US" sz="3200" dirty="0"/>
              <a:t>Unemployment</a:t>
            </a:r>
          </a:p>
          <a:p>
            <a:pPr marL="457200" indent="-457200" algn="just">
              <a:buFont typeface="Arial" panose="020B0604020202020204" pitchFamily="34" charset="0"/>
              <a:buChar char="•"/>
            </a:pPr>
            <a:r>
              <a:rPr lang="en-US" sz="3200" dirty="0"/>
              <a:t>Women’s employment</a:t>
            </a:r>
          </a:p>
          <a:p>
            <a:pPr marL="457200" indent="-457200" algn="just">
              <a:buFont typeface="Arial" panose="020B0604020202020204" pitchFamily="34" charset="0"/>
              <a:buChar char="•"/>
            </a:pPr>
            <a:r>
              <a:rPr lang="en-US" sz="3200" dirty="0"/>
              <a:t>Brain Drain </a:t>
            </a:r>
          </a:p>
          <a:p>
            <a:pPr marL="457200" indent="-457200" algn="just">
              <a:buFont typeface="Arial" panose="020B0604020202020204" pitchFamily="34" charset="0"/>
              <a:buChar char="•"/>
            </a:pPr>
            <a:r>
              <a:rPr lang="en-US" sz="3200" dirty="0"/>
              <a:t>Conclusions </a:t>
            </a:r>
          </a:p>
          <a:p>
            <a:pPr marL="457200" indent="-457200" algn="just">
              <a:buFont typeface="Arial" panose="020B0604020202020204" pitchFamily="34" charset="0"/>
              <a:buChar char="•"/>
            </a:pPr>
            <a:endParaRPr lang="en-US" sz="3200"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3</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spTree>
    <p:extLst>
      <p:ext uri="{BB962C8B-B14F-4D97-AF65-F5344CB8AC3E}">
        <p14:creationId xmlns:p14="http://schemas.microsoft.com/office/powerpoint/2010/main" val="2227741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cs typeface="B Mitra" panose="00000400000000000000" pitchFamily="2" charset="-78"/>
              </a:rPr>
              <a:t>Human Capital Waste </a:t>
            </a:r>
            <a:endParaRPr lang="fa-IR"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30</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graphicFrame>
        <p:nvGraphicFramePr>
          <p:cNvPr id="9" name="Content Placeholder 6">
            <a:extLst>
              <a:ext uri="{FF2B5EF4-FFF2-40B4-BE49-F238E27FC236}">
                <a16:creationId xmlns:a16="http://schemas.microsoft.com/office/drawing/2014/main" id="{E04B8688-EEB6-4BB2-A0E5-F1DE5E8F85C3}"/>
              </a:ext>
            </a:extLst>
          </p:cNvPr>
          <p:cNvGraphicFramePr>
            <a:graphicFrameLocks/>
          </p:cNvGraphicFramePr>
          <p:nvPr>
            <p:extLst>
              <p:ext uri="{D42A27DB-BD31-4B8C-83A1-F6EECF244321}">
                <p14:modId xmlns:p14="http://schemas.microsoft.com/office/powerpoint/2010/main" val="1985957006"/>
              </p:ext>
            </p:extLst>
          </p:nvPr>
        </p:nvGraphicFramePr>
        <p:xfrm>
          <a:off x="2392215" y="1085273"/>
          <a:ext cx="7067325" cy="5131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552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effectLst>
                  <a:outerShdw blurRad="38100" dist="38100" dir="2700000" algn="tl">
                    <a:srgbClr val="000000">
                      <a:alpha val="43137"/>
                    </a:srgbClr>
                  </a:outerShdw>
                </a:effectLst>
                <a:cs typeface="B Mitra" pitchFamily="2" charset="-78"/>
              </a:rPr>
              <a:t>Experiences in reaping DD in other countries: </a:t>
            </a:r>
            <a:r>
              <a:rPr lang="en-US" sz="2000" dirty="0">
                <a:effectLst>
                  <a:outerShdw blurRad="38100" dist="38100" dir="2700000" algn="tl">
                    <a:srgbClr val="000000">
                      <a:alpha val="43137"/>
                    </a:srgbClr>
                  </a:outerShdw>
                </a:effectLst>
                <a:cs typeface="B Mitra" pitchFamily="2" charset="-78"/>
              </a:rPr>
              <a:t>Demographic Miracle to Demographic Waste</a:t>
            </a:r>
            <a:endParaRPr lang="fa-IR" dirty="0"/>
          </a:p>
        </p:txBody>
      </p:sp>
      <p:sp>
        <p:nvSpPr>
          <p:cNvPr id="7" name="Text Placeholder 6"/>
          <p:cNvSpPr>
            <a:spLocks noGrp="1"/>
          </p:cNvSpPr>
          <p:nvPr>
            <p:ph type="body" sz="quarter" idx="14"/>
          </p:nvPr>
        </p:nvSpPr>
        <p:spPr/>
        <p:txBody>
          <a:bodyPr/>
          <a:lstStyle/>
          <a:p>
            <a:pPr>
              <a:spcBef>
                <a:spcPts val="0"/>
              </a:spcBef>
            </a:pPr>
            <a:r>
              <a:rPr lang="en-US" dirty="0">
                <a:cs typeface="B Mitra" panose="00000400000000000000" pitchFamily="2" charset="-78"/>
              </a:rPr>
              <a:t> Demographic Miracle in South East Asia</a:t>
            </a:r>
          </a:p>
          <a:p>
            <a:pPr>
              <a:spcBef>
                <a:spcPts val="0"/>
              </a:spcBef>
            </a:pPr>
            <a:endParaRPr lang="en-US" dirty="0">
              <a:cs typeface="B Mitra" panose="00000400000000000000" pitchFamily="2" charset="-78"/>
            </a:endParaRPr>
          </a:p>
          <a:p>
            <a:pPr lvl="1" algn="l" rtl="0">
              <a:spcBef>
                <a:spcPts val="0"/>
              </a:spcBef>
            </a:pPr>
            <a:r>
              <a:rPr lang="en-US" dirty="0">
                <a:cs typeface="B Mitra" panose="00000400000000000000" pitchFamily="2" charset="-78"/>
              </a:rPr>
              <a:t>31 % of GDP due to DD (Bloom and Williamson 1998) Impact of demographic window on high economic growth in Japan (Ogawa 2005). </a:t>
            </a:r>
          </a:p>
          <a:p>
            <a:pPr>
              <a:spcBef>
                <a:spcPts val="0"/>
              </a:spcBef>
            </a:pPr>
            <a:r>
              <a:rPr lang="en-US" dirty="0">
                <a:cs typeface="B Mitra" panose="00000400000000000000" pitchFamily="2" charset="-78"/>
              </a:rPr>
              <a:t>Economic waste</a:t>
            </a:r>
          </a:p>
          <a:p>
            <a:pPr lvl="1" algn="l" rtl="0">
              <a:spcBef>
                <a:spcPts val="0"/>
              </a:spcBef>
            </a:pPr>
            <a:r>
              <a:rPr lang="en-US" dirty="0">
                <a:cs typeface="B Mitra" panose="00000400000000000000" pitchFamily="2" charset="-78"/>
              </a:rPr>
              <a:t>High unemployment and ow economic growth during demographic winder (Bloom et al. 2001).</a:t>
            </a:r>
          </a:p>
          <a:p>
            <a:pPr>
              <a:spcBef>
                <a:spcPts val="0"/>
              </a:spcBef>
            </a:pPr>
            <a:endParaRPr lang="en-US" dirty="0">
              <a:cs typeface="B Mitra" panose="00000400000000000000" pitchFamily="2" charset="-78"/>
            </a:endParaRPr>
          </a:p>
          <a:p>
            <a:pPr>
              <a:spcBef>
                <a:spcPts val="0"/>
              </a:spcBef>
            </a:pPr>
            <a:r>
              <a:rPr lang="en-US" dirty="0">
                <a:cs typeface="B Mitra" panose="00000400000000000000" pitchFamily="2" charset="-78"/>
              </a:rPr>
              <a:t>Note: experiencing demographic dividend does not automatically lead to economic growth, and it depends upon the institutional and political context, designing and implementing relevant polices to read the dividend. </a:t>
            </a:r>
          </a:p>
        </p:txBody>
      </p:sp>
      <p:sp>
        <p:nvSpPr>
          <p:cNvPr id="2" name="Slide Number Placeholder 1"/>
          <p:cNvSpPr>
            <a:spLocks noGrp="1"/>
          </p:cNvSpPr>
          <p:nvPr>
            <p:ph type="sldNum" sz="quarter" idx="20"/>
          </p:nvPr>
        </p:nvSpPr>
        <p:spPr/>
        <p:txBody>
          <a:bodyPr/>
          <a:lstStyle/>
          <a:p>
            <a:fld id="{6004038C-790E-4E1F-AFA3-7A2D322ABF52}" type="slidenum">
              <a:rPr lang="fa-IR" smtClean="0"/>
              <a:pPr/>
              <a:t>31</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spTree>
    <p:extLst>
      <p:ext uri="{BB962C8B-B14F-4D97-AF65-F5344CB8AC3E}">
        <p14:creationId xmlns:p14="http://schemas.microsoft.com/office/powerpoint/2010/main" val="377520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94CCB-E604-47CC-84F1-67F17A614D22}"/>
              </a:ext>
            </a:extLst>
          </p:cNvPr>
          <p:cNvSpPr>
            <a:spLocks noGrp="1"/>
          </p:cNvSpPr>
          <p:nvPr>
            <p:ph type="body" sz="quarter" idx="13"/>
          </p:nvPr>
        </p:nvSpPr>
        <p:spPr/>
        <p:txBody>
          <a:bodyPr/>
          <a:lstStyle/>
          <a:p>
            <a:r>
              <a:rPr lang="en-AU" dirty="0"/>
              <a:t>List of countries and territories by Iranian population</a:t>
            </a:r>
            <a:endParaRPr lang="en-US" dirty="0"/>
          </a:p>
        </p:txBody>
      </p:sp>
      <p:sp>
        <p:nvSpPr>
          <p:cNvPr id="4" name="Slide Number Placeholder 3">
            <a:extLst>
              <a:ext uri="{FF2B5EF4-FFF2-40B4-BE49-F238E27FC236}">
                <a16:creationId xmlns:a16="http://schemas.microsoft.com/office/drawing/2014/main" id="{E72B3A6F-D6EA-41D1-A6CF-68D02A1DAB81}"/>
              </a:ext>
            </a:extLst>
          </p:cNvPr>
          <p:cNvSpPr>
            <a:spLocks noGrp="1"/>
          </p:cNvSpPr>
          <p:nvPr>
            <p:ph type="sldNum" sz="quarter" idx="20"/>
          </p:nvPr>
        </p:nvSpPr>
        <p:spPr/>
        <p:txBody>
          <a:bodyPr/>
          <a:lstStyle/>
          <a:p>
            <a:fld id="{6004038C-790E-4E1F-AFA3-7A2D322ABF52}" type="slidenum">
              <a:rPr lang="fa-IR" smtClean="0"/>
              <a:pPr/>
              <a:t>32</a:t>
            </a:fld>
            <a:endParaRPr lang="fa-IR" dirty="0"/>
          </a:p>
        </p:txBody>
      </p:sp>
      <p:sp>
        <p:nvSpPr>
          <p:cNvPr id="5" name="Text Placeholder 4">
            <a:extLst>
              <a:ext uri="{FF2B5EF4-FFF2-40B4-BE49-F238E27FC236}">
                <a16:creationId xmlns:a16="http://schemas.microsoft.com/office/drawing/2014/main" id="{A9769C09-0B06-49C8-B446-73EFE334D256}"/>
              </a:ext>
            </a:extLst>
          </p:cNvPr>
          <p:cNvSpPr>
            <a:spLocks noGrp="1"/>
          </p:cNvSpPr>
          <p:nvPr>
            <p:ph type="body" sz="quarter" idx="21"/>
          </p:nvPr>
        </p:nvSpPr>
        <p:spPr/>
        <p:txBody>
          <a:bodyPr/>
          <a:lstStyle/>
          <a:p>
            <a:r>
              <a:rPr lang="en-US" dirty="0"/>
              <a:t>M. J. Abbasi-Shavazi, R. Sadeghi, M. Hosseini Chavoshi</a:t>
            </a:r>
            <a:endParaRPr lang="fa-IR" dirty="0"/>
          </a:p>
        </p:txBody>
      </p:sp>
      <p:graphicFrame>
        <p:nvGraphicFramePr>
          <p:cNvPr id="8" name="Table 7">
            <a:extLst>
              <a:ext uri="{FF2B5EF4-FFF2-40B4-BE49-F238E27FC236}">
                <a16:creationId xmlns:a16="http://schemas.microsoft.com/office/drawing/2014/main" id="{E837CE22-B73E-47EE-8669-C6D1749530B9}"/>
              </a:ext>
            </a:extLst>
          </p:cNvPr>
          <p:cNvGraphicFramePr>
            <a:graphicFrameLocks noGrp="1"/>
          </p:cNvGraphicFramePr>
          <p:nvPr>
            <p:extLst>
              <p:ext uri="{D42A27DB-BD31-4B8C-83A1-F6EECF244321}">
                <p14:modId xmlns:p14="http://schemas.microsoft.com/office/powerpoint/2010/main" val="2328722134"/>
              </p:ext>
            </p:extLst>
          </p:nvPr>
        </p:nvGraphicFramePr>
        <p:xfrm>
          <a:off x="383242" y="1408804"/>
          <a:ext cx="11353800" cy="4838700"/>
        </p:xfrm>
        <a:graphic>
          <a:graphicData uri="http://schemas.openxmlformats.org/drawingml/2006/table">
            <a:tbl>
              <a:tblPr>
                <a:tableStyleId>{073A0DAA-6AF3-43AB-8588-CEC1D06C72B9}</a:tableStyleId>
              </a:tblPr>
              <a:tblGrid>
                <a:gridCol w="2286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6172200">
                  <a:extLst>
                    <a:ext uri="{9D8B030D-6E8A-4147-A177-3AD203B41FA5}">
                      <a16:colId xmlns:a16="http://schemas.microsoft.com/office/drawing/2014/main" val="20002"/>
                    </a:ext>
                  </a:extLst>
                </a:gridCol>
              </a:tblGrid>
              <a:tr h="91032">
                <a:tc>
                  <a:txBody>
                    <a:bodyPr/>
                    <a:lstStyle/>
                    <a:p>
                      <a:pPr algn="l" fontAlgn="b"/>
                      <a:r>
                        <a:rPr lang="en-US" sz="2800" b="1" u="sng" strike="noStrike" dirty="0">
                          <a:solidFill>
                            <a:schemeClr val="accent5">
                              <a:lumMod val="50000"/>
                            </a:schemeClr>
                          </a:solidFill>
                          <a:effectLst>
                            <a:outerShdw blurRad="38100" dist="38100" dir="2700000" algn="tl">
                              <a:srgbClr val="000000">
                                <a:alpha val="43137"/>
                              </a:srgbClr>
                            </a:outerShdw>
                          </a:effectLst>
                        </a:rPr>
                        <a:t> Country</a:t>
                      </a:r>
                      <a:endParaRPr lang="en-US" sz="2800" b="1" i="0" u="sng" strike="noStrike"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b">
                    <a:noFill/>
                  </a:tcPr>
                </a:tc>
                <a:tc>
                  <a:txBody>
                    <a:bodyPr/>
                    <a:lstStyle/>
                    <a:p>
                      <a:pPr algn="l" fontAlgn="b"/>
                      <a:r>
                        <a:rPr lang="en-US" sz="2800" b="1" u="sng" strike="noStrike" dirty="0">
                          <a:solidFill>
                            <a:schemeClr val="accent5">
                              <a:lumMod val="50000"/>
                            </a:schemeClr>
                          </a:solidFill>
                          <a:effectLst>
                            <a:outerShdw blurRad="38100" dist="38100" dir="2700000" algn="tl">
                              <a:srgbClr val="000000">
                                <a:alpha val="43137"/>
                              </a:srgbClr>
                            </a:outerShdw>
                          </a:effectLst>
                        </a:rPr>
                        <a:t>Iranian-born</a:t>
                      </a:r>
                      <a:endParaRPr lang="en-US" sz="2800" b="1" i="0" u="sng" strike="noStrike"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b">
                    <a:noFill/>
                  </a:tcPr>
                </a:tc>
                <a:tc>
                  <a:txBody>
                    <a:bodyPr/>
                    <a:lstStyle/>
                    <a:p>
                      <a:pPr algn="l" fontAlgn="b"/>
                      <a:r>
                        <a:rPr lang="en-US" sz="2800" b="1" u="sng" strike="noStrike" dirty="0">
                          <a:solidFill>
                            <a:schemeClr val="accent5">
                              <a:lumMod val="50000"/>
                            </a:schemeClr>
                          </a:solidFill>
                          <a:effectLst>
                            <a:outerShdw blurRad="38100" dist="38100" dir="2700000" algn="tl">
                              <a:srgbClr val="000000">
                                <a:alpha val="43137"/>
                              </a:srgbClr>
                            </a:outerShdw>
                          </a:effectLst>
                        </a:rPr>
                        <a:t>Residents of Iranian ancestry</a:t>
                      </a:r>
                      <a:endParaRPr lang="en-US" sz="2800" b="1" i="0" u="sng" strike="noStrike"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0"/>
                  </a:ext>
                </a:extLst>
              </a:tr>
              <a:tr h="525780">
                <a:tc>
                  <a:txBody>
                    <a:bodyPr/>
                    <a:lstStyle/>
                    <a:p>
                      <a:pPr algn="l" fontAlgn="t"/>
                      <a:r>
                        <a:rPr lang="en-US" sz="2400" b="1" u="none" strike="noStrike" dirty="0">
                          <a:solidFill>
                            <a:schemeClr val="accent5">
                              <a:lumMod val="75000"/>
                            </a:schemeClr>
                          </a:solidFill>
                          <a:effectLst/>
                        </a:rPr>
                        <a:t> United States</a:t>
                      </a:r>
                      <a:endParaRPr lang="en-US" sz="2400" b="1" i="0" u="none" strike="noStrike" dirty="0">
                        <a:solidFill>
                          <a:schemeClr val="accent5">
                            <a:lumMod val="75000"/>
                          </a:schemeClr>
                        </a:solidFill>
                        <a:effectLst/>
                        <a:latin typeface="Calibri" panose="020F0502020204030204" pitchFamily="34" charset="0"/>
                      </a:endParaRPr>
                    </a:p>
                  </a:txBody>
                  <a:tcPr marL="7620" marR="7620" marT="7620" marB="0">
                    <a:noFill/>
                  </a:tcPr>
                </a:tc>
                <a:tc>
                  <a:txBody>
                    <a:bodyPr/>
                    <a:lstStyle/>
                    <a:p>
                      <a:pPr algn="l" fontAlgn="t"/>
                      <a:r>
                        <a:rPr lang="en-US" sz="2400" u="none" strike="noStrike" dirty="0">
                          <a:solidFill>
                            <a:schemeClr val="tx2"/>
                          </a:solidFill>
                          <a:effectLst/>
                        </a:rPr>
                        <a:t>283,225 (2000)</a:t>
                      </a:r>
                    </a:p>
                  </a:txBody>
                  <a:tcPr marL="7620" marR="7620" marT="7620" marB="0">
                    <a:noFill/>
                  </a:tcPr>
                </a:tc>
                <a:tc>
                  <a:txBody>
                    <a:bodyPr/>
                    <a:lstStyle/>
                    <a:p>
                      <a:pPr algn="l" fontAlgn="t"/>
                      <a:r>
                        <a:rPr lang="en-AU" sz="2400" u="none" strike="noStrike" dirty="0">
                          <a:solidFill>
                            <a:schemeClr val="tx2"/>
                          </a:solidFill>
                          <a:effectLst/>
                        </a:rPr>
                        <a:t>448,722 </a:t>
                      </a:r>
                      <a:r>
                        <a:rPr lang="en-AU" sz="2000" u="none" strike="noStrike" dirty="0">
                          <a:solidFill>
                            <a:schemeClr val="tx2">
                              <a:lumMod val="65000"/>
                              <a:lumOff val="35000"/>
                            </a:schemeClr>
                          </a:solidFill>
                          <a:effectLst/>
                        </a:rPr>
                        <a:t>(2010 US Census)</a:t>
                      </a:r>
                      <a:r>
                        <a:rPr lang="en-AU" sz="2000" u="none" strike="noStrike" dirty="0">
                          <a:solidFill>
                            <a:schemeClr val="tx2"/>
                          </a:solidFill>
                          <a:effectLst/>
                        </a:rPr>
                        <a:t> </a:t>
                      </a:r>
                      <a:r>
                        <a:rPr lang="en-AU" sz="2400" u="none" strike="noStrike" dirty="0">
                          <a:solidFill>
                            <a:schemeClr val="tx2"/>
                          </a:solidFill>
                          <a:effectLst/>
                        </a:rPr>
                        <a:t>to around 1-2 million </a:t>
                      </a:r>
                      <a:r>
                        <a:rPr lang="en-AU" sz="2000" u="none" strike="noStrike" dirty="0">
                          <a:solidFill>
                            <a:schemeClr val="tx2">
                              <a:lumMod val="65000"/>
                              <a:lumOff val="35000"/>
                            </a:schemeClr>
                          </a:solidFill>
                          <a:effectLst/>
                        </a:rPr>
                        <a:t>(2014, USA Government and other sources)</a:t>
                      </a:r>
                      <a:endParaRPr lang="en-AU" sz="2000" b="0" i="0" u="none" strike="noStrike" dirty="0">
                        <a:solidFill>
                          <a:schemeClr val="tx2">
                            <a:lumMod val="65000"/>
                            <a:lumOff val="35000"/>
                          </a:schemeClr>
                        </a:solidFill>
                        <a:effectLst/>
                        <a:latin typeface="Calibri" panose="020F0502020204030204" pitchFamily="34" charset="0"/>
                      </a:endParaRPr>
                    </a:p>
                  </a:txBody>
                  <a:tcPr marL="7620" marR="7620" marT="7620" marB="0">
                    <a:noFill/>
                  </a:tcPr>
                </a:tc>
                <a:extLst>
                  <a:ext uri="{0D108BD9-81ED-4DB2-BD59-A6C34878D82A}">
                    <a16:rowId xmlns:a16="http://schemas.microsoft.com/office/drawing/2014/main" val="10001"/>
                  </a:ext>
                </a:extLst>
              </a:tr>
              <a:tr h="175260">
                <a:tc>
                  <a:txBody>
                    <a:bodyPr/>
                    <a:lstStyle/>
                    <a:p>
                      <a:pPr algn="l" fontAlgn="t"/>
                      <a:r>
                        <a:rPr lang="en-US" sz="2400" b="1" u="none" strike="noStrike" dirty="0">
                          <a:solidFill>
                            <a:schemeClr val="accent5">
                              <a:lumMod val="75000"/>
                            </a:schemeClr>
                          </a:solidFill>
                          <a:effectLst/>
                        </a:rPr>
                        <a:t> Turkey</a:t>
                      </a:r>
                      <a:endParaRPr lang="en-US" sz="2400" b="1" i="0" u="none" strike="noStrike" dirty="0">
                        <a:solidFill>
                          <a:schemeClr val="accent5">
                            <a:lumMod val="75000"/>
                          </a:schemeClr>
                        </a:solidFill>
                        <a:effectLst/>
                        <a:latin typeface="Calibri" panose="020F0502020204030204" pitchFamily="34" charset="0"/>
                      </a:endParaRPr>
                    </a:p>
                  </a:txBody>
                  <a:tcPr marL="7620" marR="7620" marT="7620" marB="0">
                    <a:noFill/>
                  </a:tcPr>
                </a:tc>
                <a:tc>
                  <a:txBody>
                    <a:bodyPr/>
                    <a:lstStyle/>
                    <a:p>
                      <a:pPr algn="l" fontAlgn="t"/>
                      <a:endParaRPr lang="en-US" sz="2400" b="0" i="0" u="none" strike="noStrike" dirty="0">
                        <a:solidFill>
                          <a:schemeClr val="tx2"/>
                        </a:solidFill>
                        <a:effectLst/>
                        <a:latin typeface="Calibri" panose="020F0502020204030204" pitchFamily="34" charset="0"/>
                      </a:endParaRPr>
                    </a:p>
                  </a:txBody>
                  <a:tcPr marL="7620" marR="7620" marT="7620" marB="0">
                    <a:noFill/>
                  </a:tcPr>
                </a:tc>
                <a:tc>
                  <a:txBody>
                    <a:bodyPr/>
                    <a:lstStyle/>
                    <a:p>
                      <a:pPr algn="l" fontAlgn="t"/>
                      <a:r>
                        <a:rPr lang="en-US" sz="2400" u="none" strike="noStrike" dirty="0">
                          <a:solidFill>
                            <a:schemeClr val="tx2"/>
                          </a:solidFill>
                          <a:effectLst/>
                        </a:rPr>
                        <a:t>~500,000 (2010)</a:t>
                      </a:r>
                      <a:endParaRPr lang="en-US" sz="2400" b="0" i="0" u="none" strike="noStrike" dirty="0">
                        <a:solidFill>
                          <a:schemeClr val="tx2"/>
                        </a:solidFill>
                        <a:effectLst/>
                        <a:latin typeface="Calibri" panose="020F0502020204030204" pitchFamily="34" charset="0"/>
                      </a:endParaRPr>
                    </a:p>
                  </a:txBody>
                  <a:tcPr marL="7620" marR="7620" marT="7620" marB="0">
                    <a:noFill/>
                  </a:tcPr>
                </a:tc>
                <a:extLst>
                  <a:ext uri="{0D108BD9-81ED-4DB2-BD59-A6C34878D82A}">
                    <a16:rowId xmlns:a16="http://schemas.microsoft.com/office/drawing/2014/main" val="10002"/>
                  </a:ext>
                </a:extLst>
              </a:tr>
              <a:tr h="175260">
                <a:tc>
                  <a:txBody>
                    <a:bodyPr/>
                    <a:lstStyle/>
                    <a:p>
                      <a:pPr algn="l" fontAlgn="t"/>
                      <a:r>
                        <a:rPr lang="en-US" sz="2400" b="1" u="none" strike="noStrike" dirty="0">
                          <a:solidFill>
                            <a:schemeClr val="accent5">
                              <a:lumMod val="75000"/>
                            </a:schemeClr>
                          </a:solidFill>
                          <a:effectLst/>
                        </a:rPr>
                        <a:t> Qatar</a:t>
                      </a:r>
                      <a:endParaRPr lang="en-US" sz="2400" b="1" i="0" u="none" strike="noStrike" dirty="0">
                        <a:solidFill>
                          <a:schemeClr val="accent5">
                            <a:lumMod val="75000"/>
                          </a:schemeClr>
                        </a:solidFill>
                        <a:effectLst/>
                        <a:latin typeface="Calibri" panose="020F0502020204030204" pitchFamily="34" charset="0"/>
                      </a:endParaRPr>
                    </a:p>
                  </a:txBody>
                  <a:tcPr marL="7620" marR="7620" marT="7620" marB="0">
                    <a:noFill/>
                  </a:tcPr>
                </a:tc>
                <a:tc>
                  <a:txBody>
                    <a:bodyPr/>
                    <a:lstStyle/>
                    <a:p>
                      <a:pPr algn="l" fontAlgn="t"/>
                      <a:r>
                        <a:rPr lang="en-US" sz="2400" u="none" strike="noStrike" dirty="0">
                          <a:solidFill>
                            <a:schemeClr val="tx2"/>
                          </a:solidFill>
                          <a:effectLst/>
                        </a:rPr>
                        <a:t>27000</a:t>
                      </a:r>
                      <a:endParaRPr lang="en-US" sz="2400" b="0" i="0" u="none" strike="noStrike" dirty="0">
                        <a:solidFill>
                          <a:schemeClr val="tx2"/>
                        </a:solidFill>
                        <a:effectLst/>
                        <a:latin typeface="Calibri" panose="020F0502020204030204" pitchFamily="34" charset="0"/>
                      </a:endParaRPr>
                    </a:p>
                  </a:txBody>
                  <a:tcPr marL="7620" marR="7620" marT="7620" marB="0">
                    <a:noFill/>
                  </a:tcPr>
                </a:tc>
                <a:tc>
                  <a:txBody>
                    <a:bodyPr/>
                    <a:lstStyle/>
                    <a:p>
                      <a:pPr algn="l" fontAlgn="t"/>
                      <a:endParaRPr lang="en-US" sz="2400" b="0" i="0" u="none" strike="noStrike" dirty="0">
                        <a:solidFill>
                          <a:schemeClr val="tx2"/>
                        </a:solidFill>
                        <a:effectLst/>
                        <a:latin typeface="Calibri" panose="020F0502020204030204" pitchFamily="34" charset="0"/>
                      </a:endParaRPr>
                    </a:p>
                  </a:txBody>
                  <a:tcPr marL="7620" marR="7620" marT="7620" marB="0">
                    <a:noFill/>
                  </a:tcPr>
                </a:tc>
                <a:extLst>
                  <a:ext uri="{0D108BD9-81ED-4DB2-BD59-A6C34878D82A}">
                    <a16:rowId xmlns:a16="http://schemas.microsoft.com/office/drawing/2014/main" val="10003"/>
                  </a:ext>
                </a:extLst>
              </a:tr>
              <a:tr h="175260">
                <a:tc>
                  <a:txBody>
                    <a:bodyPr/>
                    <a:lstStyle/>
                    <a:p>
                      <a:pPr algn="l" fontAlgn="t"/>
                      <a:r>
                        <a:rPr lang="en-US" sz="2400" b="1" u="none" strike="noStrike" dirty="0">
                          <a:solidFill>
                            <a:schemeClr val="accent5">
                              <a:lumMod val="75000"/>
                            </a:schemeClr>
                          </a:solidFill>
                          <a:effectLst/>
                        </a:rPr>
                        <a:t> UAE</a:t>
                      </a:r>
                      <a:endParaRPr lang="en-US" sz="2400" b="1" i="0" u="none" strike="noStrike" dirty="0">
                        <a:solidFill>
                          <a:schemeClr val="accent5">
                            <a:lumMod val="75000"/>
                          </a:schemeClr>
                        </a:solidFill>
                        <a:effectLst/>
                        <a:latin typeface="Calibri" panose="020F0502020204030204" pitchFamily="34" charset="0"/>
                      </a:endParaRPr>
                    </a:p>
                  </a:txBody>
                  <a:tcPr marL="7620" marR="7620" marT="7620" marB="0">
                    <a:noFill/>
                  </a:tcPr>
                </a:tc>
                <a:tc>
                  <a:txBody>
                    <a:bodyPr/>
                    <a:lstStyle/>
                    <a:p>
                      <a:pPr algn="l" fontAlgn="t"/>
                      <a:endParaRPr lang="en-US" sz="2400" b="0" i="0" u="none" strike="noStrike" dirty="0">
                        <a:solidFill>
                          <a:schemeClr val="tx2"/>
                        </a:solidFill>
                        <a:effectLst/>
                        <a:latin typeface="Calibri" panose="020F0502020204030204" pitchFamily="34" charset="0"/>
                      </a:endParaRPr>
                    </a:p>
                  </a:txBody>
                  <a:tcPr marL="7620" marR="7620" marT="7620" marB="0">
                    <a:noFill/>
                  </a:tcPr>
                </a:tc>
                <a:tc>
                  <a:txBody>
                    <a:bodyPr/>
                    <a:lstStyle/>
                    <a:p>
                      <a:pPr algn="l" fontAlgn="t"/>
                      <a:r>
                        <a:rPr lang="en-US" sz="2400" u="none" strike="noStrike">
                          <a:solidFill>
                            <a:schemeClr val="tx2"/>
                          </a:solidFill>
                          <a:effectLst/>
                        </a:rPr>
                        <a:t>400,000-500,000 (2008) </a:t>
                      </a:r>
                      <a:endParaRPr lang="en-US" sz="2400" b="0" i="0" u="none" strike="noStrike">
                        <a:solidFill>
                          <a:schemeClr val="tx2"/>
                        </a:solidFill>
                        <a:effectLst/>
                        <a:latin typeface="Calibri" panose="020F0502020204030204" pitchFamily="34" charset="0"/>
                      </a:endParaRPr>
                    </a:p>
                  </a:txBody>
                  <a:tcPr marL="7620" marR="7620" marT="7620" marB="0">
                    <a:noFill/>
                  </a:tcPr>
                </a:tc>
                <a:extLst>
                  <a:ext uri="{0D108BD9-81ED-4DB2-BD59-A6C34878D82A}">
                    <a16:rowId xmlns:a16="http://schemas.microsoft.com/office/drawing/2014/main" val="10004"/>
                  </a:ext>
                </a:extLst>
              </a:tr>
              <a:tr h="175260">
                <a:tc>
                  <a:txBody>
                    <a:bodyPr/>
                    <a:lstStyle/>
                    <a:p>
                      <a:pPr algn="l" fontAlgn="t"/>
                      <a:r>
                        <a:rPr lang="en-US" sz="2400" b="1" u="none" strike="noStrike" dirty="0">
                          <a:solidFill>
                            <a:schemeClr val="accent5">
                              <a:lumMod val="75000"/>
                            </a:schemeClr>
                          </a:solidFill>
                          <a:effectLst/>
                        </a:rPr>
                        <a:t> Canada</a:t>
                      </a:r>
                      <a:endParaRPr lang="en-US" sz="2400" b="1" i="0" u="none" strike="noStrike" dirty="0">
                        <a:solidFill>
                          <a:schemeClr val="accent5">
                            <a:lumMod val="75000"/>
                          </a:schemeClr>
                        </a:solidFill>
                        <a:effectLst/>
                        <a:latin typeface="Calibri" panose="020F0502020204030204" pitchFamily="34" charset="0"/>
                      </a:endParaRPr>
                    </a:p>
                  </a:txBody>
                  <a:tcPr marL="7620" marR="7620" marT="7620" marB="0">
                    <a:noFill/>
                  </a:tcPr>
                </a:tc>
                <a:tc>
                  <a:txBody>
                    <a:bodyPr/>
                    <a:lstStyle/>
                    <a:p>
                      <a:pPr algn="l" fontAlgn="t"/>
                      <a:r>
                        <a:rPr lang="en-US" sz="2400" u="none" strike="noStrike" dirty="0">
                          <a:solidFill>
                            <a:schemeClr val="tx2"/>
                          </a:solidFill>
                          <a:effectLst/>
                        </a:rPr>
                        <a:t>95,420 (2006)</a:t>
                      </a:r>
                      <a:endParaRPr lang="en-US" sz="2400" b="0" i="0" u="none" strike="noStrike" dirty="0">
                        <a:solidFill>
                          <a:schemeClr val="tx2"/>
                        </a:solidFill>
                        <a:effectLst/>
                        <a:latin typeface="Calibri" panose="020F0502020204030204" pitchFamily="34" charset="0"/>
                      </a:endParaRPr>
                    </a:p>
                  </a:txBody>
                  <a:tcPr marL="7620" marR="7620" marT="7620" marB="0">
                    <a:noFill/>
                  </a:tcPr>
                </a:tc>
                <a:tc>
                  <a:txBody>
                    <a:bodyPr/>
                    <a:lstStyle/>
                    <a:p>
                      <a:pPr algn="l" fontAlgn="t"/>
                      <a:r>
                        <a:rPr lang="en-US" sz="2400" u="none" strike="noStrike">
                          <a:solidFill>
                            <a:schemeClr val="tx2"/>
                          </a:solidFill>
                          <a:effectLst/>
                        </a:rPr>
                        <a:t>163,290 (2011)</a:t>
                      </a:r>
                      <a:endParaRPr lang="en-US" sz="2400" b="0" i="0" u="none" strike="noStrike">
                        <a:solidFill>
                          <a:schemeClr val="tx2"/>
                        </a:solidFill>
                        <a:effectLst/>
                        <a:latin typeface="Calibri" panose="020F0502020204030204" pitchFamily="34" charset="0"/>
                      </a:endParaRPr>
                    </a:p>
                  </a:txBody>
                  <a:tcPr marL="7620" marR="7620" marT="7620" marB="0">
                    <a:noFill/>
                  </a:tcPr>
                </a:tc>
                <a:extLst>
                  <a:ext uri="{0D108BD9-81ED-4DB2-BD59-A6C34878D82A}">
                    <a16:rowId xmlns:a16="http://schemas.microsoft.com/office/drawing/2014/main" val="10005"/>
                  </a:ext>
                </a:extLst>
              </a:tr>
              <a:tr h="175260">
                <a:tc>
                  <a:txBody>
                    <a:bodyPr/>
                    <a:lstStyle/>
                    <a:p>
                      <a:pPr algn="l" fontAlgn="t"/>
                      <a:r>
                        <a:rPr lang="en-US" sz="2400" b="1" u="none" strike="noStrike" dirty="0">
                          <a:solidFill>
                            <a:schemeClr val="accent5">
                              <a:lumMod val="75000"/>
                            </a:schemeClr>
                          </a:solidFill>
                          <a:effectLst/>
                        </a:rPr>
                        <a:t> Germany</a:t>
                      </a:r>
                      <a:endParaRPr lang="en-US" sz="2400" b="1" i="0" u="none" strike="noStrike" dirty="0">
                        <a:solidFill>
                          <a:schemeClr val="accent5">
                            <a:lumMod val="75000"/>
                          </a:schemeClr>
                        </a:solidFill>
                        <a:effectLst/>
                        <a:latin typeface="Calibri" panose="020F0502020204030204" pitchFamily="34" charset="0"/>
                      </a:endParaRPr>
                    </a:p>
                  </a:txBody>
                  <a:tcPr marL="7620" marR="7620" marT="7620" marB="0">
                    <a:noFill/>
                  </a:tcPr>
                </a:tc>
                <a:tc>
                  <a:txBody>
                    <a:bodyPr/>
                    <a:lstStyle/>
                    <a:p>
                      <a:pPr algn="l" fontAlgn="t"/>
                      <a:r>
                        <a:rPr lang="en-US" sz="2400" u="none" strike="noStrike" dirty="0">
                          <a:solidFill>
                            <a:schemeClr val="tx2"/>
                          </a:solidFill>
                          <a:effectLst/>
                        </a:rPr>
                        <a:t>100,000 - 120,000 (2003)</a:t>
                      </a:r>
                      <a:endParaRPr lang="en-US" sz="2400" b="0" i="0" u="none" strike="noStrike" dirty="0">
                        <a:solidFill>
                          <a:schemeClr val="tx2"/>
                        </a:solidFill>
                        <a:effectLst/>
                        <a:latin typeface="Calibri" panose="020F0502020204030204" pitchFamily="34" charset="0"/>
                      </a:endParaRPr>
                    </a:p>
                  </a:txBody>
                  <a:tcPr marL="7620" marR="7620" marT="7620" marB="0">
                    <a:noFill/>
                  </a:tcPr>
                </a:tc>
                <a:tc>
                  <a:txBody>
                    <a:bodyPr/>
                    <a:lstStyle/>
                    <a:p>
                      <a:pPr algn="l" fontAlgn="t"/>
                      <a:endParaRPr lang="en-US" sz="2400" b="0" i="0" u="none" strike="noStrike">
                        <a:solidFill>
                          <a:schemeClr val="tx2"/>
                        </a:solidFill>
                        <a:effectLst/>
                        <a:latin typeface="Calibri" panose="020F0502020204030204" pitchFamily="34" charset="0"/>
                      </a:endParaRPr>
                    </a:p>
                  </a:txBody>
                  <a:tcPr marL="7620" marR="7620" marT="7620" marB="0">
                    <a:noFill/>
                  </a:tcPr>
                </a:tc>
                <a:extLst>
                  <a:ext uri="{0D108BD9-81ED-4DB2-BD59-A6C34878D82A}">
                    <a16:rowId xmlns:a16="http://schemas.microsoft.com/office/drawing/2014/main" val="10006"/>
                  </a:ext>
                </a:extLst>
              </a:tr>
              <a:tr h="175260">
                <a:tc>
                  <a:txBody>
                    <a:bodyPr/>
                    <a:lstStyle/>
                    <a:p>
                      <a:pPr algn="l" fontAlgn="t"/>
                      <a:r>
                        <a:rPr lang="en-US" sz="2400" b="1" u="none" strike="noStrike" dirty="0">
                          <a:solidFill>
                            <a:schemeClr val="accent5">
                              <a:lumMod val="75000"/>
                            </a:schemeClr>
                          </a:solidFill>
                          <a:effectLst/>
                        </a:rPr>
                        <a:t> Kuwait</a:t>
                      </a:r>
                      <a:endParaRPr lang="en-US" sz="2400" b="1" i="0" u="none" strike="noStrike" dirty="0">
                        <a:solidFill>
                          <a:schemeClr val="accent5">
                            <a:lumMod val="75000"/>
                          </a:schemeClr>
                        </a:solidFill>
                        <a:effectLst/>
                        <a:latin typeface="Calibri" panose="020F0502020204030204" pitchFamily="34" charset="0"/>
                      </a:endParaRPr>
                    </a:p>
                  </a:txBody>
                  <a:tcPr marL="7620" marR="7620" marT="7620" marB="0">
                    <a:noFill/>
                  </a:tcPr>
                </a:tc>
                <a:tc>
                  <a:txBody>
                    <a:bodyPr/>
                    <a:lstStyle/>
                    <a:p>
                      <a:pPr algn="l" fontAlgn="t"/>
                      <a:r>
                        <a:rPr lang="en-US" sz="2400" u="none" strike="noStrike" dirty="0">
                          <a:solidFill>
                            <a:schemeClr val="tx2"/>
                          </a:solidFill>
                          <a:effectLst/>
                        </a:rPr>
                        <a:t>80,000 (2003) </a:t>
                      </a:r>
                      <a:endParaRPr lang="en-US" sz="2400" b="0" i="0" u="none" strike="noStrike" dirty="0">
                        <a:solidFill>
                          <a:schemeClr val="tx2"/>
                        </a:solidFill>
                        <a:effectLst/>
                        <a:latin typeface="Calibri" panose="020F0502020204030204" pitchFamily="34" charset="0"/>
                      </a:endParaRPr>
                    </a:p>
                  </a:txBody>
                  <a:tcPr marL="7620" marR="7620" marT="7620" marB="0">
                    <a:noFill/>
                  </a:tcPr>
                </a:tc>
                <a:tc>
                  <a:txBody>
                    <a:bodyPr/>
                    <a:lstStyle/>
                    <a:p>
                      <a:pPr algn="l" fontAlgn="t"/>
                      <a:endParaRPr lang="en-US" sz="2400" b="0" i="0" u="none" strike="noStrike" dirty="0">
                        <a:solidFill>
                          <a:schemeClr val="tx2"/>
                        </a:solidFill>
                        <a:effectLst/>
                        <a:latin typeface="Calibri" panose="020F0502020204030204" pitchFamily="34" charset="0"/>
                      </a:endParaRPr>
                    </a:p>
                  </a:txBody>
                  <a:tcPr marL="7620" marR="7620" marT="7620" marB="0">
                    <a:noFill/>
                  </a:tcPr>
                </a:tc>
                <a:extLst>
                  <a:ext uri="{0D108BD9-81ED-4DB2-BD59-A6C34878D82A}">
                    <a16:rowId xmlns:a16="http://schemas.microsoft.com/office/drawing/2014/main" val="10007"/>
                  </a:ext>
                </a:extLst>
              </a:tr>
              <a:tr h="175260">
                <a:tc>
                  <a:txBody>
                    <a:bodyPr/>
                    <a:lstStyle/>
                    <a:p>
                      <a:pPr algn="l" fontAlgn="t"/>
                      <a:r>
                        <a:rPr lang="en-US" sz="2400" b="1" u="none" strike="noStrike" dirty="0">
                          <a:solidFill>
                            <a:schemeClr val="accent5">
                              <a:lumMod val="75000"/>
                            </a:schemeClr>
                          </a:solidFill>
                          <a:effectLst/>
                        </a:rPr>
                        <a:t> Malaysia</a:t>
                      </a:r>
                      <a:endParaRPr lang="en-US" sz="2400" b="1" i="0" u="none" strike="noStrike" dirty="0">
                        <a:solidFill>
                          <a:schemeClr val="accent5">
                            <a:lumMod val="75000"/>
                          </a:schemeClr>
                        </a:solidFill>
                        <a:effectLst/>
                        <a:latin typeface="Calibri" panose="020F0502020204030204" pitchFamily="34" charset="0"/>
                      </a:endParaRPr>
                    </a:p>
                  </a:txBody>
                  <a:tcPr marL="7620" marR="7620" marT="7620" marB="0">
                    <a:noFill/>
                  </a:tcPr>
                </a:tc>
                <a:tc>
                  <a:txBody>
                    <a:bodyPr/>
                    <a:lstStyle/>
                    <a:p>
                      <a:pPr algn="l" fontAlgn="t"/>
                      <a:r>
                        <a:rPr lang="en-US" sz="2400" u="none" strike="noStrike">
                          <a:solidFill>
                            <a:schemeClr val="tx2"/>
                          </a:solidFill>
                          <a:effectLst/>
                        </a:rPr>
                        <a:t>100000</a:t>
                      </a:r>
                      <a:endParaRPr lang="en-US" sz="2400" b="0" i="0" u="none" strike="noStrike">
                        <a:solidFill>
                          <a:schemeClr val="tx2"/>
                        </a:solidFill>
                        <a:effectLst/>
                        <a:latin typeface="Calibri" panose="020F0502020204030204" pitchFamily="34" charset="0"/>
                      </a:endParaRPr>
                    </a:p>
                  </a:txBody>
                  <a:tcPr marL="7620" marR="7620" marT="7620" marB="0">
                    <a:noFill/>
                  </a:tcPr>
                </a:tc>
                <a:tc>
                  <a:txBody>
                    <a:bodyPr/>
                    <a:lstStyle/>
                    <a:p>
                      <a:pPr algn="l" fontAlgn="t"/>
                      <a:endParaRPr lang="en-US" sz="2400" b="0" i="0" u="none" strike="noStrike" dirty="0">
                        <a:solidFill>
                          <a:schemeClr val="tx2"/>
                        </a:solidFill>
                        <a:effectLst/>
                        <a:latin typeface="Calibri" panose="020F0502020204030204" pitchFamily="34" charset="0"/>
                      </a:endParaRPr>
                    </a:p>
                  </a:txBody>
                  <a:tcPr marL="7620" marR="7620" marT="7620" marB="0">
                    <a:noFill/>
                  </a:tcPr>
                </a:tc>
                <a:extLst>
                  <a:ext uri="{0D108BD9-81ED-4DB2-BD59-A6C34878D82A}">
                    <a16:rowId xmlns:a16="http://schemas.microsoft.com/office/drawing/2014/main" val="10008"/>
                  </a:ext>
                </a:extLst>
              </a:tr>
              <a:tr h="175260">
                <a:tc>
                  <a:txBody>
                    <a:bodyPr/>
                    <a:lstStyle/>
                    <a:p>
                      <a:pPr algn="l" fontAlgn="t"/>
                      <a:r>
                        <a:rPr lang="en-US" sz="2400" b="1" u="none" strike="noStrike" dirty="0">
                          <a:solidFill>
                            <a:schemeClr val="accent5">
                              <a:lumMod val="75000"/>
                            </a:schemeClr>
                          </a:solidFill>
                          <a:effectLst/>
                        </a:rPr>
                        <a:t> Sweden</a:t>
                      </a:r>
                      <a:endParaRPr lang="en-US" sz="2400" b="1" i="0" u="none" strike="noStrike" dirty="0">
                        <a:solidFill>
                          <a:schemeClr val="accent5">
                            <a:lumMod val="75000"/>
                          </a:schemeClr>
                        </a:solidFill>
                        <a:effectLst/>
                        <a:latin typeface="Calibri" panose="020F0502020204030204" pitchFamily="34" charset="0"/>
                      </a:endParaRPr>
                    </a:p>
                  </a:txBody>
                  <a:tcPr marL="7620" marR="7620" marT="7620" marB="0">
                    <a:noFill/>
                  </a:tcPr>
                </a:tc>
                <a:tc>
                  <a:txBody>
                    <a:bodyPr/>
                    <a:lstStyle/>
                    <a:p>
                      <a:pPr algn="l" fontAlgn="t"/>
                      <a:r>
                        <a:rPr lang="en-US" sz="2400" u="none" strike="noStrike">
                          <a:solidFill>
                            <a:schemeClr val="tx2"/>
                          </a:solidFill>
                          <a:effectLst/>
                        </a:rPr>
                        <a:t>53,892 (2000)</a:t>
                      </a:r>
                      <a:endParaRPr lang="en-US" sz="2400" b="0" i="0" u="none" strike="noStrike">
                        <a:solidFill>
                          <a:schemeClr val="tx2"/>
                        </a:solidFill>
                        <a:effectLst/>
                        <a:latin typeface="Calibri" panose="020F0502020204030204" pitchFamily="34" charset="0"/>
                      </a:endParaRPr>
                    </a:p>
                  </a:txBody>
                  <a:tcPr marL="7620" marR="7620" marT="7620" marB="0">
                    <a:noFill/>
                  </a:tcPr>
                </a:tc>
                <a:tc>
                  <a:txBody>
                    <a:bodyPr/>
                    <a:lstStyle/>
                    <a:p>
                      <a:pPr algn="l" fontAlgn="t"/>
                      <a:r>
                        <a:rPr lang="en-US" sz="2400" u="none" strike="noStrike" dirty="0">
                          <a:solidFill>
                            <a:schemeClr val="tx2"/>
                          </a:solidFill>
                          <a:effectLst/>
                        </a:rPr>
                        <a:t>92,428 (2011)</a:t>
                      </a:r>
                      <a:endParaRPr lang="en-US" sz="2400" b="0" i="0" u="none" strike="noStrike" dirty="0">
                        <a:solidFill>
                          <a:schemeClr val="tx2"/>
                        </a:solidFill>
                        <a:effectLst/>
                        <a:latin typeface="Calibri" panose="020F0502020204030204" pitchFamily="34" charset="0"/>
                      </a:endParaRPr>
                    </a:p>
                  </a:txBody>
                  <a:tcPr marL="7620" marR="7620" marT="7620" marB="0">
                    <a:noFill/>
                  </a:tcPr>
                </a:tc>
                <a:extLst>
                  <a:ext uri="{0D108BD9-81ED-4DB2-BD59-A6C34878D82A}">
                    <a16:rowId xmlns:a16="http://schemas.microsoft.com/office/drawing/2014/main" val="10009"/>
                  </a:ext>
                </a:extLst>
              </a:tr>
              <a:tr h="175260">
                <a:tc>
                  <a:txBody>
                    <a:bodyPr/>
                    <a:lstStyle/>
                    <a:p>
                      <a:pPr algn="l" fontAlgn="t"/>
                      <a:r>
                        <a:rPr lang="en-US" sz="2400" b="1" u="none" strike="noStrike" dirty="0">
                          <a:solidFill>
                            <a:schemeClr val="accent5">
                              <a:lumMod val="75000"/>
                            </a:schemeClr>
                          </a:solidFill>
                          <a:effectLst/>
                        </a:rPr>
                        <a:t> Japan</a:t>
                      </a:r>
                      <a:endParaRPr lang="en-US" sz="2400" b="1" i="0" u="none" strike="noStrike" dirty="0">
                        <a:solidFill>
                          <a:schemeClr val="accent5">
                            <a:lumMod val="75000"/>
                          </a:schemeClr>
                        </a:solidFill>
                        <a:effectLst/>
                        <a:latin typeface="Calibri" panose="020F0502020204030204" pitchFamily="34" charset="0"/>
                      </a:endParaRPr>
                    </a:p>
                  </a:txBody>
                  <a:tcPr marL="7620" marR="7620" marT="7620" marB="0">
                    <a:noFill/>
                  </a:tcPr>
                </a:tc>
                <a:tc>
                  <a:txBody>
                    <a:bodyPr/>
                    <a:lstStyle/>
                    <a:p>
                      <a:pPr algn="l" fontAlgn="t"/>
                      <a:r>
                        <a:rPr lang="en-US" sz="2400" u="none" strike="noStrike" dirty="0">
                          <a:solidFill>
                            <a:schemeClr val="tx2"/>
                          </a:solidFill>
                          <a:effectLst/>
                        </a:rPr>
                        <a:t>12,000 (2000)</a:t>
                      </a:r>
                      <a:endParaRPr lang="en-US" sz="2400" b="0" i="0" u="none" strike="noStrike" dirty="0">
                        <a:solidFill>
                          <a:schemeClr val="tx2"/>
                        </a:solidFill>
                        <a:effectLst/>
                        <a:latin typeface="Calibri" panose="020F0502020204030204" pitchFamily="34" charset="0"/>
                      </a:endParaRPr>
                    </a:p>
                  </a:txBody>
                  <a:tcPr marL="7620" marR="7620" marT="7620" marB="0">
                    <a:noFill/>
                  </a:tcPr>
                </a:tc>
                <a:tc>
                  <a:txBody>
                    <a:bodyPr/>
                    <a:lstStyle/>
                    <a:p>
                      <a:pPr algn="l" fontAlgn="t"/>
                      <a:r>
                        <a:rPr lang="en-US" sz="2400" u="none" strike="noStrike" dirty="0">
                          <a:solidFill>
                            <a:schemeClr val="tx2"/>
                          </a:solidFill>
                          <a:effectLst/>
                        </a:rPr>
                        <a:t>7,000 (2000)</a:t>
                      </a:r>
                      <a:endParaRPr lang="en-US" sz="2400" b="0" i="0" u="none" strike="noStrike" dirty="0">
                        <a:solidFill>
                          <a:schemeClr val="tx2"/>
                        </a:solidFill>
                        <a:effectLst/>
                        <a:latin typeface="Calibri" panose="020F0502020204030204" pitchFamily="34" charset="0"/>
                      </a:endParaRPr>
                    </a:p>
                  </a:txBody>
                  <a:tcPr marL="7620" marR="7620" marT="7620" marB="0">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28355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94CCB-E604-47CC-84F1-67F17A614D22}"/>
              </a:ext>
            </a:extLst>
          </p:cNvPr>
          <p:cNvSpPr>
            <a:spLocks noGrp="1"/>
          </p:cNvSpPr>
          <p:nvPr>
            <p:ph type="body" sz="quarter" idx="13"/>
          </p:nvPr>
        </p:nvSpPr>
        <p:spPr/>
        <p:txBody>
          <a:bodyPr/>
          <a:lstStyle/>
          <a:p>
            <a:r>
              <a:rPr lang="en-AU" dirty="0"/>
              <a:t>List of countries and territories by Iranian population</a:t>
            </a:r>
            <a:endParaRPr lang="en-US" dirty="0"/>
          </a:p>
        </p:txBody>
      </p:sp>
      <p:sp>
        <p:nvSpPr>
          <p:cNvPr id="4" name="Slide Number Placeholder 3">
            <a:extLst>
              <a:ext uri="{FF2B5EF4-FFF2-40B4-BE49-F238E27FC236}">
                <a16:creationId xmlns:a16="http://schemas.microsoft.com/office/drawing/2014/main" id="{E72B3A6F-D6EA-41D1-A6CF-68D02A1DAB81}"/>
              </a:ext>
            </a:extLst>
          </p:cNvPr>
          <p:cNvSpPr>
            <a:spLocks noGrp="1"/>
          </p:cNvSpPr>
          <p:nvPr>
            <p:ph type="sldNum" sz="quarter" idx="20"/>
          </p:nvPr>
        </p:nvSpPr>
        <p:spPr/>
        <p:txBody>
          <a:bodyPr/>
          <a:lstStyle/>
          <a:p>
            <a:fld id="{6004038C-790E-4E1F-AFA3-7A2D322ABF52}" type="slidenum">
              <a:rPr lang="fa-IR" smtClean="0"/>
              <a:pPr/>
              <a:t>33</a:t>
            </a:fld>
            <a:endParaRPr lang="fa-IR" dirty="0"/>
          </a:p>
        </p:txBody>
      </p:sp>
      <p:sp>
        <p:nvSpPr>
          <p:cNvPr id="5" name="Text Placeholder 4">
            <a:extLst>
              <a:ext uri="{FF2B5EF4-FFF2-40B4-BE49-F238E27FC236}">
                <a16:creationId xmlns:a16="http://schemas.microsoft.com/office/drawing/2014/main" id="{A9769C09-0B06-49C8-B446-73EFE334D256}"/>
              </a:ext>
            </a:extLst>
          </p:cNvPr>
          <p:cNvSpPr>
            <a:spLocks noGrp="1"/>
          </p:cNvSpPr>
          <p:nvPr>
            <p:ph type="body" sz="quarter" idx="21"/>
          </p:nvPr>
        </p:nvSpPr>
        <p:spPr/>
        <p:txBody>
          <a:bodyPr/>
          <a:lstStyle/>
          <a:p>
            <a:r>
              <a:rPr lang="en-US" dirty="0"/>
              <a:t>M. J. Abbasi-Shavazi, R. Sadeghi, M. Hosseini Chavoshi</a:t>
            </a:r>
            <a:endParaRPr lang="fa-IR" dirty="0"/>
          </a:p>
        </p:txBody>
      </p:sp>
      <p:graphicFrame>
        <p:nvGraphicFramePr>
          <p:cNvPr id="8" name="Table 7">
            <a:extLst>
              <a:ext uri="{FF2B5EF4-FFF2-40B4-BE49-F238E27FC236}">
                <a16:creationId xmlns:a16="http://schemas.microsoft.com/office/drawing/2014/main" id="{13D4F825-0D32-443A-9B85-3F123E54DDAA}"/>
              </a:ext>
            </a:extLst>
          </p:cNvPr>
          <p:cNvGraphicFramePr>
            <a:graphicFrameLocks noGrp="1"/>
          </p:cNvGraphicFramePr>
          <p:nvPr>
            <p:extLst>
              <p:ext uri="{D42A27DB-BD31-4B8C-83A1-F6EECF244321}">
                <p14:modId xmlns:p14="http://schemas.microsoft.com/office/powerpoint/2010/main" val="3973487518"/>
              </p:ext>
            </p:extLst>
          </p:nvPr>
        </p:nvGraphicFramePr>
        <p:xfrm>
          <a:off x="712694" y="1359568"/>
          <a:ext cx="10820400" cy="5010752"/>
        </p:xfrm>
        <a:graphic>
          <a:graphicData uri="http://schemas.openxmlformats.org/drawingml/2006/table">
            <a:tbl>
              <a:tblPr>
                <a:tableStyleId>{073A0DAA-6AF3-43AB-8588-CEC1D06C72B9}</a:tableStyleId>
              </a:tblPr>
              <a:tblGrid>
                <a:gridCol w="3023347">
                  <a:extLst>
                    <a:ext uri="{9D8B030D-6E8A-4147-A177-3AD203B41FA5}">
                      <a16:colId xmlns:a16="http://schemas.microsoft.com/office/drawing/2014/main" val="20000"/>
                    </a:ext>
                  </a:extLst>
                </a:gridCol>
                <a:gridCol w="2943785">
                  <a:extLst>
                    <a:ext uri="{9D8B030D-6E8A-4147-A177-3AD203B41FA5}">
                      <a16:colId xmlns:a16="http://schemas.microsoft.com/office/drawing/2014/main" val="20001"/>
                    </a:ext>
                  </a:extLst>
                </a:gridCol>
                <a:gridCol w="4853268">
                  <a:extLst>
                    <a:ext uri="{9D8B030D-6E8A-4147-A177-3AD203B41FA5}">
                      <a16:colId xmlns:a16="http://schemas.microsoft.com/office/drawing/2014/main" val="20002"/>
                    </a:ext>
                  </a:extLst>
                </a:gridCol>
              </a:tblGrid>
              <a:tr h="249099">
                <a:tc>
                  <a:txBody>
                    <a:bodyPr/>
                    <a:lstStyle/>
                    <a:p>
                      <a:pPr algn="l">
                        <a:spcAft>
                          <a:spcPts val="0"/>
                        </a:spcAft>
                      </a:pPr>
                      <a:r>
                        <a:rPr lang="en-AU" sz="2000" b="1" u="sng" dirty="0">
                          <a:solidFill>
                            <a:schemeClr val="accent5">
                              <a:lumMod val="50000"/>
                            </a:schemeClr>
                          </a:solidFill>
                          <a:effectLst>
                            <a:outerShdw blurRad="38100" dist="38100" dir="2700000" algn="tl">
                              <a:srgbClr val="000000">
                                <a:alpha val="43137"/>
                              </a:srgbClr>
                            </a:outerShdw>
                          </a:effectLst>
                          <a:latin typeface="+mn-lt"/>
                          <a:cs typeface="Times New Roman" panose="02020603050405020304" pitchFamily="18" charset="0"/>
                        </a:rPr>
                        <a:t>Country</a:t>
                      </a:r>
                      <a:endParaRPr lang="en-AU" sz="2000" b="1" u="sng" dirty="0">
                        <a:solidFill>
                          <a:schemeClr val="accent5">
                            <a:lumMod val="50000"/>
                          </a:schemeClr>
                        </a:solidFill>
                        <a:effectLst>
                          <a:outerShdw blurRad="38100" dist="38100" dir="2700000" algn="tl">
                            <a:srgbClr val="000000">
                              <a:alpha val="43137"/>
                            </a:srgbClr>
                          </a:outerShdw>
                        </a:effectLst>
                        <a:latin typeface="+mn-lt"/>
                        <a:ea typeface="Calibri"/>
                        <a:cs typeface="Times New Roman" panose="02020603050405020304" pitchFamily="18" charset="0"/>
                      </a:endParaRPr>
                    </a:p>
                  </a:txBody>
                  <a:tcPr marL="4186" marR="4186" marT="4186" marB="4186" anchor="ctr">
                    <a:noFill/>
                  </a:tcPr>
                </a:tc>
                <a:tc>
                  <a:txBody>
                    <a:bodyPr/>
                    <a:lstStyle/>
                    <a:p>
                      <a:pPr algn="l">
                        <a:spcAft>
                          <a:spcPts val="0"/>
                        </a:spcAft>
                      </a:pPr>
                      <a:r>
                        <a:rPr lang="en-AU" sz="2000" b="1" u="sng" dirty="0">
                          <a:solidFill>
                            <a:schemeClr val="accent5">
                              <a:lumMod val="50000"/>
                            </a:schemeClr>
                          </a:solidFill>
                          <a:effectLst>
                            <a:outerShdw blurRad="38100" dist="38100" dir="2700000" algn="tl">
                              <a:srgbClr val="000000">
                                <a:alpha val="43137"/>
                              </a:srgbClr>
                            </a:outerShdw>
                          </a:effectLst>
                          <a:latin typeface="+mn-lt"/>
                          <a:cs typeface="Times New Roman" panose="02020603050405020304" pitchFamily="18" charset="0"/>
                        </a:rPr>
                        <a:t>Iranian-born</a:t>
                      </a:r>
                      <a:endParaRPr lang="en-AU" sz="2000" b="1" u="sng" dirty="0">
                        <a:solidFill>
                          <a:schemeClr val="accent5">
                            <a:lumMod val="50000"/>
                          </a:schemeClr>
                        </a:solidFill>
                        <a:effectLst>
                          <a:outerShdw blurRad="38100" dist="38100" dir="2700000" algn="tl">
                            <a:srgbClr val="000000">
                              <a:alpha val="43137"/>
                            </a:srgbClr>
                          </a:outerShdw>
                        </a:effectLst>
                        <a:latin typeface="+mn-lt"/>
                        <a:ea typeface="Calibri"/>
                        <a:cs typeface="Times New Roman" panose="02020603050405020304" pitchFamily="18" charset="0"/>
                      </a:endParaRPr>
                    </a:p>
                  </a:txBody>
                  <a:tcPr marL="4186" marR="4186" marT="4186" marB="4186" anchor="ctr">
                    <a:noFill/>
                  </a:tcPr>
                </a:tc>
                <a:tc>
                  <a:txBody>
                    <a:bodyPr/>
                    <a:lstStyle/>
                    <a:p>
                      <a:pPr algn="l">
                        <a:spcAft>
                          <a:spcPts val="0"/>
                        </a:spcAft>
                      </a:pPr>
                      <a:r>
                        <a:rPr lang="en-AU" sz="2000" b="1" u="sng" dirty="0">
                          <a:solidFill>
                            <a:schemeClr val="accent5">
                              <a:lumMod val="50000"/>
                            </a:schemeClr>
                          </a:solidFill>
                          <a:effectLst>
                            <a:outerShdw blurRad="38100" dist="38100" dir="2700000" algn="tl">
                              <a:srgbClr val="000000">
                                <a:alpha val="43137"/>
                              </a:srgbClr>
                            </a:outerShdw>
                          </a:effectLst>
                          <a:latin typeface="+mn-lt"/>
                          <a:cs typeface="Times New Roman" panose="02020603050405020304" pitchFamily="18" charset="0"/>
                        </a:rPr>
                        <a:t>Residents of Iranian ancestry</a:t>
                      </a:r>
                      <a:endParaRPr lang="en-AU" sz="2000" b="1" u="sng" dirty="0">
                        <a:solidFill>
                          <a:schemeClr val="accent5">
                            <a:lumMod val="50000"/>
                          </a:schemeClr>
                        </a:solidFill>
                        <a:effectLst>
                          <a:outerShdw blurRad="38100" dist="38100" dir="2700000" algn="tl">
                            <a:srgbClr val="000000">
                              <a:alpha val="43137"/>
                            </a:srgbClr>
                          </a:outerShdw>
                        </a:effectLst>
                        <a:latin typeface="+mn-lt"/>
                        <a:ea typeface="Calibri"/>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00"/>
                  </a:ext>
                </a:extLst>
              </a:tr>
              <a:tr h="166694">
                <a:tc>
                  <a:txBody>
                    <a:bodyPr/>
                    <a:lstStyle/>
                    <a:p>
                      <a:pPr algn="l" fontAlgn="b"/>
                      <a:r>
                        <a:rPr lang="en-US" sz="2000" b="1" i="0" u="none" strike="noStrike" dirty="0">
                          <a:solidFill>
                            <a:schemeClr val="accent5">
                              <a:lumMod val="75000"/>
                            </a:schemeClr>
                          </a:solidFill>
                          <a:effectLst/>
                          <a:latin typeface="Calibri" panose="020F0502020204030204" pitchFamily="34" charset="0"/>
                        </a:rPr>
                        <a:t> Russia</a:t>
                      </a:r>
                    </a:p>
                  </a:txBody>
                  <a:tcPr marL="7620" marR="7620" marT="7620" marB="0" anchor="b">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50,000 (2002)</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tc>
                  <a:txBody>
                    <a:bodyPr/>
                    <a:lstStyle/>
                    <a:p>
                      <a:pPr algn="just"/>
                      <a:endParaRPr lang="en-AU" sz="2000" dirty="0">
                        <a:solidFill>
                          <a:schemeClr val="tx2"/>
                        </a:solidFill>
                        <a:effectLst/>
                        <a:latin typeface="+mn-lt"/>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01"/>
                  </a:ext>
                </a:extLst>
              </a:tr>
              <a:tr h="166694">
                <a:tc>
                  <a:txBody>
                    <a:bodyPr/>
                    <a:lstStyle/>
                    <a:p>
                      <a:pPr algn="l" fontAlgn="b"/>
                      <a:r>
                        <a:rPr lang="en-US" sz="2000" b="1" i="0" u="none" strike="noStrike" dirty="0">
                          <a:solidFill>
                            <a:schemeClr val="accent5">
                              <a:lumMod val="75000"/>
                            </a:schemeClr>
                          </a:solidFill>
                          <a:effectLst/>
                          <a:latin typeface="Calibri" panose="020F0502020204030204" pitchFamily="34" charset="0"/>
                        </a:rPr>
                        <a:t> Bahrain</a:t>
                      </a:r>
                    </a:p>
                  </a:txBody>
                  <a:tcPr marL="7620" marR="7620" marT="7620" marB="0" anchor="b">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173,000 (2014)</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tc>
                  <a:txBody>
                    <a:bodyPr/>
                    <a:lstStyle/>
                    <a:p>
                      <a:pPr algn="just"/>
                      <a:endParaRPr lang="en-AU" sz="2000" dirty="0">
                        <a:solidFill>
                          <a:schemeClr val="tx2"/>
                        </a:solidFill>
                        <a:effectLst/>
                        <a:latin typeface="+mn-lt"/>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02"/>
                  </a:ext>
                </a:extLst>
              </a:tr>
              <a:tr h="166694">
                <a:tc>
                  <a:txBody>
                    <a:bodyPr/>
                    <a:lstStyle/>
                    <a:p>
                      <a:pPr algn="l" fontAlgn="b"/>
                      <a:r>
                        <a:rPr lang="en-US" sz="2000" b="1" i="0" u="none" strike="noStrike" dirty="0">
                          <a:solidFill>
                            <a:schemeClr val="accent5">
                              <a:lumMod val="75000"/>
                            </a:schemeClr>
                          </a:solidFill>
                          <a:effectLst/>
                          <a:latin typeface="Calibri" panose="020F0502020204030204" pitchFamily="34" charset="0"/>
                        </a:rPr>
                        <a:t> Israel</a:t>
                      </a:r>
                    </a:p>
                  </a:txBody>
                  <a:tcPr marL="7620" marR="7620" marT="7620" marB="0" anchor="b">
                    <a:noFill/>
                  </a:tcPr>
                </a:tc>
                <a:tc>
                  <a:txBody>
                    <a:bodyPr/>
                    <a:lstStyle/>
                    <a:p>
                      <a:pPr algn="just">
                        <a:spcAft>
                          <a:spcPts val="0"/>
                        </a:spcAft>
                      </a:pPr>
                      <a:r>
                        <a:rPr lang="en-AU" sz="2000">
                          <a:solidFill>
                            <a:schemeClr val="tx2"/>
                          </a:solidFill>
                          <a:effectLst/>
                          <a:latin typeface="+mn-lt"/>
                          <a:cs typeface="Times New Roman" panose="02020603050405020304" pitchFamily="18" charset="0"/>
                        </a:rPr>
                        <a:t>47,800 (2007)</a:t>
                      </a:r>
                      <a:endParaRPr lang="en-AU" sz="2000">
                        <a:solidFill>
                          <a:schemeClr val="tx2"/>
                        </a:solidFill>
                        <a:effectLst/>
                        <a:latin typeface="+mn-lt"/>
                        <a:ea typeface="Calibri"/>
                        <a:cs typeface="Times New Roman" panose="02020603050405020304" pitchFamily="18" charset="0"/>
                      </a:endParaRPr>
                    </a:p>
                  </a:txBody>
                  <a:tcPr marL="4186" marR="4186" marT="4186" marB="4186" anchor="ctr">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135,000 (2007) </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03"/>
                  </a:ext>
                </a:extLst>
              </a:tr>
              <a:tr h="166694">
                <a:tc>
                  <a:txBody>
                    <a:bodyPr/>
                    <a:lstStyle/>
                    <a:p>
                      <a:pPr algn="l" fontAlgn="b"/>
                      <a:r>
                        <a:rPr lang="en-US" sz="2000" b="1" i="0" u="none" strike="noStrike" dirty="0">
                          <a:solidFill>
                            <a:schemeClr val="accent5">
                              <a:lumMod val="75000"/>
                            </a:schemeClr>
                          </a:solidFill>
                          <a:effectLst/>
                          <a:latin typeface="Calibri" panose="020F0502020204030204" pitchFamily="34" charset="0"/>
                        </a:rPr>
                        <a:t> United Kingdom</a:t>
                      </a:r>
                    </a:p>
                  </a:txBody>
                  <a:tcPr marL="7620" marR="7620" marT="7620" marB="0" anchor="b">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83,000 (2011)</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tc>
                  <a:txBody>
                    <a:bodyPr/>
                    <a:lstStyle/>
                    <a:p>
                      <a:pPr algn="just"/>
                      <a:endParaRPr lang="en-AU" sz="2000" dirty="0">
                        <a:solidFill>
                          <a:schemeClr val="tx2"/>
                        </a:solidFill>
                        <a:effectLst/>
                        <a:latin typeface="+mn-lt"/>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04"/>
                  </a:ext>
                </a:extLst>
              </a:tr>
              <a:tr h="166694">
                <a:tc>
                  <a:txBody>
                    <a:bodyPr/>
                    <a:lstStyle/>
                    <a:p>
                      <a:pPr algn="l" fontAlgn="b"/>
                      <a:r>
                        <a:rPr lang="en-US" sz="2000" b="1" i="0" u="none" strike="noStrike" dirty="0">
                          <a:solidFill>
                            <a:schemeClr val="accent5">
                              <a:lumMod val="75000"/>
                            </a:schemeClr>
                          </a:solidFill>
                          <a:effectLst/>
                          <a:latin typeface="Calibri" panose="020F0502020204030204" pitchFamily="34" charset="0"/>
                        </a:rPr>
                        <a:t> Netherlands</a:t>
                      </a:r>
                    </a:p>
                  </a:txBody>
                  <a:tcPr marL="7620" marR="7620" marT="7620" marB="0" anchor="b">
                    <a:noFill/>
                  </a:tcPr>
                </a:tc>
                <a:tc>
                  <a:txBody>
                    <a:bodyPr/>
                    <a:lstStyle/>
                    <a:p>
                      <a:pPr algn="just">
                        <a:spcAft>
                          <a:spcPts val="0"/>
                        </a:spcAft>
                      </a:pPr>
                      <a:r>
                        <a:rPr lang="en-AU" sz="2000">
                          <a:solidFill>
                            <a:schemeClr val="tx2"/>
                          </a:solidFill>
                          <a:effectLst/>
                          <a:latin typeface="+mn-lt"/>
                          <a:cs typeface="Times New Roman" panose="02020603050405020304" pitchFamily="18" charset="0"/>
                        </a:rPr>
                        <a:t>35,561 (2014)</a:t>
                      </a:r>
                      <a:endParaRPr lang="en-AU" sz="2000">
                        <a:solidFill>
                          <a:schemeClr val="tx2"/>
                        </a:solidFill>
                        <a:effectLst/>
                        <a:latin typeface="+mn-lt"/>
                        <a:ea typeface="Calibri"/>
                        <a:cs typeface="Times New Roman" panose="02020603050405020304" pitchFamily="18" charset="0"/>
                      </a:endParaRPr>
                    </a:p>
                  </a:txBody>
                  <a:tcPr marL="4186" marR="4186" marT="4186" marB="4186" anchor="ctr">
                    <a:noFill/>
                  </a:tcPr>
                </a:tc>
                <a:tc>
                  <a:txBody>
                    <a:bodyPr/>
                    <a:lstStyle/>
                    <a:p>
                      <a:pPr algn="just"/>
                      <a:endParaRPr lang="en-AU" sz="2000" dirty="0">
                        <a:solidFill>
                          <a:schemeClr val="tx2"/>
                        </a:solidFill>
                        <a:effectLst/>
                        <a:latin typeface="+mn-lt"/>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05"/>
                  </a:ext>
                </a:extLst>
              </a:tr>
              <a:tr h="166694">
                <a:tc>
                  <a:txBody>
                    <a:bodyPr/>
                    <a:lstStyle/>
                    <a:p>
                      <a:pPr algn="l" fontAlgn="b"/>
                      <a:r>
                        <a:rPr lang="en-US" sz="2000" b="1" i="0" u="none" strike="noStrike" dirty="0">
                          <a:solidFill>
                            <a:srgbClr val="FF0000"/>
                          </a:solidFill>
                          <a:effectLst/>
                          <a:latin typeface="Calibri" panose="020F0502020204030204" pitchFamily="34" charset="0"/>
                        </a:rPr>
                        <a:t> Australia</a:t>
                      </a:r>
                    </a:p>
                  </a:txBody>
                  <a:tcPr marL="7620" marR="7620" marT="7620" marB="0" anchor="b">
                    <a:noFill/>
                  </a:tcPr>
                </a:tc>
                <a:tc>
                  <a:txBody>
                    <a:bodyPr/>
                    <a:lstStyle/>
                    <a:p>
                      <a:pPr algn="just">
                        <a:spcAft>
                          <a:spcPts val="0"/>
                        </a:spcAft>
                      </a:pPr>
                      <a:r>
                        <a:rPr lang="en-AU" sz="2000" dirty="0">
                          <a:solidFill>
                            <a:srgbClr val="FF0000"/>
                          </a:solidFill>
                          <a:effectLst/>
                          <a:latin typeface="+mn-lt"/>
                          <a:cs typeface="Times New Roman" panose="02020603050405020304" pitchFamily="18" charset="0"/>
                        </a:rPr>
                        <a:t>34,455 (2011)</a:t>
                      </a:r>
                      <a:endParaRPr lang="en-AU" sz="2000" dirty="0">
                        <a:solidFill>
                          <a:srgbClr val="FF0000"/>
                        </a:solidFill>
                        <a:effectLst/>
                        <a:latin typeface="+mn-lt"/>
                        <a:ea typeface="Calibri"/>
                        <a:cs typeface="Times New Roman" panose="02020603050405020304" pitchFamily="18" charset="0"/>
                      </a:endParaRPr>
                    </a:p>
                  </a:txBody>
                  <a:tcPr marL="4186" marR="4186" marT="4186" marB="4186" anchor="ctr">
                    <a:noFill/>
                  </a:tcPr>
                </a:tc>
                <a:tc>
                  <a:txBody>
                    <a:bodyPr/>
                    <a:lstStyle/>
                    <a:p>
                      <a:pPr algn="just">
                        <a:spcAft>
                          <a:spcPts val="0"/>
                        </a:spcAft>
                      </a:pPr>
                      <a:r>
                        <a:rPr lang="en-AU" sz="2000" dirty="0">
                          <a:solidFill>
                            <a:srgbClr val="FF0000"/>
                          </a:solidFill>
                          <a:effectLst/>
                          <a:latin typeface="+mn-lt"/>
                          <a:cs typeface="Times New Roman" panose="02020603050405020304" pitchFamily="18" charset="0"/>
                        </a:rPr>
                        <a:t>36,168 (2011)</a:t>
                      </a:r>
                      <a:endParaRPr lang="en-AU" sz="2000" dirty="0">
                        <a:solidFill>
                          <a:srgbClr val="FF0000"/>
                        </a:solidFill>
                        <a:effectLst/>
                        <a:latin typeface="+mn-lt"/>
                        <a:ea typeface="Calibri"/>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06"/>
                  </a:ext>
                </a:extLst>
              </a:tr>
              <a:tr h="166694">
                <a:tc>
                  <a:txBody>
                    <a:bodyPr/>
                    <a:lstStyle/>
                    <a:p>
                      <a:pPr algn="l" fontAlgn="b"/>
                      <a:r>
                        <a:rPr lang="en-US" sz="2000" b="1" i="0" u="none" strike="noStrike" dirty="0">
                          <a:solidFill>
                            <a:schemeClr val="accent5">
                              <a:lumMod val="75000"/>
                            </a:schemeClr>
                          </a:solidFill>
                          <a:effectLst/>
                          <a:latin typeface="Calibri" panose="020F0502020204030204" pitchFamily="34" charset="0"/>
                        </a:rPr>
                        <a:t> France</a:t>
                      </a:r>
                    </a:p>
                  </a:txBody>
                  <a:tcPr marL="7620" marR="7620" marT="7620" marB="0" anchor="b">
                    <a:noFill/>
                  </a:tcPr>
                </a:tc>
                <a:tc>
                  <a:txBody>
                    <a:bodyPr/>
                    <a:lstStyle/>
                    <a:p>
                      <a:pPr algn="just">
                        <a:spcAft>
                          <a:spcPts val="0"/>
                        </a:spcAft>
                      </a:pPr>
                      <a:r>
                        <a:rPr lang="en-AU" sz="2000">
                          <a:solidFill>
                            <a:schemeClr val="tx2"/>
                          </a:solidFill>
                          <a:effectLst/>
                          <a:latin typeface="+mn-lt"/>
                          <a:cs typeface="Times New Roman" panose="02020603050405020304" pitchFamily="18" charset="0"/>
                        </a:rPr>
                        <a:t>18,376 (2000)</a:t>
                      </a:r>
                      <a:endParaRPr lang="en-AU" sz="2000">
                        <a:solidFill>
                          <a:schemeClr val="tx2"/>
                        </a:solidFill>
                        <a:effectLst/>
                        <a:latin typeface="+mn-lt"/>
                        <a:ea typeface="Calibri"/>
                        <a:cs typeface="Times New Roman" panose="02020603050405020304" pitchFamily="18" charset="0"/>
                      </a:endParaRPr>
                    </a:p>
                  </a:txBody>
                  <a:tcPr marL="4186" marR="4186" marT="4186" marB="4186" anchor="ctr">
                    <a:noFill/>
                  </a:tcPr>
                </a:tc>
                <a:tc>
                  <a:txBody>
                    <a:bodyPr/>
                    <a:lstStyle/>
                    <a:p>
                      <a:pPr algn="just"/>
                      <a:endParaRPr lang="en-AU" sz="2000" dirty="0">
                        <a:solidFill>
                          <a:schemeClr val="tx2"/>
                        </a:solidFill>
                        <a:effectLst/>
                        <a:latin typeface="+mn-lt"/>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07"/>
                  </a:ext>
                </a:extLst>
              </a:tr>
              <a:tr h="107687">
                <a:tc>
                  <a:txBody>
                    <a:bodyPr/>
                    <a:lstStyle/>
                    <a:p>
                      <a:pPr algn="l" fontAlgn="b"/>
                      <a:r>
                        <a:rPr lang="en-US" sz="2000" b="1" i="0" u="none" strike="noStrike" dirty="0">
                          <a:solidFill>
                            <a:schemeClr val="accent5">
                              <a:lumMod val="75000"/>
                            </a:schemeClr>
                          </a:solidFill>
                          <a:effectLst/>
                          <a:latin typeface="Calibri" panose="020F0502020204030204" pitchFamily="34" charset="0"/>
                        </a:rPr>
                        <a:t> Denmark</a:t>
                      </a:r>
                    </a:p>
                  </a:txBody>
                  <a:tcPr marL="7620" marR="7620" marT="7620" marB="0" anchor="b">
                    <a:noFill/>
                  </a:tcPr>
                </a:tc>
                <a:tc>
                  <a:txBody>
                    <a:bodyPr/>
                    <a:lstStyle/>
                    <a:p>
                      <a:pPr algn="just"/>
                      <a:endParaRPr lang="en-AU" sz="2000">
                        <a:solidFill>
                          <a:schemeClr val="tx2"/>
                        </a:solidFill>
                        <a:effectLst/>
                        <a:latin typeface="+mn-lt"/>
                        <a:cs typeface="Times New Roman" panose="02020603050405020304" pitchFamily="18" charset="0"/>
                      </a:endParaRPr>
                    </a:p>
                  </a:txBody>
                  <a:tcPr marL="4186" marR="4186" marT="4186" marB="4186" anchor="ctr">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8,977 (1991)</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08"/>
                  </a:ext>
                </a:extLst>
              </a:tr>
              <a:tr h="107687">
                <a:tc>
                  <a:txBody>
                    <a:bodyPr/>
                    <a:lstStyle/>
                    <a:p>
                      <a:pPr algn="l" fontAlgn="b"/>
                      <a:r>
                        <a:rPr lang="en-US" sz="2000" b="1" i="0" u="none" strike="noStrike" dirty="0">
                          <a:solidFill>
                            <a:schemeClr val="accent5">
                              <a:lumMod val="75000"/>
                            </a:schemeClr>
                          </a:solidFill>
                          <a:effectLst/>
                          <a:latin typeface="Calibri" panose="020F0502020204030204" pitchFamily="34" charset="0"/>
                        </a:rPr>
                        <a:t> Italy</a:t>
                      </a:r>
                    </a:p>
                  </a:txBody>
                  <a:tcPr marL="7620" marR="7620" marT="7620" marB="0" anchor="b">
                    <a:noFill/>
                  </a:tcPr>
                </a:tc>
                <a:tc>
                  <a:txBody>
                    <a:bodyPr/>
                    <a:lstStyle/>
                    <a:p>
                      <a:pPr algn="just"/>
                      <a:endParaRPr lang="en-AU" sz="2000">
                        <a:solidFill>
                          <a:schemeClr val="tx2"/>
                        </a:solidFill>
                        <a:effectLst/>
                        <a:latin typeface="+mn-lt"/>
                        <a:cs typeface="Times New Roman" panose="02020603050405020304" pitchFamily="18" charset="0"/>
                      </a:endParaRPr>
                    </a:p>
                  </a:txBody>
                  <a:tcPr marL="4186" marR="4186" marT="4186" marB="4186" anchor="ctr">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7,444 (2010)</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09"/>
                  </a:ext>
                </a:extLst>
              </a:tr>
              <a:tr h="249099">
                <a:tc>
                  <a:txBody>
                    <a:bodyPr/>
                    <a:lstStyle/>
                    <a:p>
                      <a:pPr algn="l" fontAlgn="b"/>
                      <a:r>
                        <a:rPr lang="en-US" sz="2000" b="1" i="0" u="none" strike="noStrike" dirty="0">
                          <a:solidFill>
                            <a:schemeClr val="accent5">
                              <a:lumMod val="75000"/>
                            </a:schemeClr>
                          </a:solidFill>
                          <a:effectLst/>
                          <a:latin typeface="Calibri" panose="020F0502020204030204" pitchFamily="34" charset="0"/>
                        </a:rPr>
                        <a:t> Austria</a:t>
                      </a:r>
                    </a:p>
                  </a:txBody>
                  <a:tcPr marL="7620" marR="7620" marT="7620" marB="0" anchor="b">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16,203 (1.1.2015)</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17,000-20,000 (2013)</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10"/>
                  </a:ext>
                </a:extLst>
              </a:tr>
              <a:tr h="107687">
                <a:tc>
                  <a:txBody>
                    <a:bodyPr/>
                    <a:lstStyle/>
                    <a:p>
                      <a:pPr algn="l" fontAlgn="b"/>
                      <a:r>
                        <a:rPr lang="en-US" sz="2000" b="1" i="0" u="none" strike="noStrike" dirty="0">
                          <a:solidFill>
                            <a:schemeClr val="accent5">
                              <a:lumMod val="75000"/>
                            </a:schemeClr>
                          </a:solidFill>
                          <a:effectLst/>
                          <a:latin typeface="Calibri" panose="020F0502020204030204" pitchFamily="34" charset="0"/>
                        </a:rPr>
                        <a:t> Switzerland</a:t>
                      </a:r>
                    </a:p>
                  </a:txBody>
                  <a:tcPr marL="7620" marR="7620" marT="7620" marB="0" anchor="b">
                    <a:noFill/>
                  </a:tcPr>
                </a:tc>
                <a:tc>
                  <a:txBody>
                    <a:bodyPr/>
                    <a:lstStyle/>
                    <a:p>
                      <a:pPr algn="just"/>
                      <a:endParaRPr lang="en-AU" sz="2000">
                        <a:solidFill>
                          <a:schemeClr val="tx2"/>
                        </a:solidFill>
                        <a:effectLst/>
                        <a:latin typeface="+mn-lt"/>
                        <a:cs typeface="Times New Roman" panose="02020603050405020304" pitchFamily="18" charset="0"/>
                      </a:endParaRPr>
                    </a:p>
                  </a:txBody>
                  <a:tcPr marL="4186" marR="4186" marT="4186" marB="4186" anchor="ctr">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4,044 (2000)</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11"/>
                  </a:ext>
                </a:extLst>
              </a:tr>
              <a:tr h="166694">
                <a:tc>
                  <a:txBody>
                    <a:bodyPr/>
                    <a:lstStyle/>
                    <a:p>
                      <a:pPr algn="l" fontAlgn="b"/>
                      <a:r>
                        <a:rPr lang="en-US" sz="2000" b="1" i="0" u="none" strike="noStrike" dirty="0">
                          <a:solidFill>
                            <a:schemeClr val="accent5">
                              <a:lumMod val="75000"/>
                            </a:schemeClr>
                          </a:solidFill>
                          <a:effectLst/>
                          <a:latin typeface="Calibri" panose="020F0502020204030204" pitchFamily="34" charset="0"/>
                        </a:rPr>
                        <a:t> Norway</a:t>
                      </a:r>
                    </a:p>
                  </a:txBody>
                  <a:tcPr marL="7620" marR="7620" marT="7620" marB="0" anchor="b">
                    <a:noFill/>
                  </a:tcPr>
                </a:tc>
                <a:tc>
                  <a:txBody>
                    <a:bodyPr/>
                    <a:lstStyle/>
                    <a:p>
                      <a:pPr algn="just"/>
                      <a:endParaRPr lang="en-AU" sz="2000">
                        <a:solidFill>
                          <a:schemeClr val="tx2"/>
                        </a:solidFill>
                        <a:effectLst/>
                        <a:latin typeface="+mn-lt"/>
                        <a:cs typeface="Times New Roman" panose="02020603050405020304" pitchFamily="18" charset="0"/>
                      </a:endParaRPr>
                    </a:p>
                  </a:txBody>
                  <a:tcPr marL="4186" marR="4186" marT="4186" marB="4186" anchor="ctr">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17,913 (2012)</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12"/>
                  </a:ext>
                </a:extLst>
              </a:tr>
              <a:tr h="107687">
                <a:tc>
                  <a:txBody>
                    <a:bodyPr/>
                    <a:lstStyle/>
                    <a:p>
                      <a:pPr algn="l" fontAlgn="b"/>
                      <a:r>
                        <a:rPr lang="en-US" sz="2000" b="1" i="0" u="none" strike="noStrike" dirty="0">
                          <a:solidFill>
                            <a:schemeClr val="accent5">
                              <a:lumMod val="75000"/>
                            </a:schemeClr>
                          </a:solidFill>
                          <a:effectLst/>
                          <a:latin typeface="Calibri" panose="020F0502020204030204" pitchFamily="34" charset="0"/>
                        </a:rPr>
                        <a:t> New Zealand</a:t>
                      </a:r>
                    </a:p>
                  </a:txBody>
                  <a:tcPr marL="7620" marR="7620" marT="7620" marB="0" anchor="b">
                    <a:noFill/>
                  </a:tcPr>
                </a:tc>
                <a:tc>
                  <a:txBody>
                    <a:bodyPr/>
                    <a:lstStyle/>
                    <a:p>
                      <a:pPr algn="just"/>
                      <a:endParaRPr lang="en-AU" sz="2000">
                        <a:solidFill>
                          <a:schemeClr val="tx2"/>
                        </a:solidFill>
                        <a:effectLst/>
                        <a:latin typeface="+mn-lt"/>
                        <a:cs typeface="Times New Roman" panose="02020603050405020304" pitchFamily="18" charset="0"/>
                      </a:endParaRPr>
                    </a:p>
                  </a:txBody>
                  <a:tcPr marL="4186" marR="4186" marT="4186" marB="4186" anchor="ctr">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2,895 (2006)</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13"/>
                  </a:ext>
                </a:extLst>
              </a:tr>
              <a:tr h="166694">
                <a:tc>
                  <a:txBody>
                    <a:bodyPr/>
                    <a:lstStyle/>
                    <a:p>
                      <a:pPr algn="l" fontAlgn="b"/>
                      <a:r>
                        <a:rPr lang="en-US" sz="2000" b="1" i="0" u="none" strike="noStrike" dirty="0">
                          <a:solidFill>
                            <a:schemeClr val="accent5">
                              <a:lumMod val="75000"/>
                            </a:schemeClr>
                          </a:solidFill>
                          <a:effectLst/>
                          <a:latin typeface="Calibri" panose="020F0502020204030204" pitchFamily="34" charset="0"/>
                        </a:rPr>
                        <a:t> Spain</a:t>
                      </a:r>
                    </a:p>
                  </a:txBody>
                  <a:tcPr marL="7620" marR="7620" marT="7620" marB="0" anchor="b">
                    <a:noFill/>
                  </a:tcPr>
                </a:tc>
                <a:tc>
                  <a:txBody>
                    <a:bodyPr/>
                    <a:lstStyle/>
                    <a:p>
                      <a:pPr algn="just"/>
                      <a:endParaRPr lang="en-AU" sz="2000">
                        <a:solidFill>
                          <a:schemeClr val="tx2"/>
                        </a:solidFill>
                        <a:effectLst/>
                        <a:latin typeface="+mn-lt"/>
                        <a:cs typeface="Times New Roman" panose="02020603050405020304" pitchFamily="18" charset="0"/>
                      </a:endParaRPr>
                    </a:p>
                  </a:txBody>
                  <a:tcPr marL="4186" marR="4186" marT="4186" marB="4186" anchor="ctr">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12,344 (2011)</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14"/>
                  </a:ext>
                </a:extLst>
              </a:tr>
              <a:tr h="107687">
                <a:tc>
                  <a:txBody>
                    <a:bodyPr/>
                    <a:lstStyle/>
                    <a:p>
                      <a:pPr algn="l" fontAlgn="b"/>
                      <a:r>
                        <a:rPr lang="en-US" sz="2000" b="1" i="0" u="none" strike="noStrike" dirty="0">
                          <a:solidFill>
                            <a:schemeClr val="accent5">
                              <a:lumMod val="75000"/>
                            </a:schemeClr>
                          </a:solidFill>
                          <a:effectLst/>
                          <a:latin typeface="Calibri" panose="020F0502020204030204" pitchFamily="34" charset="0"/>
                        </a:rPr>
                        <a:t> Portugal</a:t>
                      </a:r>
                    </a:p>
                  </a:txBody>
                  <a:tcPr marL="7620" marR="7620" marT="7620" marB="0" anchor="b">
                    <a:noFill/>
                  </a:tcPr>
                </a:tc>
                <a:tc>
                  <a:txBody>
                    <a:bodyPr/>
                    <a:lstStyle/>
                    <a:p>
                      <a:pPr algn="just"/>
                      <a:endParaRPr lang="en-AU" sz="2000" dirty="0">
                        <a:solidFill>
                          <a:schemeClr val="tx2"/>
                        </a:solidFill>
                        <a:effectLst/>
                        <a:latin typeface="+mn-lt"/>
                        <a:cs typeface="Times New Roman" panose="02020603050405020304" pitchFamily="18" charset="0"/>
                      </a:endParaRPr>
                    </a:p>
                  </a:txBody>
                  <a:tcPr marL="4186" marR="4186" marT="4186" marB="4186" anchor="ctr">
                    <a:noFill/>
                  </a:tcPr>
                </a:tc>
                <a:tc>
                  <a:txBody>
                    <a:bodyPr/>
                    <a:lstStyle/>
                    <a:p>
                      <a:pPr algn="just">
                        <a:spcAft>
                          <a:spcPts val="0"/>
                        </a:spcAft>
                      </a:pPr>
                      <a:r>
                        <a:rPr lang="en-AU" sz="2000" dirty="0">
                          <a:solidFill>
                            <a:schemeClr val="tx2"/>
                          </a:solidFill>
                          <a:effectLst/>
                          <a:latin typeface="+mn-lt"/>
                          <a:cs typeface="Times New Roman" panose="02020603050405020304" pitchFamily="18" charset="0"/>
                        </a:rPr>
                        <a:t>339 (2011) </a:t>
                      </a:r>
                      <a:endParaRPr lang="en-AU" sz="2000" dirty="0">
                        <a:solidFill>
                          <a:schemeClr val="tx2"/>
                        </a:solidFill>
                        <a:effectLst/>
                        <a:latin typeface="+mn-lt"/>
                        <a:ea typeface="Calibri"/>
                        <a:cs typeface="Times New Roman" panose="02020603050405020304" pitchFamily="18" charset="0"/>
                      </a:endParaRPr>
                    </a:p>
                  </a:txBody>
                  <a:tcPr marL="4186" marR="4186" marT="4186" marB="4186" anchor="c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537665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94CCB-E604-47CC-84F1-67F17A614D22}"/>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Iranian migrants in Australia by year of Arrival and sex</a:t>
            </a:r>
            <a:br>
              <a:rPr lang="en-US" sz="2400" dirty="0">
                <a:effectLst>
                  <a:outerShdw blurRad="38100" dist="38100" dir="2700000" algn="tl">
                    <a:srgbClr val="000000">
                      <a:alpha val="43137"/>
                    </a:srgbClr>
                  </a:outerShdw>
                </a:effectLst>
              </a:rPr>
            </a:br>
            <a:r>
              <a:rPr lang="en-US" sz="2400" dirty="0"/>
              <a:t>The 2011 Australia Census</a:t>
            </a:r>
            <a:endParaRPr lang="en-US" dirty="0"/>
          </a:p>
        </p:txBody>
      </p:sp>
      <p:sp>
        <p:nvSpPr>
          <p:cNvPr id="4" name="Slide Number Placeholder 3">
            <a:extLst>
              <a:ext uri="{FF2B5EF4-FFF2-40B4-BE49-F238E27FC236}">
                <a16:creationId xmlns:a16="http://schemas.microsoft.com/office/drawing/2014/main" id="{E72B3A6F-D6EA-41D1-A6CF-68D02A1DAB81}"/>
              </a:ext>
            </a:extLst>
          </p:cNvPr>
          <p:cNvSpPr>
            <a:spLocks noGrp="1"/>
          </p:cNvSpPr>
          <p:nvPr>
            <p:ph type="sldNum" sz="quarter" idx="20"/>
          </p:nvPr>
        </p:nvSpPr>
        <p:spPr/>
        <p:txBody>
          <a:bodyPr/>
          <a:lstStyle/>
          <a:p>
            <a:fld id="{6004038C-790E-4E1F-AFA3-7A2D322ABF52}" type="slidenum">
              <a:rPr lang="fa-IR" smtClean="0"/>
              <a:pPr/>
              <a:t>34</a:t>
            </a:fld>
            <a:endParaRPr lang="fa-IR" dirty="0"/>
          </a:p>
        </p:txBody>
      </p:sp>
      <p:sp>
        <p:nvSpPr>
          <p:cNvPr id="5" name="Text Placeholder 4">
            <a:extLst>
              <a:ext uri="{FF2B5EF4-FFF2-40B4-BE49-F238E27FC236}">
                <a16:creationId xmlns:a16="http://schemas.microsoft.com/office/drawing/2014/main" id="{A9769C09-0B06-49C8-B446-73EFE334D256}"/>
              </a:ext>
            </a:extLst>
          </p:cNvPr>
          <p:cNvSpPr>
            <a:spLocks noGrp="1"/>
          </p:cNvSpPr>
          <p:nvPr>
            <p:ph type="body" sz="quarter" idx="21"/>
          </p:nvPr>
        </p:nvSpPr>
        <p:spPr/>
        <p:txBody>
          <a:bodyPr/>
          <a:lstStyle/>
          <a:p>
            <a:r>
              <a:rPr lang="en-US" dirty="0"/>
              <a:t>M. J. Abbasi-Shavazi, R. Sadeghi, M. Hosseini Chavoshi</a:t>
            </a:r>
            <a:endParaRPr lang="fa-IR" dirty="0"/>
          </a:p>
        </p:txBody>
      </p:sp>
      <p:graphicFrame>
        <p:nvGraphicFramePr>
          <p:cNvPr id="8" name="Chart 7">
            <a:extLst>
              <a:ext uri="{FF2B5EF4-FFF2-40B4-BE49-F238E27FC236}">
                <a16:creationId xmlns:a16="http://schemas.microsoft.com/office/drawing/2014/main" id="{8098BE24-045F-4E93-8DED-5B35A6FBEED9}"/>
              </a:ext>
            </a:extLst>
          </p:cNvPr>
          <p:cNvGraphicFramePr>
            <a:graphicFrameLocks/>
          </p:cNvGraphicFramePr>
          <p:nvPr>
            <p:extLst/>
          </p:nvPr>
        </p:nvGraphicFramePr>
        <p:xfrm>
          <a:off x="609600" y="1066800"/>
          <a:ext cx="109728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0024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94CCB-E604-47CC-84F1-67F17A614D22}"/>
              </a:ext>
            </a:extLst>
          </p:cNvPr>
          <p:cNvSpPr>
            <a:spLocks noGrp="1"/>
          </p:cNvSpPr>
          <p:nvPr>
            <p:ph type="body" sz="quarter" idx="13"/>
          </p:nvPr>
        </p:nvSpPr>
        <p:spPr/>
        <p:txBody>
          <a:bodyPr/>
          <a:lstStyle/>
          <a:p>
            <a:r>
              <a:rPr lang="en-US" dirty="0">
                <a:effectLst>
                  <a:outerShdw blurRad="38100" dist="38100" dir="2700000" algn="tl">
                    <a:srgbClr val="000000">
                      <a:alpha val="43137"/>
                    </a:srgbClr>
                  </a:outerShdw>
                </a:effectLst>
              </a:rPr>
              <a:t>Age structure of Iranian migrants in Australia</a:t>
            </a:r>
            <a:br>
              <a:rPr lang="en-US" sz="2400" dirty="0">
                <a:effectLst>
                  <a:outerShdw blurRad="38100" dist="38100" dir="2700000" algn="tl">
                    <a:srgbClr val="000000">
                      <a:alpha val="43137"/>
                    </a:srgbClr>
                  </a:outerShdw>
                </a:effectLst>
              </a:rPr>
            </a:br>
            <a:r>
              <a:rPr lang="en-US" sz="2400" dirty="0"/>
              <a:t>The 2011 Australia Census</a:t>
            </a:r>
            <a:endParaRPr lang="en-US" dirty="0"/>
          </a:p>
        </p:txBody>
      </p:sp>
      <p:sp>
        <p:nvSpPr>
          <p:cNvPr id="4" name="Slide Number Placeholder 3">
            <a:extLst>
              <a:ext uri="{FF2B5EF4-FFF2-40B4-BE49-F238E27FC236}">
                <a16:creationId xmlns:a16="http://schemas.microsoft.com/office/drawing/2014/main" id="{E72B3A6F-D6EA-41D1-A6CF-68D02A1DAB81}"/>
              </a:ext>
            </a:extLst>
          </p:cNvPr>
          <p:cNvSpPr>
            <a:spLocks noGrp="1"/>
          </p:cNvSpPr>
          <p:nvPr>
            <p:ph type="sldNum" sz="quarter" idx="20"/>
          </p:nvPr>
        </p:nvSpPr>
        <p:spPr/>
        <p:txBody>
          <a:bodyPr/>
          <a:lstStyle/>
          <a:p>
            <a:fld id="{6004038C-790E-4E1F-AFA3-7A2D322ABF52}" type="slidenum">
              <a:rPr lang="fa-IR" smtClean="0"/>
              <a:pPr/>
              <a:t>35</a:t>
            </a:fld>
            <a:endParaRPr lang="fa-IR" dirty="0"/>
          </a:p>
        </p:txBody>
      </p:sp>
      <p:sp>
        <p:nvSpPr>
          <p:cNvPr id="5" name="Text Placeholder 4">
            <a:extLst>
              <a:ext uri="{FF2B5EF4-FFF2-40B4-BE49-F238E27FC236}">
                <a16:creationId xmlns:a16="http://schemas.microsoft.com/office/drawing/2014/main" id="{A9769C09-0B06-49C8-B446-73EFE334D256}"/>
              </a:ext>
            </a:extLst>
          </p:cNvPr>
          <p:cNvSpPr>
            <a:spLocks noGrp="1"/>
          </p:cNvSpPr>
          <p:nvPr>
            <p:ph type="body" sz="quarter" idx="21"/>
          </p:nvPr>
        </p:nvSpPr>
        <p:spPr/>
        <p:txBody>
          <a:bodyPr/>
          <a:lstStyle/>
          <a:p>
            <a:r>
              <a:rPr lang="en-US" dirty="0"/>
              <a:t>M. J. Abbasi-Shavazi, R. Sadeghi, M. Hosseini Chavoshi</a:t>
            </a:r>
            <a:endParaRPr lang="fa-IR" dirty="0"/>
          </a:p>
        </p:txBody>
      </p:sp>
      <p:graphicFrame>
        <p:nvGraphicFramePr>
          <p:cNvPr id="8" name="Chart 7">
            <a:extLst>
              <a:ext uri="{FF2B5EF4-FFF2-40B4-BE49-F238E27FC236}">
                <a16:creationId xmlns:a16="http://schemas.microsoft.com/office/drawing/2014/main" id="{D14007AC-62C9-4C75-8EB8-189AC36D1B4D}"/>
              </a:ext>
            </a:extLst>
          </p:cNvPr>
          <p:cNvGraphicFramePr>
            <a:graphicFrameLocks/>
          </p:cNvGraphicFramePr>
          <p:nvPr>
            <p:extLst>
              <p:ext uri="{D42A27DB-BD31-4B8C-83A1-F6EECF244321}">
                <p14:modId xmlns:p14="http://schemas.microsoft.com/office/powerpoint/2010/main" val="1873227159"/>
              </p:ext>
            </p:extLst>
          </p:nvPr>
        </p:nvGraphicFramePr>
        <p:xfrm>
          <a:off x="1947582" y="1385046"/>
          <a:ext cx="9052112" cy="47221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9178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94CCB-E604-47CC-84F1-67F17A614D22}"/>
              </a:ext>
            </a:extLst>
          </p:cNvPr>
          <p:cNvSpPr>
            <a:spLocks noGrp="1"/>
          </p:cNvSpPr>
          <p:nvPr>
            <p:ph type="body" sz="quarter" idx="13"/>
          </p:nvPr>
        </p:nvSpPr>
        <p:spPr>
          <a:xfrm>
            <a:off x="416859" y="269559"/>
            <a:ext cx="9628094" cy="817562"/>
          </a:xfrm>
        </p:spPr>
        <p:txBody>
          <a:bodyPr>
            <a:normAutofit fontScale="85000" lnSpcReduction="20000"/>
          </a:bodyPr>
          <a:lstStyle/>
          <a:p>
            <a:r>
              <a:rPr lang="en-US" dirty="0">
                <a:effectLst>
                  <a:outerShdw blurRad="38100" dist="38100" dir="2700000" algn="tl">
                    <a:srgbClr val="000000">
                      <a:alpha val="43137"/>
                    </a:srgbClr>
                  </a:outerShdw>
                </a:effectLst>
              </a:rPr>
              <a:t>Iranian migrants in Australia by highest level of education </a:t>
            </a:r>
            <a:br>
              <a:rPr lang="en-US" dirty="0">
                <a:effectLst>
                  <a:outerShdw blurRad="38100" dist="38100" dir="2700000" algn="tl">
                    <a:srgbClr val="000000">
                      <a:alpha val="43137"/>
                    </a:srgbClr>
                  </a:outerShdw>
                </a:effectLst>
              </a:rPr>
            </a:br>
            <a:r>
              <a:rPr lang="en-US" sz="2000" dirty="0"/>
              <a:t>(% among those stated their education level)</a:t>
            </a:r>
            <a:br>
              <a:rPr lang="en-US" dirty="0">
                <a:effectLst>
                  <a:outerShdw blurRad="38100" dist="38100" dir="2700000" algn="tl">
                    <a:srgbClr val="000000">
                      <a:alpha val="43137"/>
                    </a:srgbClr>
                  </a:outerShdw>
                </a:effectLst>
              </a:rPr>
            </a:br>
            <a:r>
              <a:rPr lang="en-US" dirty="0"/>
              <a:t>The 2011 Australia Census</a:t>
            </a:r>
          </a:p>
        </p:txBody>
      </p:sp>
      <p:sp>
        <p:nvSpPr>
          <p:cNvPr id="4" name="Slide Number Placeholder 3">
            <a:extLst>
              <a:ext uri="{FF2B5EF4-FFF2-40B4-BE49-F238E27FC236}">
                <a16:creationId xmlns:a16="http://schemas.microsoft.com/office/drawing/2014/main" id="{E72B3A6F-D6EA-41D1-A6CF-68D02A1DAB81}"/>
              </a:ext>
            </a:extLst>
          </p:cNvPr>
          <p:cNvSpPr>
            <a:spLocks noGrp="1"/>
          </p:cNvSpPr>
          <p:nvPr>
            <p:ph type="sldNum" sz="quarter" idx="20"/>
          </p:nvPr>
        </p:nvSpPr>
        <p:spPr/>
        <p:txBody>
          <a:bodyPr/>
          <a:lstStyle/>
          <a:p>
            <a:fld id="{6004038C-790E-4E1F-AFA3-7A2D322ABF52}" type="slidenum">
              <a:rPr lang="fa-IR" smtClean="0"/>
              <a:pPr/>
              <a:t>36</a:t>
            </a:fld>
            <a:endParaRPr lang="fa-IR" dirty="0"/>
          </a:p>
        </p:txBody>
      </p:sp>
      <p:sp>
        <p:nvSpPr>
          <p:cNvPr id="5" name="Text Placeholder 4">
            <a:extLst>
              <a:ext uri="{FF2B5EF4-FFF2-40B4-BE49-F238E27FC236}">
                <a16:creationId xmlns:a16="http://schemas.microsoft.com/office/drawing/2014/main" id="{A9769C09-0B06-49C8-B446-73EFE334D256}"/>
              </a:ext>
            </a:extLst>
          </p:cNvPr>
          <p:cNvSpPr>
            <a:spLocks noGrp="1"/>
          </p:cNvSpPr>
          <p:nvPr>
            <p:ph type="body" sz="quarter" idx="21"/>
          </p:nvPr>
        </p:nvSpPr>
        <p:spPr/>
        <p:txBody>
          <a:bodyPr/>
          <a:lstStyle/>
          <a:p>
            <a:r>
              <a:rPr lang="en-US" dirty="0"/>
              <a:t>M. J. Abbasi-Shavazi, R. Sadeghi, M. Hosseini Chavoshi</a:t>
            </a:r>
            <a:endParaRPr lang="fa-IR" dirty="0"/>
          </a:p>
        </p:txBody>
      </p:sp>
      <p:graphicFrame>
        <p:nvGraphicFramePr>
          <p:cNvPr id="8" name="Table 7">
            <a:extLst>
              <a:ext uri="{FF2B5EF4-FFF2-40B4-BE49-F238E27FC236}">
                <a16:creationId xmlns:a16="http://schemas.microsoft.com/office/drawing/2014/main" id="{4822E229-ABBB-4807-B80C-40F9C43C47F1}"/>
              </a:ext>
            </a:extLst>
          </p:cNvPr>
          <p:cNvGraphicFramePr>
            <a:graphicFrameLocks noGrp="1"/>
          </p:cNvGraphicFramePr>
          <p:nvPr>
            <p:extLst>
              <p:ext uri="{D42A27DB-BD31-4B8C-83A1-F6EECF244321}">
                <p14:modId xmlns:p14="http://schemas.microsoft.com/office/powerpoint/2010/main" val="2972016593"/>
              </p:ext>
            </p:extLst>
          </p:nvPr>
        </p:nvGraphicFramePr>
        <p:xfrm>
          <a:off x="441512" y="1297642"/>
          <a:ext cx="11750488" cy="5021580"/>
        </p:xfrm>
        <a:graphic>
          <a:graphicData uri="http://schemas.openxmlformats.org/drawingml/2006/table">
            <a:tbl>
              <a:tblPr>
                <a:tableStyleId>{073A0DAA-6AF3-43AB-8588-CEC1D06C72B9}</a:tableStyleId>
              </a:tblPr>
              <a:tblGrid>
                <a:gridCol w="1111533">
                  <a:extLst>
                    <a:ext uri="{9D8B030D-6E8A-4147-A177-3AD203B41FA5}">
                      <a16:colId xmlns:a16="http://schemas.microsoft.com/office/drawing/2014/main" val="20000"/>
                    </a:ext>
                  </a:extLst>
                </a:gridCol>
                <a:gridCol w="2156815">
                  <a:extLst>
                    <a:ext uri="{9D8B030D-6E8A-4147-A177-3AD203B41FA5}">
                      <a16:colId xmlns:a16="http://schemas.microsoft.com/office/drawing/2014/main" val="20001"/>
                    </a:ext>
                  </a:extLst>
                </a:gridCol>
                <a:gridCol w="3579619">
                  <a:extLst>
                    <a:ext uri="{9D8B030D-6E8A-4147-A177-3AD203B41FA5}">
                      <a16:colId xmlns:a16="http://schemas.microsoft.com/office/drawing/2014/main" val="20002"/>
                    </a:ext>
                  </a:extLst>
                </a:gridCol>
                <a:gridCol w="3501801">
                  <a:extLst>
                    <a:ext uri="{9D8B030D-6E8A-4147-A177-3AD203B41FA5}">
                      <a16:colId xmlns:a16="http://schemas.microsoft.com/office/drawing/2014/main" val="20003"/>
                    </a:ext>
                  </a:extLst>
                </a:gridCol>
                <a:gridCol w="1400720">
                  <a:extLst>
                    <a:ext uri="{9D8B030D-6E8A-4147-A177-3AD203B41FA5}">
                      <a16:colId xmlns:a16="http://schemas.microsoft.com/office/drawing/2014/main" val="20004"/>
                    </a:ext>
                  </a:extLst>
                </a:gridCol>
              </a:tblGrid>
              <a:tr h="669447">
                <a:tc>
                  <a:txBody>
                    <a:bodyPr/>
                    <a:lstStyle/>
                    <a:p>
                      <a:pPr algn="ctr" fontAlgn="b"/>
                      <a:r>
                        <a:rPr lang="en-AU" sz="2200" b="1" i="0" u="none" strike="noStrike" dirty="0">
                          <a:solidFill>
                            <a:schemeClr val="tx1">
                              <a:lumMod val="50000"/>
                            </a:schemeClr>
                          </a:solidFill>
                          <a:effectLst/>
                          <a:latin typeface="+mn-lt"/>
                          <a:ea typeface="Adobe Kaiti Std R" panose="02020400000000000000" pitchFamily="18" charset="-128"/>
                        </a:rPr>
                        <a:t>Age </a:t>
                      </a:r>
                      <a:endParaRPr lang="en-US" sz="2200" b="1" i="0" u="none" strike="noStrike" dirty="0">
                        <a:solidFill>
                          <a:schemeClr val="tx1">
                            <a:lumMod val="50000"/>
                          </a:schemeClr>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200" b="1" u="none" strike="noStrike" dirty="0">
                          <a:solidFill>
                            <a:schemeClr val="tx1">
                              <a:lumMod val="50000"/>
                            </a:schemeClr>
                          </a:solidFill>
                          <a:effectLst/>
                          <a:latin typeface="+mn-lt"/>
                          <a:ea typeface="Adobe Kaiti Std R" panose="02020400000000000000" pitchFamily="18" charset="-128"/>
                        </a:rPr>
                        <a:t>No tertiary education</a:t>
                      </a:r>
                      <a:endParaRPr lang="en-US" sz="2200" b="1" i="0" u="none" strike="noStrike" dirty="0">
                        <a:solidFill>
                          <a:schemeClr val="tx1">
                            <a:lumMod val="50000"/>
                          </a:schemeClr>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AU" sz="2200" b="1" u="none" strike="noStrike" dirty="0">
                          <a:solidFill>
                            <a:schemeClr val="tx1">
                              <a:lumMod val="50000"/>
                            </a:schemeClr>
                          </a:solidFill>
                          <a:effectLst/>
                          <a:latin typeface="+mn-lt"/>
                          <a:ea typeface="Adobe Kaiti Std R" panose="02020400000000000000" pitchFamily="18" charset="-128"/>
                        </a:rPr>
                        <a:t>Tertiary education: Certificate/ Graduate diploma</a:t>
                      </a:r>
                      <a:endParaRPr lang="en-AU" sz="2200" b="1" i="0" u="none" strike="noStrike" dirty="0">
                        <a:solidFill>
                          <a:schemeClr val="tx1">
                            <a:lumMod val="50000"/>
                          </a:schemeClr>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AU" sz="2200" b="1" u="none" strike="noStrike" dirty="0">
                          <a:solidFill>
                            <a:schemeClr val="tx1">
                              <a:lumMod val="50000"/>
                            </a:schemeClr>
                          </a:solidFill>
                          <a:effectLst/>
                          <a:latin typeface="+mn-lt"/>
                          <a:ea typeface="Adobe Kaiti Std R" panose="02020400000000000000" pitchFamily="18" charset="-128"/>
                        </a:rPr>
                        <a:t>Tertiary education: Bachelor, Master, PhD</a:t>
                      </a:r>
                      <a:endParaRPr lang="en-AU" sz="2200" b="1" i="0" u="none" strike="noStrike" dirty="0">
                        <a:solidFill>
                          <a:schemeClr val="tx1">
                            <a:lumMod val="50000"/>
                          </a:schemeClr>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200" b="1" u="none" strike="noStrike" dirty="0">
                          <a:solidFill>
                            <a:schemeClr val="tx1">
                              <a:lumMod val="50000"/>
                            </a:schemeClr>
                          </a:solidFill>
                          <a:effectLst/>
                          <a:latin typeface="+mn-lt"/>
                          <a:ea typeface="Adobe Kaiti Std R" panose="02020400000000000000" pitchFamily="18" charset="-128"/>
                        </a:rPr>
                        <a:t>Total</a:t>
                      </a:r>
                      <a:endParaRPr lang="en-US" sz="2200" b="1" i="0" u="none" strike="noStrike" dirty="0">
                        <a:solidFill>
                          <a:schemeClr val="tx1">
                            <a:lumMod val="50000"/>
                          </a:schemeClr>
                        </a:solidFill>
                        <a:effectLst/>
                        <a:latin typeface="+mn-lt"/>
                        <a:ea typeface="Adobe Kaiti Std R" panose="02020400000000000000" pitchFamily="18" charset="-128"/>
                      </a:endParaRPr>
                    </a:p>
                  </a:txBody>
                  <a:tcPr marL="7620" marR="7620" marT="7620" marB="0" anchor="ctr">
                    <a:noFill/>
                  </a:tcPr>
                </a:tc>
                <a:extLst>
                  <a:ext uri="{0D108BD9-81ED-4DB2-BD59-A6C34878D82A}">
                    <a16:rowId xmlns:a16="http://schemas.microsoft.com/office/drawing/2014/main" val="10000"/>
                  </a:ext>
                </a:extLst>
              </a:tr>
              <a:tr h="396604">
                <a:tc>
                  <a:txBody>
                    <a:bodyPr/>
                    <a:lstStyle/>
                    <a:p>
                      <a:pPr algn="ctr" fontAlgn="ctr"/>
                      <a:r>
                        <a:rPr lang="en-US" sz="2400" b="1" u="none" strike="noStrike" dirty="0">
                          <a:effectLst/>
                          <a:latin typeface="+mn-lt"/>
                          <a:ea typeface="Adobe Kaiti Std R" panose="02020400000000000000" pitchFamily="18" charset="-128"/>
                        </a:rPr>
                        <a:t>20-24</a:t>
                      </a:r>
                      <a:endParaRPr lang="en-US" sz="2400" b="1" i="0" u="none" strike="noStrike" dirty="0">
                        <a:solidFill>
                          <a:srgbClr val="000000"/>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56.1</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9.6</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34.3</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100.0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extLst>
                  <a:ext uri="{0D108BD9-81ED-4DB2-BD59-A6C34878D82A}">
                    <a16:rowId xmlns:a16="http://schemas.microsoft.com/office/drawing/2014/main" val="10001"/>
                  </a:ext>
                </a:extLst>
              </a:tr>
              <a:tr h="396604">
                <a:tc>
                  <a:txBody>
                    <a:bodyPr/>
                    <a:lstStyle/>
                    <a:p>
                      <a:pPr algn="ctr" fontAlgn="ctr"/>
                      <a:r>
                        <a:rPr lang="en-US" sz="2400" b="1" u="none" strike="noStrike" dirty="0">
                          <a:effectLst/>
                          <a:latin typeface="+mn-lt"/>
                          <a:ea typeface="Adobe Kaiti Std R" panose="02020400000000000000" pitchFamily="18" charset="-128"/>
                        </a:rPr>
                        <a:t>25-29</a:t>
                      </a:r>
                      <a:endParaRPr lang="en-US" sz="2400" b="1" i="0" u="none" strike="noStrike" dirty="0">
                        <a:solidFill>
                          <a:srgbClr val="000000"/>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22.5</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7.5</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rgbClr val="FF0000"/>
                          </a:solidFill>
                          <a:effectLst/>
                          <a:latin typeface="+mn-lt"/>
                          <a:ea typeface="Adobe Kaiti Std R" panose="02020400000000000000" pitchFamily="18" charset="-128"/>
                        </a:rPr>
                        <a:t>70.0</a:t>
                      </a:r>
                      <a:endParaRPr lang="en-US" sz="2800" b="0" i="0" u="none" strike="noStrike" dirty="0">
                        <a:solidFill>
                          <a:srgbClr val="FF0000"/>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100.0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extLst>
                  <a:ext uri="{0D108BD9-81ED-4DB2-BD59-A6C34878D82A}">
                    <a16:rowId xmlns:a16="http://schemas.microsoft.com/office/drawing/2014/main" val="10002"/>
                  </a:ext>
                </a:extLst>
              </a:tr>
              <a:tr h="396604">
                <a:tc>
                  <a:txBody>
                    <a:bodyPr/>
                    <a:lstStyle/>
                    <a:p>
                      <a:pPr algn="ctr" fontAlgn="ctr"/>
                      <a:r>
                        <a:rPr lang="en-US" sz="2400" b="1" u="none" strike="noStrike" dirty="0">
                          <a:effectLst/>
                          <a:latin typeface="+mn-lt"/>
                          <a:ea typeface="Adobe Kaiti Std R" panose="02020400000000000000" pitchFamily="18" charset="-128"/>
                        </a:rPr>
                        <a:t>30-34</a:t>
                      </a:r>
                      <a:endParaRPr lang="en-US" sz="2400" b="1" i="0" u="none" strike="noStrike" dirty="0">
                        <a:solidFill>
                          <a:srgbClr val="000000"/>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800" b="0" u="none" strike="noStrike">
                          <a:solidFill>
                            <a:schemeClr val="accent5">
                              <a:lumMod val="75000"/>
                            </a:schemeClr>
                          </a:solidFill>
                          <a:effectLst/>
                          <a:latin typeface="+mn-lt"/>
                          <a:ea typeface="Adobe Kaiti Std R" panose="02020400000000000000" pitchFamily="18" charset="-128"/>
                        </a:rPr>
                        <a:t>15.0</a:t>
                      </a:r>
                      <a:endParaRPr lang="en-US" sz="2800" b="0" i="0" u="none" strike="noStrike">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6.0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rgbClr val="FF0000"/>
                          </a:solidFill>
                          <a:effectLst/>
                          <a:latin typeface="+mn-lt"/>
                          <a:ea typeface="Adobe Kaiti Std R" panose="02020400000000000000" pitchFamily="18" charset="-128"/>
                        </a:rPr>
                        <a:t>78.9</a:t>
                      </a:r>
                      <a:endParaRPr lang="en-US" sz="2800" b="0" i="0" u="none" strike="noStrike" dirty="0">
                        <a:solidFill>
                          <a:srgbClr val="FF0000"/>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100.0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extLst>
                  <a:ext uri="{0D108BD9-81ED-4DB2-BD59-A6C34878D82A}">
                    <a16:rowId xmlns:a16="http://schemas.microsoft.com/office/drawing/2014/main" val="10003"/>
                  </a:ext>
                </a:extLst>
              </a:tr>
              <a:tr h="396604">
                <a:tc>
                  <a:txBody>
                    <a:bodyPr/>
                    <a:lstStyle/>
                    <a:p>
                      <a:pPr algn="ctr" fontAlgn="ctr"/>
                      <a:r>
                        <a:rPr lang="en-US" sz="2400" b="1" u="none" strike="noStrike" dirty="0">
                          <a:effectLst/>
                          <a:latin typeface="+mn-lt"/>
                          <a:ea typeface="Adobe Kaiti Std R" panose="02020400000000000000" pitchFamily="18" charset="-128"/>
                        </a:rPr>
                        <a:t>35-39</a:t>
                      </a:r>
                      <a:endParaRPr lang="en-US" sz="2400" b="1" i="0" u="none" strike="noStrike" dirty="0">
                        <a:solidFill>
                          <a:srgbClr val="000000"/>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800" b="0" u="none" strike="noStrike">
                          <a:solidFill>
                            <a:schemeClr val="accent5">
                              <a:lumMod val="75000"/>
                            </a:schemeClr>
                          </a:solidFill>
                          <a:effectLst/>
                          <a:latin typeface="+mn-lt"/>
                          <a:ea typeface="Adobe Kaiti Std R" panose="02020400000000000000" pitchFamily="18" charset="-128"/>
                        </a:rPr>
                        <a:t>18.3</a:t>
                      </a:r>
                      <a:endParaRPr lang="en-US" sz="2800" b="0" i="0" u="none" strike="noStrike">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7.6</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rgbClr val="FF0000"/>
                          </a:solidFill>
                          <a:effectLst/>
                          <a:latin typeface="+mn-lt"/>
                          <a:ea typeface="Adobe Kaiti Std R" panose="02020400000000000000" pitchFamily="18" charset="-128"/>
                        </a:rPr>
                        <a:t>74.1</a:t>
                      </a:r>
                      <a:endParaRPr lang="en-US" sz="2800" b="0" i="0" u="none" strike="noStrike" dirty="0">
                        <a:solidFill>
                          <a:srgbClr val="FF0000"/>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100.0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extLst>
                  <a:ext uri="{0D108BD9-81ED-4DB2-BD59-A6C34878D82A}">
                    <a16:rowId xmlns:a16="http://schemas.microsoft.com/office/drawing/2014/main" val="10004"/>
                  </a:ext>
                </a:extLst>
              </a:tr>
              <a:tr h="396604">
                <a:tc>
                  <a:txBody>
                    <a:bodyPr/>
                    <a:lstStyle/>
                    <a:p>
                      <a:pPr algn="ctr" fontAlgn="ctr"/>
                      <a:r>
                        <a:rPr lang="en-US" sz="2400" b="1" u="none" strike="noStrike" dirty="0">
                          <a:effectLst/>
                          <a:latin typeface="+mn-lt"/>
                          <a:ea typeface="Adobe Kaiti Std R" panose="02020400000000000000" pitchFamily="18" charset="-128"/>
                        </a:rPr>
                        <a:t>40-44</a:t>
                      </a:r>
                      <a:endParaRPr lang="en-US" sz="2400" b="1" i="0" u="none" strike="noStrike" dirty="0">
                        <a:solidFill>
                          <a:srgbClr val="000000"/>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800" b="0" u="none" strike="noStrike">
                          <a:solidFill>
                            <a:schemeClr val="accent5">
                              <a:lumMod val="75000"/>
                            </a:schemeClr>
                          </a:solidFill>
                          <a:effectLst/>
                          <a:latin typeface="+mn-lt"/>
                          <a:ea typeface="Adobe Kaiti Std R" panose="02020400000000000000" pitchFamily="18" charset="-128"/>
                        </a:rPr>
                        <a:t>26.0</a:t>
                      </a:r>
                      <a:endParaRPr lang="en-US" sz="2800" b="0" i="0" u="none" strike="noStrike">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12.1</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rgbClr val="FF0000"/>
                          </a:solidFill>
                          <a:effectLst/>
                          <a:latin typeface="+mn-lt"/>
                          <a:ea typeface="Adobe Kaiti Std R" panose="02020400000000000000" pitchFamily="18" charset="-128"/>
                        </a:rPr>
                        <a:t>61.9</a:t>
                      </a:r>
                      <a:endParaRPr lang="en-US" sz="2800" b="0" i="0" u="none" strike="noStrike" dirty="0">
                        <a:solidFill>
                          <a:srgbClr val="FF0000"/>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100.0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extLst>
                  <a:ext uri="{0D108BD9-81ED-4DB2-BD59-A6C34878D82A}">
                    <a16:rowId xmlns:a16="http://schemas.microsoft.com/office/drawing/2014/main" val="10005"/>
                  </a:ext>
                </a:extLst>
              </a:tr>
              <a:tr h="396604">
                <a:tc>
                  <a:txBody>
                    <a:bodyPr/>
                    <a:lstStyle/>
                    <a:p>
                      <a:pPr algn="ctr" fontAlgn="ctr"/>
                      <a:r>
                        <a:rPr lang="en-US" sz="2400" b="1" u="none" strike="noStrike" dirty="0">
                          <a:effectLst/>
                          <a:latin typeface="+mn-lt"/>
                          <a:ea typeface="Adobe Kaiti Std R" panose="02020400000000000000" pitchFamily="18" charset="-128"/>
                        </a:rPr>
                        <a:t>45-49</a:t>
                      </a:r>
                      <a:endParaRPr lang="en-US" sz="2400" b="1" i="0" u="none" strike="noStrike" dirty="0">
                        <a:solidFill>
                          <a:srgbClr val="000000"/>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800" b="0" u="none" strike="noStrike">
                          <a:solidFill>
                            <a:schemeClr val="accent5">
                              <a:lumMod val="75000"/>
                            </a:schemeClr>
                          </a:solidFill>
                          <a:effectLst/>
                          <a:latin typeface="+mn-lt"/>
                          <a:ea typeface="Adobe Kaiti Std R" panose="02020400000000000000" pitchFamily="18" charset="-128"/>
                        </a:rPr>
                        <a:t>31.1</a:t>
                      </a:r>
                      <a:endParaRPr lang="en-US" sz="2800" b="0" i="0" u="none" strike="noStrike">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17.2</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51.7</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100.0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extLst>
                  <a:ext uri="{0D108BD9-81ED-4DB2-BD59-A6C34878D82A}">
                    <a16:rowId xmlns:a16="http://schemas.microsoft.com/office/drawing/2014/main" val="10006"/>
                  </a:ext>
                </a:extLst>
              </a:tr>
              <a:tr h="396604">
                <a:tc>
                  <a:txBody>
                    <a:bodyPr/>
                    <a:lstStyle/>
                    <a:p>
                      <a:pPr algn="ctr" fontAlgn="ctr"/>
                      <a:r>
                        <a:rPr lang="en-US" sz="2400" b="1" u="none" strike="noStrike" dirty="0">
                          <a:effectLst/>
                          <a:latin typeface="+mn-lt"/>
                          <a:ea typeface="Adobe Kaiti Std R" panose="02020400000000000000" pitchFamily="18" charset="-128"/>
                        </a:rPr>
                        <a:t>50-54</a:t>
                      </a:r>
                      <a:endParaRPr lang="en-US" sz="2400" b="1" i="0" u="none" strike="noStrike" dirty="0">
                        <a:solidFill>
                          <a:srgbClr val="000000"/>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800" b="0" u="none" strike="noStrike">
                          <a:solidFill>
                            <a:schemeClr val="accent5">
                              <a:lumMod val="75000"/>
                            </a:schemeClr>
                          </a:solidFill>
                          <a:effectLst/>
                          <a:latin typeface="+mn-lt"/>
                          <a:ea typeface="Adobe Kaiti Std R" panose="02020400000000000000" pitchFamily="18" charset="-128"/>
                        </a:rPr>
                        <a:t>34.0</a:t>
                      </a:r>
                      <a:endParaRPr lang="en-US" sz="2800" b="0" i="0" u="none" strike="noStrike">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16.0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50.0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100.0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extLst>
                  <a:ext uri="{0D108BD9-81ED-4DB2-BD59-A6C34878D82A}">
                    <a16:rowId xmlns:a16="http://schemas.microsoft.com/office/drawing/2014/main" val="10007"/>
                  </a:ext>
                </a:extLst>
              </a:tr>
              <a:tr h="396604">
                <a:tc>
                  <a:txBody>
                    <a:bodyPr/>
                    <a:lstStyle/>
                    <a:p>
                      <a:pPr algn="ctr" fontAlgn="ctr"/>
                      <a:r>
                        <a:rPr lang="en-US" sz="2400" b="1" u="none" strike="noStrike" dirty="0">
                          <a:effectLst/>
                          <a:latin typeface="+mn-lt"/>
                          <a:ea typeface="Adobe Kaiti Std R" panose="02020400000000000000" pitchFamily="18" charset="-128"/>
                        </a:rPr>
                        <a:t>55-59</a:t>
                      </a:r>
                      <a:endParaRPr lang="en-US" sz="2400" b="1" i="0" u="none" strike="noStrike" dirty="0">
                        <a:solidFill>
                          <a:srgbClr val="000000"/>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800" b="0" u="none" strike="noStrike">
                          <a:solidFill>
                            <a:schemeClr val="accent5">
                              <a:lumMod val="75000"/>
                            </a:schemeClr>
                          </a:solidFill>
                          <a:effectLst/>
                          <a:latin typeface="+mn-lt"/>
                          <a:ea typeface="Adobe Kaiti Std R" panose="02020400000000000000" pitchFamily="18" charset="-128"/>
                        </a:rPr>
                        <a:t>32.6</a:t>
                      </a:r>
                      <a:endParaRPr lang="en-US" sz="2800" b="0" i="0" u="none" strike="noStrike">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11.0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56.4</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100.0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extLst>
                  <a:ext uri="{0D108BD9-81ED-4DB2-BD59-A6C34878D82A}">
                    <a16:rowId xmlns:a16="http://schemas.microsoft.com/office/drawing/2014/main" val="10008"/>
                  </a:ext>
                </a:extLst>
              </a:tr>
              <a:tr h="396604">
                <a:tc>
                  <a:txBody>
                    <a:bodyPr/>
                    <a:lstStyle/>
                    <a:p>
                      <a:pPr algn="ctr" fontAlgn="ctr"/>
                      <a:r>
                        <a:rPr lang="en-US" sz="2400" b="1" u="none" strike="noStrike" dirty="0">
                          <a:effectLst/>
                          <a:latin typeface="+mn-lt"/>
                          <a:ea typeface="Adobe Kaiti Std R" panose="02020400000000000000" pitchFamily="18" charset="-128"/>
                        </a:rPr>
                        <a:t>60-64</a:t>
                      </a:r>
                      <a:endParaRPr lang="en-US" sz="2400" b="1" i="0" u="none" strike="noStrike" dirty="0">
                        <a:solidFill>
                          <a:srgbClr val="000000"/>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800" b="0" u="none" strike="noStrike">
                          <a:solidFill>
                            <a:schemeClr val="accent5">
                              <a:lumMod val="75000"/>
                            </a:schemeClr>
                          </a:solidFill>
                          <a:effectLst/>
                          <a:latin typeface="+mn-lt"/>
                          <a:ea typeface="Adobe Kaiti Std R" panose="02020400000000000000" pitchFamily="18" charset="-128"/>
                        </a:rPr>
                        <a:t>37.3</a:t>
                      </a:r>
                      <a:endParaRPr lang="en-US" sz="2800" b="0" i="0" u="none" strike="noStrike">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a:solidFill>
                            <a:schemeClr val="accent5">
                              <a:lumMod val="75000"/>
                            </a:schemeClr>
                          </a:solidFill>
                          <a:effectLst/>
                          <a:latin typeface="+mn-lt"/>
                          <a:ea typeface="Adobe Kaiti Std R" panose="02020400000000000000" pitchFamily="18" charset="-128"/>
                        </a:rPr>
                        <a:t>9.1</a:t>
                      </a:r>
                      <a:endParaRPr lang="en-US" sz="2800" b="0" i="0" u="none" strike="noStrike">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a:solidFill>
                            <a:schemeClr val="accent5">
                              <a:lumMod val="75000"/>
                            </a:schemeClr>
                          </a:solidFill>
                          <a:effectLst/>
                          <a:latin typeface="+mn-lt"/>
                          <a:ea typeface="Adobe Kaiti Std R" panose="02020400000000000000" pitchFamily="18" charset="-128"/>
                        </a:rPr>
                        <a:t>53.5</a:t>
                      </a:r>
                      <a:endParaRPr lang="en-US" sz="2800" b="0" i="0" u="none" strike="noStrike">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100.0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extLst>
                  <a:ext uri="{0D108BD9-81ED-4DB2-BD59-A6C34878D82A}">
                    <a16:rowId xmlns:a16="http://schemas.microsoft.com/office/drawing/2014/main" val="10009"/>
                  </a:ext>
                </a:extLst>
              </a:tr>
              <a:tr h="396604">
                <a:tc>
                  <a:txBody>
                    <a:bodyPr/>
                    <a:lstStyle/>
                    <a:p>
                      <a:pPr algn="ctr" fontAlgn="ctr"/>
                      <a:r>
                        <a:rPr lang="en-US" sz="2400" b="1" u="none" strike="noStrike" dirty="0">
                          <a:effectLst/>
                          <a:latin typeface="+mn-lt"/>
                          <a:ea typeface="Adobe Kaiti Std R" panose="02020400000000000000" pitchFamily="18" charset="-128"/>
                        </a:rPr>
                        <a:t>65+</a:t>
                      </a:r>
                      <a:endParaRPr lang="en-US" sz="2400" b="1" i="0" u="none" strike="noStrike" dirty="0">
                        <a:solidFill>
                          <a:srgbClr val="000000"/>
                        </a:solidFill>
                        <a:effectLst/>
                        <a:latin typeface="+mn-lt"/>
                        <a:ea typeface="Adobe Kaiti Std R" panose="02020400000000000000" pitchFamily="18" charset="-128"/>
                      </a:endParaRPr>
                    </a:p>
                  </a:txBody>
                  <a:tcPr marL="7620" marR="7620" marT="7620" marB="0" anchor="ctr">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57.6</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5.4</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a:solidFill>
                            <a:schemeClr val="accent5">
                              <a:lumMod val="75000"/>
                            </a:schemeClr>
                          </a:solidFill>
                          <a:effectLst/>
                          <a:latin typeface="+mn-lt"/>
                          <a:ea typeface="Adobe Kaiti Std R" panose="02020400000000000000" pitchFamily="18" charset="-128"/>
                        </a:rPr>
                        <a:t>37.1</a:t>
                      </a:r>
                      <a:endParaRPr lang="en-US" sz="2800" b="0" i="0" u="none" strike="noStrike">
                        <a:solidFill>
                          <a:schemeClr val="accent5">
                            <a:lumMod val="75000"/>
                          </a:schemeClr>
                        </a:solidFill>
                        <a:effectLst/>
                        <a:latin typeface="+mn-lt"/>
                        <a:ea typeface="Adobe Kaiti Std R" panose="02020400000000000000" pitchFamily="18" charset="-128"/>
                      </a:endParaRPr>
                    </a:p>
                  </a:txBody>
                  <a:tcPr marL="7620" marR="7620" marT="7620" marB="0">
                    <a:noFill/>
                  </a:tcPr>
                </a:tc>
                <a:tc>
                  <a:txBody>
                    <a:bodyPr/>
                    <a:lstStyle/>
                    <a:p>
                      <a:pPr algn="ctr" fontAlgn="ctr"/>
                      <a:r>
                        <a:rPr lang="en-US" sz="2800" b="0" u="none" strike="noStrike" dirty="0">
                          <a:solidFill>
                            <a:schemeClr val="accent5">
                              <a:lumMod val="75000"/>
                            </a:schemeClr>
                          </a:solidFill>
                          <a:effectLst/>
                          <a:latin typeface="+mn-lt"/>
                          <a:ea typeface="Adobe Kaiti Std R" panose="02020400000000000000" pitchFamily="18" charset="-128"/>
                        </a:rPr>
                        <a:t>100.0</a:t>
                      </a:r>
                      <a:endParaRPr lang="en-US" sz="2800" b="0" i="0" u="none" strike="noStrike" dirty="0">
                        <a:solidFill>
                          <a:schemeClr val="accent5">
                            <a:lumMod val="75000"/>
                          </a:schemeClr>
                        </a:solidFill>
                        <a:effectLst/>
                        <a:latin typeface="+mn-lt"/>
                        <a:ea typeface="Adobe Kaiti Std R" panose="02020400000000000000" pitchFamily="18" charset="-128"/>
                      </a:endParaRPr>
                    </a:p>
                  </a:txBody>
                  <a:tcPr marL="7620" marR="7620" marT="7620" marB="0">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94555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94CCB-E604-47CC-84F1-67F17A614D22}"/>
              </a:ext>
            </a:extLst>
          </p:cNvPr>
          <p:cNvSpPr>
            <a:spLocks noGrp="1"/>
          </p:cNvSpPr>
          <p:nvPr>
            <p:ph type="body" sz="quarter" idx="13"/>
          </p:nvPr>
        </p:nvSpPr>
        <p:spPr>
          <a:xfrm>
            <a:off x="705971" y="60512"/>
            <a:ext cx="9567582" cy="1264023"/>
          </a:xfrm>
        </p:spPr>
        <p:txBody>
          <a:bodyPr>
            <a:normAutofit fontScale="92500"/>
          </a:bodyPr>
          <a:lstStyle/>
          <a:p>
            <a:r>
              <a:rPr lang="en-US" dirty="0">
                <a:effectLst>
                  <a:outerShdw blurRad="38100" dist="38100" dir="2700000" algn="tl">
                    <a:srgbClr val="000000">
                      <a:alpha val="43137"/>
                    </a:srgbClr>
                  </a:outerShdw>
                </a:effectLst>
              </a:rPr>
              <a:t>Iranian migrants 20 years or more in Australia by having tertiary education and the field of qualification </a:t>
            </a:r>
            <a:r>
              <a:rPr lang="en-US" sz="2000" dirty="0"/>
              <a:t>(% among those stated their education level)</a:t>
            </a:r>
            <a:br>
              <a:rPr lang="en-US" dirty="0">
                <a:effectLst>
                  <a:outerShdw blurRad="38100" dist="38100" dir="2700000" algn="tl">
                    <a:srgbClr val="000000">
                      <a:alpha val="43137"/>
                    </a:srgbClr>
                  </a:outerShdw>
                </a:effectLst>
              </a:rPr>
            </a:br>
            <a:r>
              <a:rPr lang="en-US" dirty="0"/>
              <a:t>The 2011 Australia Census</a:t>
            </a:r>
          </a:p>
        </p:txBody>
      </p:sp>
      <p:sp>
        <p:nvSpPr>
          <p:cNvPr id="4" name="Slide Number Placeholder 3">
            <a:extLst>
              <a:ext uri="{FF2B5EF4-FFF2-40B4-BE49-F238E27FC236}">
                <a16:creationId xmlns:a16="http://schemas.microsoft.com/office/drawing/2014/main" id="{E72B3A6F-D6EA-41D1-A6CF-68D02A1DAB81}"/>
              </a:ext>
            </a:extLst>
          </p:cNvPr>
          <p:cNvSpPr>
            <a:spLocks noGrp="1"/>
          </p:cNvSpPr>
          <p:nvPr>
            <p:ph type="sldNum" sz="quarter" idx="20"/>
          </p:nvPr>
        </p:nvSpPr>
        <p:spPr/>
        <p:txBody>
          <a:bodyPr/>
          <a:lstStyle/>
          <a:p>
            <a:fld id="{6004038C-790E-4E1F-AFA3-7A2D322ABF52}" type="slidenum">
              <a:rPr lang="fa-IR" smtClean="0"/>
              <a:pPr/>
              <a:t>37</a:t>
            </a:fld>
            <a:endParaRPr lang="fa-IR" dirty="0"/>
          </a:p>
        </p:txBody>
      </p:sp>
      <p:sp>
        <p:nvSpPr>
          <p:cNvPr id="5" name="Text Placeholder 4">
            <a:extLst>
              <a:ext uri="{FF2B5EF4-FFF2-40B4-BE49-F238E27FC236}">
                <a16:creationId xmlns:a16="http://schemas.microsoft.com/office/drawing/2014/main" id="{A9769C09-0B06-49C8-B446-73EFE334D256}"/>
              </a:ext>
            </a:extLst>
          </p:cNvPr>
          <p:cNvSpPr>
            <a:spLocks noGrp="1"/>
          </p:cNvSpPr>
          <p:nvPr>
            <p:ph type="body" sz="quarter" idx="21"/>
          </p:nvPr>
        </p:nvSpPr>
        <p:spPr/>
        <p:txBody>
          <a:bodyPr/>
          <a:lstStyle/>
          <a:p>
            <a:r>
              <a:rPr lang="en-US" dirty="0"/>
              <a:t>M. J. Abbasi-Shavazi, R. Sadeghi, M. Hosseini Chavoshi</a:t>
            </a:r>
            <a:endParaRPr lang="fa-IR" dirty="0"/>
          </a:p>
        </p:txBody>
      </p:sp>
      <p:graphicFrame>
        <p:nvGraphicFramePr>
          <p:cNvPr id="8" name="Chart 7">
            <a:extLst>
              <a:ext uri="{FF2B5EF4-FFF2-40B4-BE49-F238E27FC236}">
                <a16:creationId xmlns:a16="http://schemas.microsoft.com/office/drawing/2014/main" id="{453175A6-70AA-48A0-868F-8F6D85A9B935}"/>
              </a:ext>
            </a:extLst>
          </p:cNvPr>
          <p:cNvGraphicFramePr>
            <a:graphicFrameLocks/>
          </p:cNvGraphicFramePr>
          <p:nvPr>
            <p:extLst>
              <p:ext uri="{D42A27DB-BD31-4B8C-83A1-F6EECF244321}">
                <p14:modId xmlns:p14="http://schemas.microsoft.com/office/powerpoint/2010/main" val="762379382"/>
              </p:ext>
            </p:extLst>
          </p:nvPr>
        </p:nvGraphicFramePr>
        <p:xfrm>
          <a:off x="402561" y="1767551"/>
          <a:ext cx="4535970" cy="4313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C113DF93-465A-4AB1-A148-2543061B909E}"/>
              </a:ext>
            </a:extLst>
          </p:cNvPr>
          <p:cNvGraphicFramePr>
            <a:graphicFrameLocks/>
          </p:cNvGraphicFramePr>
          <p:nvPr>
            <p:extLst>
              <p:ext uri="{D42A27DB-BD31-4B8C-83A1-F6EECF244321}">
                <p14:modId xmlns:p14="http://schemas.microsoft.com/office/powerpoint/2010/main" val="397255073"/>
              </p:ext>
            </p:extLst>
          </p:nvPr>
        </p:nvGraphicFramePr>
        <p:xfrm>
          <a:off x="5029200" y="1219202"/>
          <a:ext cx="7086600" cy="5410199"/>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1ECF9E50-2403-4CB4-A5AE-AE3C82E46028}"/>
              </a:ext>
            </a:extLst>
          </p:cNvPr>
          <p:cNvCxnSpPr/>
          <p:nvPr/>
        </p:nvCxnSpPr>
        <p:spPr>
          <a:xfrm flipV="1">
            <a:off x="1967754" y="1499346"/>
            <a:ext cx="3124200" cy="395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0000EC-E806-46E6-A858-48DBD6C44FA6}"/>
              </a:ext>
            </a:extLst>
          </p:cNvPr>
          <p:cNvCxnSpPr>
            <a:cxnSpLocks/>
          </p:cNvCxnSpPr>
          <p:nvPr/>
        </p:nvCxnSpPr>
        <p:spPr>
          <a:xfrm>
            <a:off x="1837766" y="5785978"/>
            <a:ext cx="2855258" cy="3794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417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altLang="en-US" dirty="0">
                <a:ea typeface="ＭＳ Ｐゴシック" panose="020B0600070205080204" pitchFamily="34" charset="-128"/>
              </a:rPr>
              <a:t>TAKE-HOME MESSAGES</a:t>
            </a:r>
            <a:endParaRPr lang="en-US" dirty="0">
              <a:latin typeface="Times New Roman" panose="02020603050405020304" pitchFamily="18" charset="0"/>
              <a:ea typeface="Calibri"/>
              <a:cs typeface="Times New Roman" panose="02020603050405020304" pitchFamily="18" charset="0"/>
            </a:endParaRPr>
          </a:p>
          <a:p>
            <a:endParaRPr lang="fa-IR" dirty="0"/>
          </a:p>
        </p:txBody>
      </p:sp>
      <p:sp>
        <p:nvSpPr>
          <p:cNvPr id="7" name="Text Placeholder 6"/>
          <p:cNvSpPr>
            <a:spLocks noGrp="1"/>
          </p:cNvSpPr>
          <p:nvPr>
            <p:ph type="body" sz="quarter" idx="14"/>
          </p:nvPr>
        </p:nvSpPr>
        <p:spPr/>
        <p:txBody>
          <a:bodyPr/>
          <a:lstStyle/>
          <a:p>
            <a:pPr marL="285750" indent="-285750">
              <a:buFont typeface="Arial" panose="020B0604020202020204" pitchFamily="34" charset="0"/>
              <a:buChar char="•"/>
            </a:pPr>
            <a:r>
              <a:rPr lang="en-US" altLang="en-US" sz="3200" dirty="0">
                <a:ea typeface="ＭＳ Ｐゴシック" panose="020B0600070205080204" pitchFamily="34" charset="-128"/>
              </a:rPr>
              <a:t>Demography matters for the pace of economic development</a:t>
            </a:r>
          </a:p>
          <a:p>
            <a:pPr marL="285750" indent="-285750">
              <a:buFont typeface="Arial" panose="020B0604020202020204" pitchFamily="34" charset="0"/>
              <a:buChar char="•"/>
            </a:pPr>
            <a:r>
              <a:rPr lang="en-US" altLang="en-US" sz="3200" dirty="0">
                <a:ea typeface="ＭＳ Ｐゴシック" panose="020B0600070205080204" pitchFamily="34" charset="-128"/>
              </a:rPr>
              <a:t> There is potentially a significant demographic dividend (DD) in Iran’s future</a:t>
            </a:r>
          </a:p>
          <a:p>
            <a:pPr marL="285750" indent="-285750">
              <a:buFont typeface="Arial" panose="020B0604020202020204" pitchFamily="34" charset="0"/>
              <a:buChar char="•"/>
            </a:pPr>
            <a:r>
              <a:rPr lang="en-US" altLang="en-US" sz="3200" dirty="0">
                <a:ea typeface="ＭＳ Ｐゴシック" panose="020B0600070205080204" pitchFamily="34" charset="-128"/>
              </a:rPr>
              <a:t>Need for estimating the potential size and impact of Iran’s demographic dividend</a:t>
            </a:r>
          </a:p>
          <a:p>
            <a:pPr marL="285750" indent="-285750">
              <a:buFont typeface="Arial" panose="020B0604020202020204" pitchFamily="34" charset="0"/>
              <a:buChar char="•"/>
            </a:pPr>
            <a:r>
              <a:rPr lang="en-US" sz="3200" kern="0" dirty="0">
                <a:ea typeface="ＭＳ Ｐゴシック" pitchFamily="-108" charset="-128"/>
              </a:rPr>
              <a:t>Lack of data, low data quality, and lack of access to data for measuring DD is a challenge  </a:t>
            </a:r>
          </a:p>
        </p:txBody>
      </p:sp>
      <p:sp>
        <p:nvSpPr>
          <p:cNvPr id="2" name="Slide Number Placeholder 1"/>
          <p:cNvSpPr>
            <a:spLocks noGrp="1"/>
          </p:cNvSpPr>
          <p:nvPr>
            <p:ph type="sldNum" sz="quarter" idx="20"/>
          </p:nvPr>
        </p:nvSpPr>
        <p:spPr/>
        <p:txBody>
          <a:bodyPr/>
          <a:lstStyle/>
          <a:p>
            <a:fld id="{6004038C-790E-4E1F-AFA3-7A2D322ABF52}" type="slidenum">
              <a:rPr lang="fa-IR" smtClean="0"/>
              <a:pPr/>
              <a:t>38</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spTree>
    <p:extLst>
      <p:ext uri="{BB962C8B-B14F-4D97-AF65-F5344CB8AC3E}">
        <p14:creationId xmlns:p14="http://schemas.microsoft.com/office/powerpoint/2010/main" val="3077842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altLang="en-US" dirty="0">
                <a:ea typeface="ＭＳ Ｐゴシック" panose="020B0600070205080204" pitchFamily="34" charset="-128"/>
              </a:rPr>
              <a:t>TAKE-HOME MESSAGES</a:t>
            </a:r>
            <a:endParaRPr lang="en-US" dirty="0">
              <a:latin typeface="Times New Roman" panose="02020603050405020304" pitchFamily="18" charset="0"/>
              <a:ea typeface="Calibri"/>
              <a:cs typeface="Times New Roman" panose="02020603050405020304" pitchFamily="18" charset="0"/>
            </a:endParaRPr>
          </a:p>
        </p:txBody>
      </p:sp>
      <p:sp>
        <p:nvSpPr>
          <p:cNvPr id="7" name="Text Placeholder 6"/>
          <p:cNvSpPr>
            <a:spLocks noGrp="1"/>
          </p:cNvSpPr>
          <p:nvPr>
            <p:ph type="body" sz="quarter" idx="14"/>
          </p:nvPr>
        </p:nvSpPr>
        <p:spPr/>
        <p:txBody>
          <a:bodyPr/>
          <a:lstStyle/>
          <a:p>
            <a:r>
              <a:rPr lang="en-US" altLang="en-US" sz="3600" dirty="0">
                <a:ea typeface="ＭＳ Ｐゴシック" panose="020B0600070205080204" pitchFamily="34" charset="-128"/>
              </a:rPr>
              <a:t>Reaping the DD requires:</a:t>
            </a:r>
          </a:p>
          <a:p>
            <a:pPr marL="1257300" lvl="1" indent="-571500" algn="l" rtl="0"/>
            <a:r>
              <a:rPr lang="en-US" altLang="en-US" sz="3200" dirty="0">
                <a:ea typeface="ＭＳ Ｐゴシック" panose="020B0600070205080204" pitchFamily="34" charset="-128"/>
              </a:rPr>
              <a:t>High employment</a:t>
            </a:r>
          </a:p>
          <a:p>
            <a:pPr marL="1257300" lvl="1" indent="-571500" algn="l" rtl="0"/>
            <a:r>
              <a:rPr lang="en-US" altLang="en-US" sz="3200" dirty="0">
                <a:ea typeface="ＭＳ Ｐゴシック" panose="020B0600070205080204" pitchFamily="34" charset="-128"/>
              </a:rPr>
              <a:t>Women’s involvement in </a:t>
            </a:r>
            <a:r>
              <a:rPr lang="en-US" altLang="en-US" sz="3200" dirty="0" err="1">
                <a:ea typeface="ＭＳ Ｐゴシック" panose="020B0600070205080204" pitchFamily="34" charset="-128"/>
              </a:rPr>
              <a:t>labour</a:t>
            </a:r>
            <a:r>
              <a:rPr lang="en-US" altLang="en-US" sz="3200" dirty="0">
                <a:ea typeface="ＭＳ Ｐゴシック" panose="020B0600070205080204" pitchFamily="34" charset="-128"/>
              </a:rPr>
              <a:t> market</a:t>
            </a:r>
          </a:p>
          <a:p>
            <a:pPr marL="1257300" lvl="1" indent="-571500" algn="l" rtl="0"/>
            <a:r>
              <a:rPr lang="en-US" altLang="en-US" sz="3200" dirty="0">
                <a:ea typeface="ＭＳ Ｐゴシック" panose="020B0600070205080204" pitchFamily="34" charset="-128"/>
              </a:rPr>
              <a:t>Productivity</a:t>
            </a:r>
          </a:p>
          <a:p>
            <a:pPr marL="1257300" lvl="1" indent="-571500" algn="l" rtl="0"/>
            <a:r>
              <a:rPr lang="en-US" sz="3200" kern="0" dirty="0">
                <a:ea typeface="ＭＳ Ｐゴシック" pitchFamily="-108" charset="-128"/>
              </a:rPr>
              <a:t>Long term, flexible, coordinated plan and ACTION</a:t>
            </a:r>
          </a:p>
        </p:txBody>
      </p:sp>
      <p:sp>
        <p:nvSpPr>
          <p:cNvPr id="2" name="Slide Number Placeholder 1"/>
          <p:cNvSpPr>
            <a:spLocks noGrp="1"/>
          </p:cNvSpPr>
          <p:nvPr>
            <p:ph type="sldNum" sz="quarter" idx="20"/>
          </p:nvPr>
        </p:nvSpPr>
        <p:spPr/>
        <p:txBody>
          <a:bodyPr/>
          <a:lstStyle/>
          <a:p>
            <a:fld id="{6004038C-790E-4E1F-AFA3-7A2D322ABF52}" type="slidenum">
              <a:rPr lang="fa-IR" smtClean="0"/>
              <a:pPr/>
              <a:t>39</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spTree>
    <p:extLst>
      <p:ext uri="{BB962C8B-B14F-4D97-AF65-F5344CB8AC3E}">
        <p14:creationId xmlns:p14="http://schemas.microsoft.com/office/powerpoint/2010/main" val="305613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69900" y="269559"/>
            <a:ext cx="9531350" cy="943291"/>
          </a:xfrm>
        </p:spPr>
        <p:txBody>
          <a:bodyPr>
            <a:normAutofit/>
          </a:bodyPr>
          <a:lstStyle/>
          <a:p>
            <a:r>
              <a:rPr lang="en-US" dirty="0">
                <a:cs typeface="B Mitra" panose="00000400000000000000" pitchFamily="2" charset="-78"/>
              </a:rPr>
              <a:t>DEMOGRAPHIC TRANSITIONS ARE COMPLEX AND INTERRELATED</a:t>
            </a:r>
          </a:p>
        </p:txBody>
      </p:sp>
      <p:sp>
        <p:nvSpPr>
          <p:cNvPr id="2" name="Slide Number Placeholder 1"/>
          <p:cNvSpPr>
            <a:spLocks noGrp="1"/>
          </p:cNvSpPr>
          <p:nvPr>
            <p:ph type="sldNum" sz="quarter" idx="20"/>
          </p:nvPr>
        </p:nvSpPr>
        <p:spPr/>
        <p:txBody>
          <a:bodyPr/>
          <a:lstStyle/>
          <a:p>
            <a:fld id="{6004038C-790E-4E1F-AFA3-7A2D322ABF52}" type="slidenum">
              <a:rPr lang="fa-IR" smtClean="0"/>
              <a:pPr/>
              <a:t>4</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pic>
        <p:nvPicPr>
          <p:cNvPr id="9" name="Content Placeholder 3" descr="0304.jpg">
            <a:extLst>
              <a:ext uri="{FF2B5EF4-FFF2-40B4-BE49-F238E27FC236}">
                <a16:creationId xmlns:a16="http://schemas.microsoft.com/office/drawing/2014/main" id="{BE700FBC-E081-4D1F-BCF6-885F147960F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36977" y="1313430"/>
            <a:ext cx="8447087" cy="4650804"/>
          </a:xfrm>
        </p:spPr>
      </p:pic>
      <p:sp>
        <p:nvSpPr>
          <p:cNvPr id="10" name="Rounded Rectangle 2">
            <a:extLst>
              <a:ext uri="{FF2B5EF4-FFF2-40B4-BE49-F238E27FC236}">
                <a16:creationId xmlns:a16="http://schemas.microsoft.com/office/drawing/2014/main" id="{B99387AC-6BB5-4DDC-9D44-52134B7494A8}"/>
              </a:ext>
            </a:extLst>
          </p:cNvPr>
          <p:cNvSpPr/>
          <p:nvPr/>
        </p:nvSpPr>
        <p:spPr bwMode="auto">
          <a:xfrm>
            <a:off x="4447073" y="6083115"/>
            <a:ext cx="3456384" cy="62068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j-lt"/>
                <a:cs typeface="DecoType Naskh Special" pitchFamily="2" charset="-78"/>
              </a:rPr>
              <a:t>Impact on Society</a:t>
            </a:r>
          </a:p>
        </p:txBody>
      </p:sp>
      <p:sp>
        <p:nvSpPr>
          <p:cNvPr id="11" name="Up-Down Arrow 1">
            <a:extLst>
              <a:ext uri="{FF2B5EF4-FFF2-40B4-BE49-F238E27FC236}">
                <a16:creationId xmlns:a16="http://schemas.microsoft.com/office/drawing/2014/main" id="{AD02AC3B-9F85-4FA4-8E28-A3A47D517C14}"/>
              </a:ext>
            </a:extLst>
          </p:cNvPr>
          <p:cNvSpPr/>
          <p:nvPr/>
        </p:nvSpPr>
        <p:spPr bwMode="auto">
          <a:xfrm>
            <a:off x="5735447" y="4827307"/>
            <a:ext cx="620903" cy="122424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Rockwell Condensed" pitchFamily="18" charset="0"/>
              <a:cs typeface="DecoType Naskh Special" pitchFamily="2" charset="-78"/>
            </a:endParaRPr>
          </a:p>
        </p:txBody>
      </p:sp>
      <p:sp>
        <p:nvSpPr>
          <p:cNvPr id="12" name="Rectangle 11">
            <a:extLst>
              <a:ext uri="{FF2B5EF4-FFF2-40B4-BE49-F238E27FC236}">
                <a16:creationId xmlns:a16="http://schemas.microsoft.com/office/drawing/2014/main" id="{47F65E79-9CF2-42FE-877A-409548ACF747}"/>
              </a:ext>
            </a:extLst>
          </p:cNvPr>
          <p:cNvSpPr/>
          <p:nvPr/>
        </p:nvSpPr>
        <p:spPr>
          <a:xfrm>
            <a:off x="370053" y="5502974"/>
            <a:ext cx="1609096" cy="369332"/>
          </a:xfrm>
          <a:prstGeom prst="rect">
            <a:avLst/>
          </a:prstGeom>
        </p:spPr>
        <p:txBody>
          <a:bodyPr wrap="square">
            <a:spAutoFit/>
          </a:bodyPr>
          <a:lstStyle/>
          <a:p>
            <a:r>
              <a:rPr lang="en-US" dirty="0"/>
              <a:t>Weeks, 2012</a:t>
            </a:r>
          </a:p>
        </p:txBody>
      </p:sp>
      <p:pic>
        <p:nvPicPr>
          <p:cNvPr id="13" name="Content Placeholder 3" descr="0304.jpg">
            <a:extLst>
              <a:ext uri="{FF2B5EF4-FFF2-40B4-BE49-F238E27FC236}">
                <a16:creationId xmlns:a16="http://schemas.microsoft.com/office/drawing/2014/main" id="{88A948B8-9C76-44E7-8A4C-9D60C83556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903413" y="1308894"/>
            <a:ext cx="8447087" cy="4650804"/>
          </a:xfrm>
          <a:prstGeom prst="rect">
            <a:avLst/>
          </a:prstGeom>
        </p:spPr>
      </p:pic>
    </p:spTree>
    <p:extLst>
      <p:ext uri="{BB962C8B-B14F-4D97-AF65-F5344CB8AC3E}">
        <p14:creationId xmlns:p14="http://schemas.microsoft.com/office/powerpoint/2010/main" val="1000104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25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689100" y="282259"/>
            <a:ext cx="7745356" cy="817562"/>
          </a:xfrm>
        </p:spPr>
        <p:txBody>
          <a:bodyPr/>
          <a:lstStyle/>
          <a:p>
            <a:r>
              <a:rPr lang="en-US" dirty="0"/>
              <a:t>First Demographic Dividend</a:t>
            </a:r>
            <a:endParaRPr lang="en-US" dirty="0">
              <a:latin typeface="Times New Roman" panose="02020603050405020304" pitchFamily="18" charset="0"/>
              <a:ea typeface="Calibri"/>
              <a:cs typeface="Times New Roman" panose="02020603050405020304" pitchFamily="18" charset="0"/>
            </a:endParaRPr>
          </a:p>
        </p:txBody>
      </p:sp>
      <p:sp>
        <p:nvSpPr>
          <p:cNvPr id="7" name="Text Placeholder 6"/>
          <p:cNvSpPr>
            <a:spLocks noGrp="1"/>
          </p:cNvSpPr>
          <p:nvPr>
            <p:ph type="body" sz="quarter" idx="14"/>
          </p:nvPr>
        </p:nvSpPr>
        <p:spPr/>
        <p:txBody>
          <a:bodyPr>
            <a:normAutofit/>
          </a:bodyPr>
          <a:lstStyle/>
          <a:p>
            <a:pPr algn="just"/>
            <a:r>
              <a:rPr lang="en-US" sz="3200" dirty="0"/>
              <a:t>At an early stage of [demographic] transition, fertility rates fall, leading to fewer young mouths to feed. During this period, the labor force temporarily grows more rapidly than the population dependent on it, freeing up resources for investment in economic development and family welfare. </a:t>
            </a:r>
          </a:p>
          <a:p>
            <a:pPr algn="just"/>
            <a:r>
              <a:rPr lang="en-US" altLang="en-US" sz="3200" i="1" dirty="0"/>
              <a:t>The “first demographic dividend” is transitory because, eventually, the population of working age ceases to increase.</a:t>
            </a:r>
          </a:p>
          <a:p>
            <a:r>
              <a:rPr lang="en-US" sz="3200" dirty="0"/>
              <a:t>-- Lee and Mason (2006)</a:t>
            </a:r>
          </a:p>
        </p:txBody>
      </p:sp>
      <p:sp>
        <p:nvSpPr>
          <p:cNvPr id="2" name="Slide Number Placeholder 1"/>
          <p:cNvSpPr>
            <a:spLocks noGrp="1"/>
          </p:cNvSpPr>
          <p:nvPr>
            <p:ph type="sldNum" sz="quarter" idx="20"/>
          </p:nvPr>
        </p:nvSpPr>
        <p:spPr/>
        <p:txBody>
          <a:bodyPr/>
          <a:lstStyle/>
          <a:p>
            <a:fld id="{6004038C-790E-4E1F-AFA3-7A2D322ABF52}" type="slidenum">
              <a:rPr lang="fa-IR" smtClean="0"/>
              <a:pPr/>
              <a:t>5</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spTree>
    <p:extLst>
      <p:ext uri="{BB962C8B-B14F-4D97-AF65-F5344CB8AC3E}">
        <p14:creationId xmlns:p14="http://schemas.microsoft.com/office/powerpoint/2010/main" val="297544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Second Demographic Dividend</a:t>
            </a:r>
            <a:endParaRPr lang="en-US" dirty="0">
              <a:latin typeface="Times New Roman" panose="02020603050405020304" pitchFamily="18" charset="0"/>
              <a:ea typeface="Calibri"/>
              <a:cs typeface="Times New Roman" panose="02020603050405020304" pitchFamily="18" charset="0"/>
            </a:endParaRPr>
          </a:p>
        </p:txBody>
      </p:sp>
      <p:sp>
        <p:nvSpPr>
          <p:cNvPr id="7" name="Text Placeholder 6"/>
          <p:cNvSpPr>
            <a:spLocks noGrp="1"/>
          </p:cNvSpPr>
          <p:nvPr>
            <p:ph type="body" sz="quarter" idx="14"/>
          </p:nvPr>
        </p:nvSpPr>
        <p:spPr/>
        <p:txBody>
          <a:bodyPr/>
          <a:lstStyle/>
          <a:p>
            <a:pPr algn="just"/>
            <a:r>
              <a:rPr lang="en-US" sz="3200" dirty="0"/>
              <a:t>A </a:t>
            </a:r>
            <a:r>
              <a:rPr lang="en-US" sz="3200" i="1" dirty="0"/>
              <a:t>second dividend</a:t>
            </a:r>
            <a:r>
              <a:rPr lang="en-US" sz="3200" dirty="0"/>
              <a:t> is also possible. A population concentrated at older working ages and facing an extended period of retirement has a powerful incentive to accumulate assets—unless it is confident that its needs will be provided for by families or governments. </a:t>
            </a:r>
          </a:p>
          <a:p>
            <a:endParaRPr lang="en-US" dirty="0"/>
          </a:p>
          <a:p>
            <a:r>
              <a:rPr lang="en-US" dirty="0"/>
              <a:t>-- Lee and Mason (2006)</a:t>
            </a:r>
          </a:p>
          <a:p>
            <a:pPr marL="285750" indent="-285750">
              <a:buFont typeface="Arial" panose="020B0604020202020204" pitchFamily="34" charset="0"/>
              <a:buChar char="•"/>
            </a:pPr>
            <a:endParaRPr lang="en-US" sz="3200" kern="0" dirty="0">
              <a:ea typeface="ＭＳ Ｐゴシック" pitchFamily="-108" charset="-128"/>
            </a:endParaRPr>
          </a:p>
        </p:txBody>
      </p:sp>
      <p:sp>
        <p:nvSpPr>
          <p:cNvPr id="2" name="Slide Number Placeholder 1"/>
          <p:cNvSpPr>
            <a:spLocks noGrp="1"/>
          </p:cNvSpPr>
          <p:nvPr>
            <p:ph type="sldNum" sz="quarter" idx="20"/>
          </p:nvPr>
        </p:nvSpPr>
        <p:spPr/>
        <p:txBody>
          <a:bodyPr/>
          <a:lstStyle/>
          <a:p>
            <a:fld id="{6004038C-790E-4E1F-AFA3-7A2D322ABF52}" type="slidenum">
              <a:rPr lang="fa-IR" smtClean="0"/>
              <a:pPr/>
              <a:t>6</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spTree>
    <p:extLst>
      <p:ext uri="{BB962C8B-B14F-4D97-AF65-F5344CB8AC3E}">
        <p14:creationId xmlns:p14="http://schemas.microsoft.com/office/powerpoint/2010/main" val="380485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dirty="0">
                <a:effectLst>
                  <a:outerShdw blurRad="38100" dist="38100" dir="2700000" algn="tl">
                    <a:srgbClr val="000000">
                      <a:alpha val="43137"/>
                    </a:srgbClr>
                  </a:outerShdw>
                </a:effectLst>
              </a:rPr>
              <a:t>Demographic dividend or education dividend? </a:t>
            </a:r>
            <a:endParaRPr lang="en-US" sz="3200" dirty="0">
              <a:cs typeface="B Nazanin" pitchFamily="2" charset="-78"/>
            </a:endParaRPr>
          </a:p>
        </p:txBody>
      </p:sp>
      <p:sp>
        <p:nvSpPr>
          <p:cNvPr id="7" name="Text Placeholder 6"/>
          <p:cNvSpPr>
            <a:spLocks noGrp="1"/>
          </p:cNvSpPr>
          <p:nvPr>
            <p:ph type="body" sz="quarter" idx="14"/>
          </p:nvPr>
        </p:nvSpPr>
        <p:spPr/>
        <p:txBody>
          <a:bodyPr>
            <a:normAutofit/>
          </a:bodyPr>
          <a:lstStyle/>
          <a:p>
            <a:pPr algn="just" fontAlgn="auto">
              <a:spcAft>
                <a:spcPts val="0"/>
              </a:spcAft>
              <a:buClr>
                <a:schemeClr val="accent2"/>
              </a:buClr>
              <a:buSzPct val="112000"/>
              <a:defRPr/>
            </a:pPr>
            <a:r>
              <a:rPr lang="en-AU" sz="2600" dirty="0"/>
              <a:t>The beneficial effect of change in age structure after a decrease fertility has become known as demographic dividend. Yet, the possibility of the effect owing to educational change rather than age structure change is under question. </a:t>
            </a:r>
          </a:p>
          <a:p>
            <a:pPr algn="just" fontAlgn="auto">
              <a:spcAft>
                <a:spcPts val="0"/>
              </a:spcAft>
              <a:buClr>
                <a:schemeClr val="accent2"/>
              </a:buClr>
              <a:buSzPct val="112000"/>
              <a:defRPr/>
            </a:pPr>
            <a:r>
              <a:rPr lang="en-AU" sz="2600" dirty="0"/>
              <a:t>Recent studies by Lutz et all (2013) has shown that “educational attainment expansions are able to account for the sizable productivity effects that other writers had assumed to be caused by age-structure changes”. Thus, improvements in education, rather than fertility declines, are the main driver of subsequent economic growth. </a:t>
            </a:r>
          </a:p>
          <a:p>
            <a:pPr algn="just" fontAlgn="auto">
              <a:spcAft>
                <a:spcPts val="0"/>
              </a:spcAft>
              <a:buClr>
                <a:schemeClr val="accent2"/>
              </a:buClr>
              <a:buSzPct val="112000"/>
              <a:defRPr/>
            </a:pPr>
            <a:r>
              <a:rPr lang="en-AU" sz="2600" dirty="0"/>
              <a:t>These results call into question the notion of a demographic window opening and closing (Lutz, 2014: 530). </a:t>
            </a:r>
            <a:endParaRPr lang="en-AU" sz="3200" dirty="0"/>
          </a:p>
        </p:txBody>
      </p:sp>
      <p:sp>
        <p:nvSpPr>
          <p:cNvPr id="2" name="Slide Number Placeholder 1"/>
          <p:cNvSpPr>
            <a:spLocks noGrp="1"/>
          </p:cNvSpPr>
          <p:nvPr>
            <p:ph type="sldNum" sz="quarter" idx="20"/>
          </p:nvPr>
        </p:nvSpPr>
        <p:spPr/>
        <p:txBody>
          <a:bodyPr/>
          <a:lstStyle/>
          <a:p>
            <a:fld id="{6004038C-790E-4E1F-AFA3-7A2D322ABF52}" type="slidenum">
              <a:rPr lang="fa-IR" smtClean="0"/>
              <a:pPr/>
              <a:t>7</a:t>
            </a:fld>
            <a:endParaRPr lang="fa-IR" dirty="0"/>
          </a:p>
        </p:txBody>
      </p:sp>
      <p:sp>
        <p:nvSpPr>
          <p:cNvPr id="8" name="Text Placeholder 7"/>
          <p:cNvSpPr>
            <a:spLocks noGrp="1"/>
          </p:cNvSpPr>
          <p:nvPr>
            <p:ph type="body" sz="quarter" idx="21"/>
          </p:nvPr>
        </p:nvSpPr>
        <p:spPr>
          <a:xfrm>
            <a:off x="2343604" y="5661351"/>
            <a:ext cx="6002338" cy="641350"/>
          </a:xfrm>
        </p:spPr>
        <p:txBody>
          <a:bodyPr>
            <a:normAutofit/>
          </a:bodyPr>
          <a:lstStyle/>
          <a:p>
            <a:r>
              <a:rPr lang="en-US" dirty="0"/>
              <a:t>M. J. Abbasi-Shavazi, R. Sadeghi, M. Hosseini Chavoshi</a:t>
            </a:r>
            <a:endParaRPr lang="fa-IR" dirty="0"/>
          </a:p>
        </p:txBody>
      </p:sp>
      <p:sp>
        <p:nvSpPr>
          <p:cNvPr id="9" name="TextBox 2">
            <a:extLst>
              <a:ext uri="{FF2B5EF4-FFF2-40B4-BE49-F238E27FC236}">
                <a16:creationId xmlns:a16="http://schemas.microsoft.com/office/drawing/2014/main" id="{1F08A121-4B03-43B7-8CE6-62367B621FC2}"/>
              </a:ext>
            </a:extLst>
          </p:cNvPr>
          <p:cNvSpPr txBox="1">
            <a:spLocks noChangeArrowheads="1"/>
          </p:cNvSpPr>
          <p:nvPr/>
        </p:nvSpPr>
        <p:spPr bwMode="auto">
          <a:xfrm>
            <a:off x="1295400" y="6397823"/>
            <a:ext cx="838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latin typeface="Arial" pitchFamily="34" charset="0"/>
              </a:rPr>
              <a:t>Source: Lutz (2014: 30)</a:t>
            </a:r>
          </a:p>
        </p:txBody>
      </p:sp>
    </p:spTree>
    <p:extLst>
      <p:ext uri="{BB962C8B-B14F-4D97-AF65-F5344CB8AC3E}">
        <p14:creationId xmlns:p14="http://schemas.microsoft.com/office/powerpoint/2010/main" val="408043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marL="285750" indent="-285750">
              <a:buFont typeface="Arial" panose="020B0604020202020204" pitchFamily="34" charset="0"/>
              <a:buChar char="•"/>
            </a:pPr>
            <a:r>
              <a:rPr lang="en-AU" sz="3200" b="1" dirty="0">
                <a:solidFill>
                  <a:srgbClr val="C00000"/>
                </a:solidFill>
              </a:rPr>
              <a:t>What Do We Know About Demographic Transition in  Iran? </a:t>
            </a:r>
          </a:p>
          <a:p>
            <a:pPr marL="285750" indent="-285750">
              <a:buFont typeface="Arial" panose="020B0604020202020204" pitchFamily="34" charset="0"/>
              <a:buChar char="•"/>
            </a:pPr>
            <a:endParaRPr lang="en-US" sz="3200" kern="0" dirty="0">
              <a:ea typeface="ＭＳ Ｐゴシック" pitchFamily="-108" charset="-128"/>
            </a:endParaRPr>
          </a:p>
        </p:txBody>
      </p:sp>
      <p:sp>
        <p:nvSpPr>
          <p:cNvPr id="2" name="Slide Number Placeholder 1"/>
          <p:cNvSpPr>
            <a:spLocks noGrp="1"/>
          </p:cNvSpPr>
          <p:nvPr>
            <p:ph type="sldNum" sz="quarter" idx="20"/>
          </p:nvPr>
        </p:nvSpPr>
        <p:spPr/>
        <p:txBody>
          <a:bodyPr/>
          <a:lstStyle/>
          <a:p>
            <a:fld id="{6004038C-790E-4E1F-AFA3-7A2D322ABF52}" type="slidenum">
              <a:rPr lang="fa-IR" smtClean="0"/>
              <a:pPr/>
              <a:t>8</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spTree>
    <p:extLst>
      <p:ext uri="{BB962C8B-B14F-4D97-AF65-F5344CB8AC3E}">
        <p14:creationId xmlns:p14="http://schemas.microsoft.com/office/powerpoint/2010/main" val="181600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85750" y="479109"/>
            <a:ext cx="9353550" cy="817562"/>
          </a:xfrm>
        </p:spPr>
        <p:txBody>
          <a:bodyPr>
            <a:normAutofit/>
          </a:bodyPr>
          <a:lstStyle/>
          <a:p>
            <a:r>
              <a:rPr lang="fa-IR" dirty="0">
                <a:solidFill>
                  <a:schemeClr val="tx1"/>
                </a:solidFill>
                <a:cs typeface="B Nazanin" panose="00000400000000000000" pitchFamily="2" charset="-78"/>
              </a:rPr>
              <a:t>‎</a:t>
            </a:r>
            <a:r>
              <a:rPr lang="en-US" dirty="0">
                <a:cs typeface="B Nazanin" panose="00000400000000000000" pitchFamily="2" charset="-78"/>
              </a:rPr>
              <a:t>Trend of population number and growth rate in Iran, 1880-2011</a:t>
            </a:r>
            <a:endParaRPr lang="en-US" dirty="0">
              <a:solidFill>
                <a:schemeClr val="tx1"/>
              </a:solidFill>
              <a:cs typeface="B Nazanin" panose="00000400000000000000" pitchFamily="2" charset="-78"/>
            </a:endParaRPr>
          </a:p>
        </p:txBody>
      </p:sp>
      <p:sp>
        <p:nvSpPr>
          <p:cNvPr id="2" name="Slide Number Placeholder 1"/>
          <p:cNvSpPr>
            <a:spLocks noGrp="1"/>
          </p:cNvSpPr>
          <p:nvPr>
            <p:ph type="sldNum" sz="quarter" idx="20"/>
          </p:nvPr>
        </p:nvSpPr>
        <p:spPr/>
        <p:txBody>
          <a:bodyPr/>
          <a:lstStyle/>
          <a:p>
            <a:fld id="{6004038C-790E-4E1F-AFA3-7A2D322ABF52}" type="slidenum">
              <a:rPr lang="fa-IR" smtClean="0"/>
              <a:pPr/>
              <a:t>9</a:t>
            </a:fld>
            <a:endParaRPr lang="fa-IR" dirty="0"/>
          </a:p>
        </p:txBody>
      </p:sp>
      <p:sp>
        <p:nvSpPr>
          <p:cNvPr id="8" name="Text Placeholder 7"/>
          <p:cNvSpPr>
            <a:spLocks noGrp="1"/>
          </p:cNvSpPr>
          <p:nvPr>
            <p:ph type="body" sz="quarter" idx="21"/>
          </p:nvPr>
        </p:nvSpPr>
        <p:spPr/>
        <p:txBody>
          <a:bodyPr>
            <a:normAutofit/>
          </a:bodyPr>
          <a:lstStyle/>
          <a:p>
            <a:r>
              <a:rPr lang="en-US" dirty="0"/>
              <a:t>M. J. Abbasi-Shavazi, R. Sadeghi, M. Hosseini Chavoshi</a:t>
            </a:r>
            <a:endParaRPr lang="fa-IR" dirty="0"/>
          </a:p>
        </p:txBody>
      </p:sp>
      <p:pic>
        <p:nvPicPr>
          <p:cNvPr id="10" name="Picture 9" descr="Untitled-07">
            <a:extLst>
              <a:ext uri="{FF2B5EF4-FFF2-40B4-BE49-F238E27FC236}">
                <a16:creationId xmlns:a16="http://schemas.microsoft.com/office/drawing/2014/main" id="{AE804486-EFF0-4DD8-9CF2-9C6A2B483860}"/>
              </a:ext>
            </a:extLst>
          </p:cNvPr>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939800" y="1473200"/>
            <a:ext cx="9556750" cy="4533900"/>
          </a:xfrm>
          <a:prstGeom prst="rect">
            <a:avLst/>
          </a:prstGeom>
          <a:noFill/>
          <a:ln>
            <a:noFill/>
          </a:ln>
        </p:spPr>
      </p:pic>
    </p:spTree>
    <p:extLst>
      <p:ext uri="{BB962C8B-B14F-4D97-AF65-F5344CB8AC3E}">
        <p14:creationId xmlns:p14="http://schemas.microsoft.com/office/powerpoint/2010/main" val="1836689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1657</TotalTime>
  <Words>1701</Words>
  <Application>Microsoft Office PowerPoint</Application>
  <PresentationFormat>Widescreen</PresentationFormat>
  <Paragraphs>338</Paragraphs>
  <Slides>40</Slides>
  <Notes>31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ＭＳ Ｐゴシック</vt:lpstr>
      <vt:lpstr>A Hayat</vt:lpstr>
      <vt:lpstr>Adobe Kaiti Std R</vt:lpstr>
      <vt:lpstr>Arial</vt:lpstr>
      <vt:lpstr>B Mitra</vt:lpstr>
      <vt:lpstr>B Nazanin</vt:lpstr>
      <vt:lpstr>Calibri</vt:lpstr>
      <vt:lpstr>Calibri Light</vt:lpstr>
      <vt:lpstr>Cambria</vt:lpstr>
      <vt:lpstr>DecoType Naskh Special</vt:lpstr>
      <vt:lpstr>Nazanin</vt:lpstr>
      <vt:lpstr>Rockwell Condensed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m.shahbazi</dc:creator>
  <cp:lastModifiedBy>Jalal Abbasi</cp:lastModifiedBy>
  <cp:revision>263</cp:revision>
  <cp:lastPrinted>2017-09-02T03:28:50Z</cp:lastPrinted>
  <dcterms:created xsi:type="dcterms:W3CDTF">2017-08-22T06:39:49Z</dcterms:created>
  <dcterms:modified xsi:type="dcterms:W3CDTF">2017-09-02T05:45:41Z</dcterms:modified>
</cp:coreProperties>
</file>